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2" r:id="rId5"/>
    <p:sldMasterId id="2147483724" r:id="rId6"/>
    <p:sldMasterId id="2147483756" r:id="rId7"/>
  </p:sldMasterIdLst>
  <p:notesMasterIdLst>
    <p:notesMasterId r:id="rId53"/>
  </p:notesMasterIdLst>
  <p:sldIdLst>
    <p:sldId id="258" r:id="rId8"/>
    <p:sldId id="3359" r:id="rId9"/>
    <p:sldId id="3345" r:id="rId10"/>
    <p:sldId id="1725" r:id="rId11"/>
    <p:sldId id="395" r:id="rId12"/>
    <p:sldId id="3480" r:id="rId13"/>
    <p:sldId id="287" r:id="rId14"/>
    <p:sldId id="3445" r:id="rId15"/>
    <p:sldId id="3507" r:id="rId16"/>
    <p:sldId id="3482" r:id="rId17"/>
    <p:sldId id="3483" r:id="rId18"/>
    <p:sldId id="3485" r:id="rId19"/>
    <p:sldId id="3484" r:id="rId20"/>
    <p:sldId id="3486" r:id="rId21"/>
    <p:sldId id="3487" r:id="rId22"/>
    <p:sldId id="3352" r:id="rId23"/>
    <p:sldId id="3495" r:id="rId24"/>
    <p:sldId id="3437" r:id="rId25"/>
    <p:sldId id="3353" r:id="rId26"/>
    <p:sldId id="3488" r:id="rId27"/>
    <p:sldId id="3400" r:id="rId28"/>
    <p:sldId id="3497" r:id="rId29"/>
    <p:sldId id="3499" r:id="rId30"/>
    <p:sldId id="3500" r:id="rId31"/>
    <p:sldId id="3491" r:id="rId32"/>
    <p:sldId id="3527" r:id="rId33"/>
    <p:sldId id="3363" r:id="rId34"/>
    <p:sldId id="3496" r:id="rId35"/>
    <p:sldId id="3501" r:id="rId36"/>
    <p:sldId id="3505" r:id="rId37"/>
    <p:sldId id="3537" r:id="rId38"/>
    <p:sldId id="3471" r:id="rId39"/>
    <p:sldId id="3472" r:id="rId40"/>
    <p:sldId id="3529" r:id="rId41"/>
    <p:sldId id="3530" r:id="rId42"/>
    <p:sldId id="3531" r:id="rId43"/>
    <p:sldId id="3534" r:id="rId44"/>
    <p:sldId id="3535" r:id="rId45"/>
    <p:sldId id="3536" r:id="rId46"/>
    <p:sldId id="3402" r:id="rId47"/>
    <p:sldId id="3498" r:id="rId48"/>
    <p:sldId id="3415" r:id="rId49"/>
    <p:sldId id="3522" r:id="rId50"/>
    <p:sldId id="3502" r:id="rId51"/>
    <p:sldId id="3519" r:id="rId5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073C5BE8-1975-F346-8BBE-796CFC2FA78C}">
          <p14:sldIdLst>
            <p14:sldId id="258"/>
            <p14:sldId id="3359"/>
          </p14:sldIdLst>
        </p14:section>
        <p14:section name="Introduction" id="{C89A485F-99FB-42F2-B8C2-5B6C93B84E7B}">
          <p14:sldIdLst>
            <p14:sldId id="3345"/>
            <p14:sldId id="1725"/>
            <p14:sldId id="395"/>
            <p14:sldId id="3480"/>
            <p14:sldId id="287"/>
            <p14:sldId id="3445"/>
          </p14:sldIdLst>
        </p14:section>
        <p14:section name="Environment setup" id="{D080F689-FD94-4B06-B7AA-A67E792A44E9}">
          <p14:sldIdLst>
            <p14:sldId id="3507"/>
            <p14:sldId id="3482"/>
            <p14:sldId id="3483"/>
            <p14:sldId id="3485"/>
            <p14:sldId id="3484"/>
            <p14:sldId id="3486"/>
          </p14:sldIdLst>
        </p14:section>
        <p14:section name="Overview of Microsoft/Recommenders" id="{9B15525A-374B-4A9A-8CDF-A55B610D09CE}">
          <p14:sldIdLst>
            <p14:sldId id="3487"/>
          </p14:sldIdLst>
        </p14:section>
        <p14:section name="Data preparation" id="{11D5C2BA-BF22-4376-BE0E-F4CDB37934A6}">
          <p14:sldIdLst>
            <p14:sldId id="3352"/>
            <p14:sldId id="3495"/>
            <p14:sldId id="3437"/>
            <p14:sldId id="3353"/>
            <p14:sldId id="3488"/>
          </p14:sldIdLst>
        </p14:section>
        <p14:section name="Evaluation" id="{A7211092-D06F-468E-AC60-62111D59253B}">
          <p14:sldIdLst>
            <p14:sldId id="3400"/>
            <p14:sldId id="3497"/>
            <p14:sldId id="3499"/>
            <p14:sldId id="3500"/>
            <p14:sldId id="3491"/>
            <p14:sldId id="3527"/>
          </p14:sldIdLst>
        </p14:section>
        <p14:section name="Algorithms" id="{E2C9D76C-05BA-4475-B4DA-7204C877F1BC}">
          <p14:sldIdLst>
            <p14:sldId id="3363"/>
            <p14:sldId id="3496"/>
            <p14:sldId id="3501"/>
            <p14:sldId id="3505"/>
            <p14:sldId id="3537"/>
            <p14:sldId id="3471"/>
            <p14:sldId id="3472"/>
            <p14:sldId id="3529"/>
            <p14:sldId id="3530"/>
            <p14:sldId id="3531"/>
            <p14:sldId id="3534"/>
            <p14:sldId id="3535"/>
            <p14:sldId id="3536"/>
          </p14:sldIdLst>
        </p14:section>
        <p14:section name="Operationalization" id="{61468A84-F690-40A1-B9CB-E9B0EF5EDA36}">
          <p14:sldIdLst>
            <p14:sldId id="3402"/>
            <p14:sldId id="3498"/>
            <p14:sldId id="3415"/>
            <p14:sldId id="3522"/>
            <p14:sldId id="3502"/>
            <p14:sldId id="35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A2D8E-39F0-3BF1-8843-C81292967996}" name="Le Zhang" initials="LZ" userId="S::zhle@microsoft.com::fc3ab5e0-fc55-4c2b-b58d-b73ad7cbd7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51" autoAdjust="0"/>
  </p:normalViewPr>
  <p:slideViewPr>
    <p:cSldViewPr snapToGrid="0">
      <p:cViewPr varScale="1">
        <p:scale>
          <a:sx n="50" d="100"/>
          <a:sy n="50" d="100"/>
        </p:scale>
        <p:origin x="1197" y="30"/>
      </p:cViewPr>
      <p:guideLst/>
    </p:cSldViewPr>
  </p:slideViewPr>
  <p:notesTextViewPr>
    <p:cViewPr>
      <p:scale>
        <a:sx n="1" d="1"/>
        <a:sy n="1" d="1"/>
      </p:scale>
      <p:origin x="0" y="0"/>
    </p:cViewPr>
  </p:notesTextViewPr>
  <p:notesViewPr>
    <p:cSldViewPr snapToGrid="0">
      <p:cViewPr varScale="1">
        <p:scale>
          <a:sx n="48" d="100"/>
          <a:sy n="48" d="100"/>
        </p:scale>
        <p:origin x="269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44374-3580-CA44-A28C-6FC7EFF0E714}"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79A28-0D9D-CA44-B045-BBA29A54C707}" type="slidenum">
              <a:rPr lang="en-US" smtClean="0"/>
              <a:t>‹#›</a:t>
            </a:fld>
            <a:endParaRPr lang="en-US"/>
          </a:p>
        </p:txBody>
      </p:sp>
    </p:spTree>
    <p:extLst>
      <p:ext uri="{BB962C8B-B14F-4D97-AF65-F5344CB8AC3E}">
        <p14:creationId xmlns:p14="http://schemas.microsoft.com/office/powerpoint/2010/main" val="65106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The AI transformation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Making AI real for customers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does AI help you? How can you use AI to enable your business today? We have 3 core scenarios that our customers are using today to transform their businesses with AI. </a:t>
            </a:r>
          </a:p>
          <a:p>
            <a:r>
              <a:rPr lang="en-US" sz="1200" b="1" kern="1200">
                <a:solidFill>
                  <a:schemeClr val="tx1"/>
                </a:solidFill>
                <a:effectLst/>
                <a:latin typeface="+mn-lt"/>
                <a:ea typeface="+mn-ea"/>
                <a:cs typeface="+mn-cs"/>
              </a:rPr>
              <a:t>First</a:t>
            </a:r>
            <a:r>
              <a:rPr lang="en-US" sz="1200" kern="1200">
                <a:solidFill>
                  <a:schemeClr val="tx1"/>
                </a:solidFill>
                <a:effectLst/>
                <a:latin typeface="+mn-lt"/>
                <a:ea typeface="+mn-ea"/>
                <a:cs typeface="+mn-cs"/>
              </a:rPr>
              <a:t>, we have conversational or digital agents. By 2025, 95% of customer interactions will take place via bots. Bots are a crucial customer engagement tool to build customer loyalty and a competitive advantage for businesses. </a:t>
            </a:r>
          </a:p>
          <a:p>
            <a:r>
              <a:rPr lang="en-US" sz="1200" b="1" kern="1200">
                <a:solidFill>
                  <a:schemeClr val="tx1"/>
                </a:solidFill>
                <a:effectLst/>
                <a:latin typeface="+mn-lt"/>
                <a:ea typeface="+mn-ea"/>
                <a:cs typeface="+mn-cs"/>
              </a:rPr>
              <a:t>Second</a:t>
            </a:r>
            <a:r>
              <a:rPr lang="en-US" sz="1200" kern="1200">
                <a:solidFill>
                  <a:schemeClr val="tx1"/>
                </a:solidFill>
                <a:effectLst/>
                <a:latin typeface="+mn-lt"/>
                <a:ea typeface="+mn-ea"/>
                <a:cs typeface="+mn-cs"/>
              </a:rPr>
              <a:t>, we have intelligent apps. Intelligent Apps is about the massive shift around developers and enterprises creating the business apps of the future built around intelligence and data. 75% of apps will be infused with AI by end of 2018.</a:t>
            </a:r>
          </a:p>
          <a:p>
            <a:r>
              <a:rPr lang="en-US" sz="1200" kern="1200">
                <a:solidFill>
                  <a:schemeClr val="tx1"/>
                </a:solidFill>
                <a:effectLst/>
                <a:latin typeface="+mn-lt"/>
                <a:ea typeface="+mn-ea"/>
                <a:cs typeface="+mn-cs"/>
              </a:rPr>
              <a:t>Third is about transforming core business processes with AI. Every business process in every industry will be transformed by AI. Just as software became the key competitive advantage for companies across industries – the use of AI to get smarter, more agile, and get to market faster will be critical.</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3B629-ABE3-4545-9E80-4ED2B88B106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8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Know the user is s</a:t>
            </a:r>
            <a:r>
              <a:rPr lang="en-US"/>
              <a:t>usceptible to social influence, give ratings, flowers,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Know the user will buy flowers for his lovers and like roses, refine title and images</a:t>
            </a:r>
          </a:p>
          <a:p>
            <a:endParaRPr lang="en-US"/>
          </a:p>
        </p:txBody>
      </p:sp>
      <p:sp>
        <p:nvSpPr>
          <p:cNvPr id="4" name="Slide Number Placeholder 3"/>
          <p:cNvSpPr>
            <a:spLocks noGrp="1"/>
          </p:cNvSpPr>
          <p:nvPr>
            <p:ph type="sldNum" sz="quarter" idx="5"/>
          </p:nvPr>
        </p:nvSpPr>
        <p:spPr/>
        <p:txBody>
          <a:bodyPr/>
          <a:lstStyle/>
          <a:p>
            <a:fld id="{537272B5-5C2F-46C3-B471-1EE6A0C33245}" type="slidenum">
              <a:rPr lang="en-US" smtClean="0"/>
              <a:t>37</a:t>
            </a:fld>
            <a:endParaRPr lang="en-US"/>
          </a:p>
        </p:txBody>
      </p:sp>
    </p:spTree>
    <p:extLst>
      <p:ext uri="{BB962C8B-B14F-4D97-AF65-F5344CB8AC3E}">
        <p14:creationId xmlns:p14="http://schemas.microsoft.com/office/powerpoint/2010/main" val="226357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Compared with traditional seq2seq model that optimizes the overall probability, our feedback-aware model optimizes the expected reward we get.</a:t>
            </a:r>
          </a:p>
          <a:p>
            <a:r>
              <a:rPr lang="en-US"/>
              <a:t>Here, we use CTR as the reward.</a:t>
            </a:r>
          </a:p>
          <a:p>
            <a:r>
              <a:rPr lang="en-US"/>
              <a:t>As a result, explanations with higher CTR has larger probability to be generated.</a:t>
            </a:r>
          </a:p>
        </p:txBody>
      </p:sp>
      <p:sp>
        <p:nvSpPr>
          <p:cNvPr id="4" name="Slide Number Placeholder 3"/>
          <p:cNvSpPr>
            <a:spLocks noGrp="1"/>
          </p:cNvSpPr>
          <p:nvPr>
            <p:ph type="sldNum" sz="quarter" idx="10"/>
          </p:nvPr>
        </p:nvSpPr>
        <p:spPr/>
        <p:txBody>
          <a:bodyPr/>
          <a:lstStyle/>
          <a:p>
            <a:fld id="{537272B5-5C2F-46C3-B471-1EE6A0C33245}" type="slidenum">
              <a:rPr lang="en-US" smtClean="0"/>
              <a:t>38</a:t>
            </a:fld>
            <a:endParaRPr lang="en-US"/>
          </a:p>
        </p:txBody>
      </p:sp>
    </p:spTree>
    <p:extLst>
      <p:ext uri="{BB962C8B-B14F-4D97-AF65-F5344CB8AC3E}">
        <p14:creationId xmlns:p14="http://schemas.microsoft.com/office/powerpoint/2010/main" val="2093222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Ads on Outlook.com/MSN: 1,040,403 (</a:t>
            </a:r>
            <a:r>
              <a:rPr lang="en-US" altLang="zh-CN" err="1"/>
              <a:t>AdTitle</a:t>
            </a:r>
            <a:r>
              <a:rPr lang="en-US" altLang="zh-CN"/>
              <a:t> + </a:t>
            </a:r>
            <a:r>
              <a:rPr lang="en-US"/>
              <a:t>Category</a:t>
            </a:r>
            <a:r>
              <a:rPr lang="en-US" altLang="zh-CN"/>
              <a:t>) -&gt; </a:t>
            </a:r>
            <a:r>
              <a:rPr lang="en-US" altLang="zh-CN" err="1"/>
              <a:t>AdDescription</a:t>
            </a:r>
            <a:r>
              <a:rPr lang="en-US" altLang="zh-CN"/>
              <a:t> training samples</a:t>
            </a:r>
          </a:p>
          <a:p>
            <a:endParaRPr lang="en-US" sz="1200"/>
          </a:p>
        </p:txBody>
      </p:sp>
      <p:sp>
        <p:nvSpPr>
          <p:cNvPr id="4" name="Slide Number Placeholder 3"/>
          <p:cNvSpPr>
            <a:spLocks noGrp="1"/>
          </p:cNvSpPr>
          <p:nvPr>
            <p:ph type="sldNum" sz="quarter" idx="10"/>
          </p:nvPr>
        </p:nvSpPr>
        <p:spPr/>
        <p:txBody>
          <a:bodyPr/>
          <a:lstStyle/>
          <a:p>
            <a:fld id="{537272B5-5C2F-46C3-B471-1EE6A0C33245}" type="slidenum">
              <a:rPr lang="en-US" smtClean="0"/>
              <a:t>39</a:t>
            </a:fld>
            <a:endParaRPr lang="en-US"/>
          </a:p>
        </p:txBody>
      </p:sp>
    </p:spTree>
    <p:extLst>
      <p:ext uri="{BB962C8B-B14F-4D97-AF65-F5344CB8AC3E}">
        <p14:creationId xmlns:p14="http://schemas.microsoft.com/office/powerpoint/2010/main" val="351845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The AI transformation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Making AI real for customers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does AI help you? How can you use AI to enable your business today? We have 3 core scenarios that our customers are using today to transform their businesses with AI. </a:t>
            </a:r>
          </a:p>
          <a:p>
            <a:r>
              <a:rPr lang="en-US" sz="1200" b="1" kern="1200">
                <a:solidFill>
                  <a:schemeClr val="tx1"/>
                </a:solidFill>
                <a:effectLst/>
                <a:latin typeface="+mn-lt"/>
                <a:ea typeface="+mn-ea"/>
                <a:cs typeface="+mn-cs"/>
              </a:rPr>
              <a:t>First</a:t>
            </a:r>
            <a:r>
              <a:rPr lang="en-US" sz="1200" kern="1200">
                <a:solidFill>
                  <a:schemeClr val="tx1"/>
                </a:solidFill>
                <a:effectLst/>
                <a:latin typeface="+mn-lt"/>
                <a:ea typeface="+mn-ea"/>
                <a:cs typeface="+mn-cs"/>
              </a:rPr>
              <a:t>, we have conversational or digital agents. By 2025, 95% of customer interactions will take place via bots. Bots are a crucial customer engagement tool to build customer loyalty and a competitive advantage for businesses. </a:t>
            </a:r>
          </a:p>
          <a:p>
            <a:r>
              <a:rPr lang="en-US" sz="1200" b="1" kern="1200">
                <a:solidFill>
                  <a:schemeClr val="tx1"/>
                </a:solidFill>
                <a:effectLst/>
                <a:latin typeface="+mn-lt"/>
                <a:ea typeface="+mn-ea"/>
                <a:cs typeface="+mn-cs"/>
              </a:rPr>
              <a:t>Second</a:t>
            </a:r>
            <a:r>
              <a:rPr lang="en-US" sz="1200" kern="1200">
                <a:solidFill>
                  <a:schemeClr val="tx1"/>
                </a:solidFill>
                <a:effectLst/>
                <a:latin typeface="+mn-lt"/>
                <a:ea typeface="+mn-ea"/>
                <a:cs typeface="+mn-cs"/>
              </a:rPr>
              <a:t>, we have intelligent apps. Intelligent Apps is about the massive shift around developers and enterprises creating the business apps of the future built around intelligence and data. 75% of apps will be infused with AI by end of 2018.</a:t>
            </a:r>
          </a:p>
          <a:p>
            <a:r>
              <a:rPr lang="en-US" sz="1200" kern="1200">
                <a:solidFill>
                  <a:schemeClr val="tx1"/>
                </a:solidFill>
                <a:effectLst/>
                <a:latin typeface="+mn-lt"/>
                <a:ea typeface="+mn-ea"/>
                <a:cs typeface="+mn-cs"/>
              </a:rPr>
              <a:t>Third is about transforming core business processes with AI. Every business process in every industry will be transformed by AI. Just as software became the key competitive advantage for companies across industries – the use of AI to get smarter, more agile, and get to market faster will be critical.</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3B629-ABE3-4545-9E80-4ED2B88B106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58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1990s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Using collaborative filtering to weave an information tapestry, Communications of the ACM, 1992, citation 4496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GroupLens</a:t>
            </a:r>
            <a:r>
              <a:rPr lang="en-US"/>
              <a:t>: an open architecture for collaborative filtering of </a:t>
            </a:r>
            <a:r>
              <a:rPr lang="en-US" err="1"/>
              <a:t>netnews</a:t>
            </a:r>
            <a:r>
              <a:rPr lang="en-US"/>
              <a:t>,</a:t>
            </a:r>
            <a:r>
              <a:rPr lang="en-US" baseline="0"/>
              <a:t> CSCW, 1994</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Recommender systems, Communications of the ACM, 1997, citation 4534</a:t>
            </a:r>
          </a:p>
          <a:p>
            <a:r>
              <a:rPr lang="en-US"/>
              <a:t>Item-based collaborative filtering recommendation algorithms, WWW2001, citation 7541</a:t>
            </a:r>
          </a:p>
          <a:p>
            <a:endParaRPr lang="en-US"/>
          </a:p>
          <a:p>
            <a:r>
              <a:rPr lang="en-US" sz="1200" kern="1200">
                <a:solidFill>
                  <a:schemeClr val="tx1"/>
                </a:solidFill>
                <a:effectLst/>
                <a:latin typeface="+mn-lt"/>
                <a:ea typeface="+mn-ea"/>
                <a:cs typeface="+mn-cs"/>
              </a:rPr>
              <a:t>2006  </a:t>
            </a:r>
          </a:p>
          <a:p>
            <a:r>
              <a:rPr lang="en-US" sz="1200" kern="1200">
                <a:solidFill>
                  <a:schemeClr val="tx1"/>
                </a:solidFill>
                <a:effectLst/>
                <a:latin typeface="+mn-lt"/>
                <a:ea typeface="+mn-ea"/>
                <a:cs typeface="+mn-cs"/>
              </a:rPr>
              <a:t>Restricted Boltzmann machines for collaborative filtering,  ICML 2007,  citation 1293</a:t>
            </a:r>
          </a:p>
          <a:p>
            <a:r>
              <a:rPr lang="en-US" sz="1200" kern="1200">
                <a:solidFill>
                  <a:schemeClr val="tx1"/>
                </a:solidFill>
                <a:effectLst/>
                <a:latin typeface="+mn-lt"/>
                <a:ea typeface="+mn-ea"/>
                <a:cs typeface="+mn-cs"/>
              </a:rPr>
              <a:t>Factorization meets the neighborhood: a multifaceted collaborative filtering model. KDD 2008, citation 2382</a:t>
            </a:r>
          </a:p>
          <a:p>
            <a:r>
              <a:rPr lang="en-US" sz="1200" kern="1200">
                <a:solidFill>
                  <a:schemeClr val="tx1"/>
                </a:solidFill>
                <a:effectLst/>
                <a:latin typeface="+mn-lt"/>
                <a:ea typeface="+mn-ea"/>
                <a:cs typeface="+mn-cs"/>
              </a:rPr>
              <a:t>Probabilistic matrix factorization, NIPS 2008, 2503</a:t>
            </a:r>
          </a:p>
          <a:p>
            <a:r>
              <a:rPr lang="en-US" sz="1200" kern="1200">
                <a:solidFill>
                  <a:schemeClr val="tx1"/>
                </a:solidFill>
                <a:effectLst/>
                <a:latin typeface="+mn-lt"/>
                <a:ea typeface="+mn-ea"/>
                <a:cs typeface="+mn-cs"/>
              </a:rPr>
              <a:t>matrix factorization techniques for recommender systems,  Computer, 2009 (8): 30-37., citation 4995</a:t>
            </a:r>
          </a:p>
          <a:p>
            <a:r>
              <a:rPr lang="en-US" sz="1200" kern="1200">
                <a:solidFill>
                  <a:schemeClr val="tx1"/>
                </a:solidFill>
                <a:effectLst/>
                <a:latin typeface="+mn-lt"/>
                <a:ea typeface="+mn-ea"/>
                <a:cs typeface="+mn-cs"/>
              </a:rPr>
              <a:t> </a:t>
            </a:r>
          </a:p>
          <a:p>
            <a:r>
              <a:rPr lang="en-US"/>
              <a:t>2010</a:t>
            </a:r>
          </a:p>
          <a:p>
            <a:r>
              <a:rPr lang="en-US"/>
              <a:t>Factorization machines, 2010,</a:t>
            </a:r>
          </a:p>
          <a:p>
            <a:r>
              <a:rPr lang="en-US"/>
              <a:t>The Yahoo! Music Dataset and KDD-Cup'11,  Proceedings of the 2011 International Conference on KDD Cup 2011-Volume 18. JMLR. org, 2011., citation 220. In this workshop, a lot of top solutions papers are included (you can find them in this paper’s references, including some famous researchers like Weinan Zhang and </a:t>
            </a:r>
            <a:r>
              <a:rPr lang="en-US" err="1"/>
              <a:t>Tianqi</a:t>
            </a:r>
            <a:r>
              <a:rPr lang="en-US"/>
              <a:t> Chen)</a:t>
            </a:r>
          </a:p>
          <a:p>
            <a:r>
              <a:rPr lang="en-US"/>
              <a:t>KDD cup 2012: https://www.kaggle.com/c/kddcup2012-track1  is also about recommendation</a:t>
            </a:r>
          </a:p>
          <a:p>
            <a:endParaRPr lang="en-US"/>
          </a:p>
          <a:p>
            <a:r>
              <a:rPr lang="en-US" sz="1200" kern="1200">
                <a:solidFill>
                  <a:schemeClr val="tx1"/>
                </a:solidFill>
                <a:effectLst/>
                <a:latin typeface="+mn-lt"/>
                <a:ea typeface="+mn-ea"/>
                <a:cs typeface="+mn-cs"/>
              </a:rPr>
              <a:t>2015</a:t>
            </a:r>
          </a:p>
          <a:p>
            <a:r>
              <a:rPr lang="en-US" sz="1200" kern="1200">
                <a:solidFill>
                  <a:schemeClr val="tx1"/>
                </a:solidFill>
                <a:effectLst/>
                <a:latin typeface="+mn-lt"/>
                <a:ea typeface="+mn-ea"/>
                <a:cs typeface="+mn-cs"/>
              </a:rPr>
              <a:t>Collaborative Deep Learning for Recommender Systems,  KDD2015, citation407</a:t>
            </a:r>
          </a:p>
          <a:p>
            <a:r>
              <a:rPr lang="en-US" sz="1200" kern="1200">
                <a:solidFill>
                  <a:schemeClr val="tx1"/>
                </a:solidFill>
                <a:effectLst/>
                <a:latin typeface="+mn-lt"/>
                <a:ea typeface="+mn-ea"/>
                <a:cs typeface="+mn-cs"/>
              </a:rPr>
              <a:t>Session-based Recommendations with Recurrent Neural Networks, </a:t>
            </a:r>
            <a:r>
              <a:rPr lang="en-US" sz="1200" kern="1200" err="1">
                <a:solidFill>
                  <a:schemeClr val="tx1"/>
                </a:solidFill>
                <a:effectLst/>
                <a:latin typeface="+mn-lt"/>
                <a:ea typeface="+mn-ea"/>
                <a:cs typeface="+mn-cs"/>
              </a:rPr>
              <a:t>Arxiv</a:t>
            </a:r>
            <a:r>
              <a:rPr lang="en-US" sz="1200" kern="1200">
                <a:solidFill>
                  <a:schemeClr val="tx1"/>
                </a:solidFill>
                <a:effectLst/>
                <a:latin typeface="+mn-lt"/>
                <a:ea typeface="+mn-ea"/>
                <a:cs typeface="+mn-cs"/>
              </a:rPr>
              <a:t> 2015, ICLR 2016, citation 208</a:t>
            </a:r>
          </a:p>
          <a:p>
            <a:r>
              <a:rPr lang="en-US" sz="1200" kern="1200">
                <a:solidFill>
                  <a:schemeClr val="tx1"/>
                </a:solidFill>
                <a:effectLst/>
                <a:latin typeface="+mn-lt"/>
                <a:ea typeface="+mn-ea"/>
                <a:cs typeface="+mn-cs"/>
              </a:rPr>
              <a:t>A Multi-View Deep Learning Approach for Cross Domain User Modeling in Recommendation Systems,www2015, citation 172</a:t>
            </a:r>
          </a:p>
          <a:p>
            <a:r>
              <a:rPr lang="en-US" sz="1200" kern="1200">
                <a:solidFill>
                  <a:schemeClr val="tx1"/>
                </a:solidFill>
                <a:effectLst/>
                <a:latin typeface="+mn-lt"/>
                <a:ea typeface="+mn-ea"/>
                <a:cs typeface="+mn-cs"/>
              </a:rPr>
              <a:t>neural collaborative filtering, WWW2017, citation309</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drn</a:t>
            </a:r>
            <a:r>
              <a:rPr lang="en-US" sz="1200" kern="1200">
                <a:solidFill>
                  <a:schemeClr val="tx1"/>
                </a:solidFill>
                <a:effectLst/>
                <a:latin typeface="+mn-lt"/>
                <a:ea typeface="+mn-ea"/>
                <a:cs typeface="+mn-cs"/>
              </a:rPr>
              <a:t> a deep reinforcement learning framework for news recommendation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Xiting’s</a:t>
            </a:r>
            <a:r>
              <a:rPr lang="en-US" sz="1200" kern="1200">
                <a:solidFill>
                  <a:schemeClr val="tx1"/>
                </a:solidFill>
                <a:effectLst/>
                <a:latin typeface="+mn-lt"/>
                <a:ea typeface="+mn-ea"/>
                <a:cs typeface="+mn-cs"/>
              </a:rPr>
              <a:t> work</a:t>
            </a:r>
          </a:p>
          <a:p>
            <a:endParaRPr lang="en-US"/>
          </a:p>
        </p:txBody>
      </p:sp>
      <p:sp>
        <p:nvSpPr>
          <p:cNvPr id="4" name="Slide Number Placeholder 3"/>
          <p:cNvSpPr>
            <a:spLocks noGrp="1"/>
          </p:cNvSpPr>
          <p:nvPr>
            <p:ph type="sldNum" sz="quarter" idx="5"/>
          </p:nvPr>
        </p:nvSpPr>
        <p:spPr/>
        <p:txBody>
          <a:bodyPr/>
          <a:lstStyle/>
          <a:p>
            <a:fld id="{EC41ED93-C8CC-4BB6-A649-FA122C56B193}" type="slidenum">
              <a:rPr lang="en-US" smtClean="0"/>
              <a:t>7</a:t>
            </a:fld>
            <a:endParaRPr lang="en-US"/>
          </a:p>
        </p:txBody>
      </p:sp>
    </p:spTree>
    <p:extLst>
      <p:ext uri="{BB962C8B-B14F-4D97-AF65-F5344CB8AC3E}">
        <p14:creationId xmlns:p14="http://schemas.microsoft.com/office/powerpoint/2010/main" val="401527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79A28-0D9D-CA44-B045-BBA29A54C707}" type="slidenum">
              <a:rPr lang="en-US" smtClean="0"/>
              <a:t>11</a:t>
            </a:fld>
            <a:endParaRPr lang="en-US"/>
          </a:p>
        </p:txBody>
      </p:sp>
    </p:spTree>
    <p:extLst>
      <p:ext uri="{BB962C8B-B14F-4D97-AF65-F5344CB8AC3E}">
        <p14:creationId xmlns:p14="http://schemas.microsoft.com/office/powerpoint/2010/main" val="49363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79A28-0D9D-CA44-B045-BBA29A54C707}" type="slidenum">
              <a:rPr lang="en-US" smtClean="0"/>
              <a:t>29</a:t>
            </a:fld>
            <a:endParaRPr lang="en-US"/>
          </a:p>
        </p:txBody>
      </p:sp>
    </p:spTree>
    <p:extLst>
      <p:ext uri="{BB962C8B-B14F-4D97-AF65-F5344CB8AC3E}">
        <p14:creationId xmlns:p14="http://schemas.microsoft.com/office/powerpoint/2010/main" val="247493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FM can extend to arbitrary order of interactions but incorporating useless features may generate noise. </a:t>
            </a:r>
          </a:p>
          <a:p>
            <a:r>
              <a:rPr lang="en-US"/>
              <a:t>DNN introduced hybrid approach but it models the features in an implicit way. Also, it models features at a bit-wise level</a:t>
            </a:r>
          </a:p>
          <a:p>
            <a:r>
              <a:rPr lang="en-US"/>
              <a:t>CIN is similar to RNN and CNN</a:t>
            </a:r>
          </a:p>
        </p:txBody>
      </p:sp>
      <p:sp>
        <p:nvSpPr>
          <p:cNvPr id="4" name="Slide Number Placeholder 3"/>
          <p:cNvSpPr>
            <a:spLocks noGrp="1"/>
          </p:cNvSpPr>
          <p:nvPr>
            <p:ph type="sldNum" sz="quarter" idx="5"/>
          </p:nvPr>
        </p:nvSpPr>
        <p:spPr/>
        <p:txBody>
          <a:bodyPr/>
          <a:lstStyle/>
          <a:p>
            <a:fld id="{C3D79A28-0D9D-CA44-B045-BBA29A54C707}" type="slidenum">
              <a:rPr lang="en-US" smtClean="0"/>
              <a:t>33</a:t>
            </a:fld>
            <a:endParaRPr lang="en-US"/>
          </a:p>
        </p:txBody>
      </p:sp>
    </p:spTree>
    <p:extLst>
      <p:ext uri="{BB962C8B-B14F-4D97-AF65-F5344CB8AC3E}">
        <p14:creationId xmlns:p14="http://schemas.microsoft.com/office/powerpoint/2010/main" val="134532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91E0D-5DB9-4260-A464-2C15C3531128}" type="slidenum">
              <a:rPr lang="zh-CN" altLang="en-US" smtClean="0"/>
              <a:t>34</a:t>
            </a:fld>
            <a:endParaRPr lang="zh-CN" altLang="en-US"/>
          </a:p>
        </p:txBody>
      </p:sp>
    </p:spTree>
    <p:extLst>
      <p:ext uri="{BB962C8B-B14F-4D97-AF65-F5344CB8AC3E}">
        <p14:creationId xmlns:p14="http://schemas.microsoft.com/office/powerpoint/2010/main" val="204273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91E0D-5DB9-4260-A464-2C15C3531128}" type="slidenum">
              <a:rPr lang="zh-CN" altLang="en-US" smtClean="0"/>
              <a:t>35</a:t>
            </a:fld>
            <a:endParaRPr lang="zh-CN" altLang="en-US"/>
          </a:p>
        </p:txBody>
      </p:sp>
    </p:spTree>
    <p:extLst>
      <p:ext uri="{BB962C8B-B14F-4D97-AF65-F5344CB8AC3E}">
        <p14:creationId xmlns:p14="http://schemas.microsoft.com/office/powerpoint/2010/main" val="417447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91E0D-5DB9-4260-A464-2C15C3531128}" type="slidenum">
              <a:rPr lang="zh-CN" altLang="en-US" smtClean="0"/>
              <a:t>36</a:t>
            </a:fld>
            <a:endParaRPr lang="zh-CN" altLang="en-US"/>
          </a:p>
        </p:txBody>
      </p:sp>
    </p:spTree>
    <p:extLst>
      <p:ext uri="{BB962C8B-B14F-4D97-AF65-F5344CB8AC3E}">
        <p14:creationId xmlns:p14="http://schemas.microsoft.com/office/powerpoint/2010/main" val="3026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aka.ms/fall2018mlads" TargetMode="External"/><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965913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258526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091783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Blank_1">
    <p:spTree>
      <p:nvGrpSpPr>
        <p:cNvPr id="1" name=""/>
        <p:cNvGrpSpPr/>
        <p:nvPr/>
      </p:nvGrpSpPr>
      <p:grpSpPr>
        <a:xfrm>
          <a:off x="0" y="0"/>
          <a:ext cx="0" cy="0"/>
          <a:chOff x="0" y="0"/>
          <a:chExt cx="0" cy="0"/>
        </a:xfrm>
      </p:grpSpPr>
      <p:sp>
        <p:nvSpPr>
          <p:cNvPr id="4" name="Slide Number Placeholder 12"/>
          <p:cNvSpPr>
            <a:spLocks noGrp="1"/>
          </p:cNvSpPr>
          <p:nvPr>
            <p:ph type="sldNum" sz="quarter" idx="4"/>
          </p:nvPr>
        </p:nvSpPr>
        <p:spPr>
          <a:xfrm>
            <a:off x="9180575" y="6248512"/>
            <a:ext cx="2742188" cy="364224"/>
          </a:xfrm>
          <a:prstGeom prst="rect">
            <a:avLst/>
          </a:prstGeom>
        </p:spPr>
        <p:txBody>
          <a:bodyPr vert="horz" lIns="91440" tIns="45720" rIns="146304" bIns="45720" rtlCol="0" anchor="ctr"/>
          <a:lstStyle>
            <a:lvl1pPr marL="0" algn="r" defTabSz="914168"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lang="en-US" smtClean="0"/>
              <a:pPr/>
              <a:t>‹#›</a:t>
            </a:fld>
            <a:endParaRPr lang="en-US"/>
          </a:p>
        </p:txBody>
      </p:sp>
    </p:spTree>
    <p:extLst>
      <p:ext uri="{BB962C8B-B14F-4D97-AF65-F5344CB8AC3E}">
        <p14:creationId xmlns:p14="http://schemas.microsoft.com/office/powerpoint/2010/main" val="259046180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0233048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18634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hold_black">
    <p:spTree>
      <p:nvGrpSpPr>
        <p:cNvPr id="1" name=""/>
        <p:cNvGrpSpPr/>
        <p:nvPr/>
      </p:nvGrpSpPr>
      <p:grpSpPr>
        <a:xfrm>
          <a:off x="0" y="0"/>
          <a:ext cx="0" cy="0"/>
          <a:chOff x="0" y="0"/>
          <a:chExt cx="0" cy="0"/>
        </a:xfrm>
      </p:grpSpPr>
      <p:pic>
        <p:nvPicPr>
          <p:cNvPr id="2" name="Picture 1" descr="ESS_Sort_Bakgrun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479" y="-57076"/>
            <a:ext cx="12394957" cy="6971584"/>
          </a:xfrm>
          <a:prstGeom prst="rect">
            <a:avLst/>
          </a:prstGeom>
        </p:spPr>
      </p:pic>
      <p:pic>
        <p:nvPicPr>
          <p:cNvPr id="6" name="Picture 5" descr="ESS_Bunnelement_Hvit_N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387334"/>
            <a:ext cx="12192000" cy="1562892"/>
          </a:xfrm>
          <a:prstGeom prst="rect">
            <a:avLst/>
          </a:prstGeom>
        </p:spPr>
      </p:pic>
      <p:sp>
        <p:nvSpPr>
          <p:cNvPr id="9" name="Text Placeholder 10"/>
          <p:cNvSpPr>
            <a:spLocks noGrp="1"/>
          </p:cNvSpPr>
          <p:nvPr>
            <p:ph type="body" sz="quarter" idx="10"/>
          </p:nvPr>
        </p:nvSpPr>
        <p:spPr>
          <a:xfrm>
            <a:off x="1300657" y="986369"/>
            <a:ext cx="9600000" cy="714441"/>
          </a:xfrm>
          <a:prstGeom prst="rect">
            <a:avLst/>
          </a:prstGeom>
        </p:spPr>
        <p:txBody>
          <a:bodyPr vert="horz"/>
          <a:lstStyle>
            <a:lvl1pPr marL="0" indent="0">
              <a:buNone/>
              <a:defRPr sz="3733" baseline="0">
                <a:solidFill>
                  <a:schemeClr val="bg1"/>
                </a:solidFill>
                <a:latin typeface="Segoe UI Light"/>
                <a:cs typeface="Segoe UI Light"/>
              </a:defRPr>
            </a:lvl1pPr>
            <a:lvl2pPr marL="609570" indent="0">
              <a:buNone/>
              <a:defRPr/>
            </a:lvl2pPr>
          </a:lstStyle>
          <a:p>
            <a:pPr lvl="0"/>
            <a:r>
              <a:rPr lang="en-US"/>
              <a:t>Click to edit Master text styles</a:t>
            </a:r>
          </a:p>
        </p:txBody>
      </p:sp>
      <p:sp>
        <p:nvSpPr>
          <p:cNvPr id="10" name="Text Placeholder 14"/>
          <p:cNvSpPr>
            <a:spLocks noGrp="1"/>
          </p:cNvSpPr>
          <p:nvPr>
            <p:ph type="body" sz="quarter" idx="11"/>
          </p:nvPr>
        </p:nvSpPr>
        <p:spPr>
          <a:xfrm>
            <a:off x="1300657" y="2016000"/>
            <a:ext cx="9600000" cy="387735"/>
          </a:xfrm>
          <a:prstGeom prst="rect">
            <a:avLst/>
          </a:prstGeom>
        </p:spPr>
        <p:txBody>
          <a:bodyPr vert="horz">
            <a:spAutoFit/>
          </a:bodyPr>
          <a:lstStyle>
            <a:lvl1pPr marL="380981" indent="-380981">
              <a:buFont typeface="Wingdings" panose="05000000000000000000" pitchFamily="2" charset="2"/>
              <a:buChar char="§"/>
              <a:defRPr sz="2133" baseline="0">
                <a:solidFill>
                  <a:schemeClr val="bg1"/>
                </a:solidFill>
                <a:latin typeface="Segoe UI Light"/>
                <a:cs typeface="Segoe UI Light"/>
              </a:defRPr>
            </a:lvl1pPr>
            <a:lvl2pPr marL="609570" indent="0">
              <a:buNone/>
              <a:defRPr sz="1867" baseline="0">
                <a:solidFill>
                  <a:srgbClr val="595959"/>
                </a:solidFill>
                <a:latin typeface="Segoe UI Light"/>
                <a:cs typeface="Segoe UI Light"/>
              </a:defRPr>
            </a:lvl2pPr>
            <a:lvl3pPr>
              <a:defRPr sz="1867">
                <a:solidFill>
                  <a:srgbClr val="595959"/>
                </a:solidFill>
                <a:latin typeface="Segoe UI Light"/>
                <a:cs typeface="Segoe UI Light"/>
              </a:defRPr>
            </a:lvl3pPr>
            <a:lvl4pPr>
              <a:defRPr sz="1867">
                <a:solidFill>
                  <a:srgbClr val="595959"/>
                </a:solidFill>
                <a:latin typeface="Segoe UI Light"/>
                <a:cs typeface="Segoe UI Light"/>
              </a:defRPr>
            </a:lvl4pPr>
            <a:lvl5pPr>
              <a:defRPr sz="1867">
                <a:solidFill>
                  <a:srgbClr val="595959"/>
                </a:solidFill>
                <a:latin typeface="Segoe UI Light"/>
                <a:cs typeface="Segoe UI Light"/>
              </a:defRPr>
            </a:lvl5pPr>
          </a:lstStyle>
          <a:p>
            <a:pPr lvl="0"/>
            <a:r>
              <a:rPr lang="en-US"/>
              <a:t>Click to edit Master text styles</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984" y="333181"/>
            <a:ext cx="1335275" cy="262935"/>
          </a:xfrm>
          <a:prstGeom prst="rect">
            <a:avLst/>
          </a:prstGeom>
        </p:spPr>
      </p:pic>
    </p:spTree>
    <p:extLst>
      <p:ext uri="{BB962C8B-B14F-4D97-AF65-F5344CB8AC3E}">
        <p14:creationId xmlns:p14="http://schemas.microsoft.com/office/powerpoint/2010/main" val="219809528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456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750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59345" y="359077"/>
            <a:ext cx="4873308" cy="625236"/>
          </a:xfrm>
        </p:spPr>
        <p:txBody>
          <a:bodyPr lIns="0" tIns="0" rIns="0" bIns="0"/>
          <a:lstStyle>
            <a:lvl1pPr>
              <a:defRPr sz="4062" b="0" i="0">
                <a:solidFill>
                  <a:srgbClr val="353535"/>
                </a:solidFill>
                <a:latin typeface="SegoeUI-Light"/>
                <a:cs typeface="SegoeUI-Light"/>
              </a:defRPr>
            </a:lvl1pPr>
          </a:lstStyle>
          <a:p>
            <a:endParaRPr/>
          </a:p>
        </p:txBody>
      </p:sp>
      <p:sp>
        <p:nvSpPr>
          <p:cNvPr id="3" name="Holder 3"/>
          <p:cNvSpPr>
            <a:spLocks noGrp="1"/>
          </p:cNvSpPr>
          <p:nvPr>
            <p:ph sz="half" idx="2"/>
          </p:nvPr>
        </p:nvSpPr>
        <p:spPr>
          <a:xfrm>
            <a:off x="609601" y="1577341"/>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238512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Title w/black overla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93" y="-1006"/>
            <a:ext cx="6625448"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rgbClr val="000000">
              <a:alpha val="70000"/>
            </a:srgbClr>
          </a:solidFill>
        </p:spPr>
        <p:txBody>
          <a:bodyPr lIns="365760" tIns="137160" rIns="137160" bIns="1097280" anchor="b" anchorCtr="0">
            <a:noAutofit/>
          </a:bodyPr>
          <a:lstStyle>
            <a:lvl1pPr>
              <a:defRPr sz="6000" spc="-100" baseline="0">
                <a:solidFill>
                  <a:schemeClr val="bg1"/>
                </a:solidFill>
              </a:defRPr>
            </a:lvl1pPr>
          </a:lstStyle>
          <a:p>
            <a:r>
              <a:rPr lang="en-US"/>
              <a:t>Section title</a:t>
            </a:r>
          </a:p>
        </p:txBody>
      </p:sp>
      <p:sp>
        <p:nvSpPr>
          <p:cNvPr id="5" name="Picture Placeholder 4"/>
          <p:cNvSpPr>
            <a:spLocks noGrp="1"/>
          </p:cNvSpPr>
          <p:nvPr>
            <p:ph type="pic" sz="quarter" idx="10" hasCustomPrompt="1"/>
          </p:nvPr>
        </p:nvSpPr>
        <p:spPr>
          <a:xfrm>
            <a:off x="0" y="-4824"/>
            <a:ext cx="12192000" cy="6858000"/>
          </a:xfrm>
        </p:spPr>
        <p:txBody>
          <a:bodyPr/>
          <a:lstStyle>
            <a:lvl1pPr>
              <a:defRPr baseline="0">
                <a:solidFill>
                  <a:schemeClr val="bg1"/>
                </a:solidFill>
              </a:defRPr>
            </a:lvl1pPr>
          </a:lstStyle>
          <a:p>
            <a:r>
              <a:rPr lang="en-US"/>
              <a:t>Click on icon to</a:t>
            </a:r>
            <a:br>
              <a:rPr lang="en-US"/>
            </a:br>
            <a:r>
              <a:rPr lang="en-US"/>
              <a:t>insert picture then</a:t>
            </a:r>
            <a:br>
              <a:rPr lang="en-US"/>
            </a:br>
            <a:r>
              <a:rPr lang="en-US"/>
              <a:t>send to back</a:t>
            </a:r>
          </a:p>
        </p:txBody>
      </p:sp>
    </p:spTree>
    <p:extLst>
      <p:ext uri="{BB962C8B-B14F-4D97-AF65-F5344CB8AC3E}">
        <p14:creationId xmlns:p14="http://schemas.microsoft.com/office/powerpoint/2010/main" val="391875596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89016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365" y="136526"/>
            <a:ext cx="11879516" cy="1069868"/>
          </a:xfrm>
        </p:spPr>
        <p:txBody>
          <a:bodyPr/>
          <a:lstStyle/>
          <a:p>
            <a:r>
              <a:rPr lang="en-US"/>
              <a:t>Click To Edit Master Title Style</a:t>
            </a:r>
          </a:p>
        </p:txBody>
      </p:sp>
      <p:sp>
        <p:nvSpPr>
          <p:cNvPr id="3" name="Content Placeholder 2"/>
          <p:cNvSpPr>
            <a:spLocks noGrp="1"/>
          </p:cNvSpPr>
          <p:nvPr>
            <p:ph idx="1"/>
          </p:nvPr>
        </p:nvSpPr>
        <p:spPr>
          <a:xfrm>
            <a:off x="161365" y="1321654"/>
            <a:ext cx="11879516" cy="48553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1365" y="6356351"/>
            <a:ext cx="3420035" cy="365124"/>
          </a:xfrm>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1"/>
            <a:ext cx="3430281" cy="365124"/>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561856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D112DACC-3558-4EAF-B807-7C520DCF91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019155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990893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421493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206259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79340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51354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49122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84267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31208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735137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714371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577019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8675225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2829898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464438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4066729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5485541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388831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769821"/>
            <a:ext cx="388831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Subtitle</a:t>
            </a:r>
          </a:p>
        </p:txBody>
      </p:sp>
    </p:spTree>
    <p:extLst>
      <p:ext uri="{BB962C8B-B14F-4D97-AF65-F5344CB8AC3E}">
        <p14:creationId xmlns:p14="http://schemas.microsoft.com/office/powerpoint/2010/main" val="357951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par>
                                <p:cTn id="8" presetID="63" presetClass="path" presetSubtype="0" decel="100000" fill="hold" grpId="1" nodeType="withEffect">
                                  <p:stCondLst>
                                    <p:cond delay="0"/>
                                  </p:stCondLst>
                                  <p:childTnLst>
                                    <p:animMotion origin="layout" path="M 3.125E-6 1.48148E-6 L 0.02916 1.48148E-6 " pathEditMode="relative" rAng="0" ptsTypes="AA">
                                      <p:cBhvr>
                                        <p:cTn id="9" dur="500" spd="-100000" fill="hold"/>
                                        <p:tgtEl>
                                          <p:spTgt spid="2"/>
                                        </p:tgtEl>
                                        <p:attrNameLst>
                                          <p:attrName>ppt_x</p:attrName>
                                          <p:attrName>ppt_y</p:attrName>
                                        </p:attrNameLst>
                                      </p:cBhvr>
                                      <p:rCtr x="1458" y="0"/>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50"/>
                                        <p:tgtEl>
                                          <p:spTgt spid="5"/>
                                        </p:tgtEl>
                                      </p:cBhvr>
                                    </p:animEffect>
                                  </p:childTnLst>
                                </p:cTn>
                              </p:par>
                              <p:par>
                                <p:cTn id="13" presetID="63" presetClass="path" presetSubtype="0" decel="100000" fill="hold" grpId="1" nodeType="withEffect">
                                  <p:stCondLst>
                                    <p:cond delay="0"/>
                                  </p:stCondLst>
                                  <p:childTnLst>
                                    <p:animMotion origin="layout" path="M 3.125E-6 1.48148E-6 L 0.02916 1.48148E-6 " pathEditMode="relative" rAng="0" ptsTypes="AA">
                                      <p:cBhvr>
                                        <p:cTn id="14" dur="500" spd="-100000" fill="hold"/>
                                        <p:tgtEl>
                                          <p:spTgt spid="5"/>
                                        </p:tgtEl>
                                        <p:attrNameLst>
                                          <p:attrName>ppt_x</p:attrName>
                                          <p:attrName>ppt_y</p:attrName>
                                        </p:attrNameLst>
                                      </p:cBhvr>
                                      <p:rCtr x="14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350"/>
                        <p:tgtEl>
                          <p:spTgt spid="5"/>
                        </p:tgtEl>
                      </p:cBhvr>
                    </p:animEffect>
                  </p:childTnLst>
                </p:cTn>
              </p:par>
            </p:tnLst>
          </p:tmpl>
        </p:tmplLst>
      </p:bldP>
      <p:bldP spid="5" grpId="1">
        <p:tmplLst>
          <p:tmpl>
            <p:tnLst>
              <p:par>
                <p:cTn presetID="63" presetClass="path" presetSubtype="0" decel="100000" fill="hold" nodeType="withEffect">
                  <p:stCondLst>
                    <p:cond delay="0"/>
                  </p:stCondLst>
                  <p:childTnLst>
                    <p:animMotion origin="layout" path="M 3.125E-6 1.48148E-6 L 0.02916 1.48148E-6 " pathEditMode="relative" rAng="0" ptsTypes="AA">
                      <p:cBhvr>
                        <p:cTn dur="500" spd="-100000" fill="hold"/>
                        <p:tgtEl>
                          <p:spTgt spid="5"/>
                        </p:tgtEl>
                        <p:attrNameLst>
                          <p:attrName>ppt_x</p:attrName>
                          <p:attrName>ppt_y</p:attrName>
                        </p:attrNameLst>
                      </p:cBhvr>
                      <p:rCtr x="1458" y="0"/>
                    </p:animMotion>
                  </p:childTnLst>
                </p:cTn>
              </p:par>
            </p:tnLst>
          </p:tmpl>
        </p:tmplLst>
      </p:bldP>
    </p:bldLst>
  </p:timing>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659445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69925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675410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738618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18979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699184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44519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936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75372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098742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430085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Insert Photo">
    <p:spTree>
      <p:nvGrpSpPr>
        <p:cNvPr id="1" name=""/>
        <p:cNvGrpSpPr/>
        <p:nvPr/>
      </p:nvGrpSpPr>
      <p:grpSpPr>
        <a:xfrm>
          <a:off x="0" y="0"/>
          <a:ext cx="0" cy="0"/>
          <a:chOff x="0" y="0"/>
          <a:chExt cx="0" cy="0"/>
        </a:xfrm>
      </p:grpSpPr>
      <p:pic>
        <p:nvPicPr>
          <p:cNvPr id="44" name="Picture Placeholder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18075" y="-4979"/>
            <a:ext cx="6273925" cy="5684621"/>
          </a:xfrm>
          <a:prstGeom prst="rect">
            <a:avLst/>
          </a:prstGeom>
        </p:spPr>
      </p:pic>
      <p:sp>
        <p:nvSpPr>
          <p:cNvPr id="20" name="Picture Placeholder 144"/>
          <p:cNvSpPr>
            <a:spLocks noGrp="1"/>
          </p:cNvSpPr>
          <p:nvPr>
            <p:ph type="pic" sz="quarter" idx="20" hasCustomPrompt="1"/>
          </p:nvPr>
        </p:nvSpPr>
        <p:spPr>
          <a:xfrm>
            <a:off x="5918075" y="0"/>
            <a:ext cx="6273925" cy="5684621"/>
          </a:xfrm>
          <a:prstGeom prst="rect">
            <a:avLst/>
          </a:prstGeom>
        </p:spPr>
        <p:txBody>
          <a:bodyPr anchor="ctr" anchorCtr="0">
            <a:noAutofit/>
          </a:bodyPr>
          <a:lstStyle>
            <a:lvl1pPr marL="0" indent="0" algn="ctr">
              <a:buNone/>
              <a:defRPr baseline="0">
                <a:solidFill>
                  <a:schemeClr val="bg1"/>
                </a:solidFill>
              </a:defRPr>
            </a:lvl1pPr>
          </a:lstStyle>
          <a:p>
            <a:r>
              <a:rPr lang="en-US"/>
              <a:t>Drag picture here</a:t>
            </a:r>
          </a:p>
        </p:txBody>
      </p:sp>
      <p:sp>
        <p:nvSpPr>
          <p:cNvPr id="21" name="Title 1"/>
          <p:cNvSpPr>
            <a:spLocks noGrp="1"/>
          </p:cNvSpPr>
          <p:nvPr>
            <p:ph type="ctrTitle"/>
          </p:nvPr>
        </p:nvSpPr>
        <p:spPr>
          <a:xfrm>
            <a:off x="613786" y="851200"/>
            <a:ext cx="4699724" cy="1043599"/>
          </a:xfrm>
          <a:prstGeom prst="rect">
            <a:avLst/>
          </a:prstGeom>
        </p:spPr>
        <p:txBody>
          <a:bodyPr lIns="0" tIns="0" rIns="0" bIns="0" anchor="t" anchorCtr="0">
            <a:noAutofit/>
          </a:bodyPr>
          <a:lstStyle>
            <a:lvl1pPr algn="l">
              <a:defRPr sz="3200" b="1">
                <a:solidFill>
                  <a:schemeClr val="tx1">
                    <a:lumMod val="50000"/>
                    <a:lumOff val="50000"/>
                  </a:schemeClr>
                </a:solidFill>
                <a:latin typeface="+mj-lt"/>
              </a:defRPr>
            </a:lvl1pPr>
          </a:lstStyle>
          <a:p>
            <a:r>
              <a:rPr lang="en-US"/>
              <a:t>Click to edit Master title style</a:t>
            </a:r>
          </a:p>
        </p:txBody>
      </p:sp>
      <p:sp>
        <p:nvSpPr>
          <p:cNvPr id="22" name="Text Placeholder 132"/>
          <p:cNvSpPr>
            <a:spLocks noGrp="1"/>
          </p:cNvSpPr>
          <p:nvPr>
            <p:ph type="body" sz="quarter" idx="11"/>
          </p:nvPr>
        </p:nvSpPr>
        <p:spPr>
          <a:xfrm>
            <a:off x="622300" y="1930399"/>
            <a:ext cx="4724400" cy="3382923"/>
          </a:xfrm>
          <a:prstGeom prst="rect">
            <a:avLst/>
          </a:prstGeom>
        </p:spPr>
        <p:txBody>
          <a:bodyPr lIns="0" tIns="0" rIns="0" bIns="0">
            <a:noAutofit/>
          </a:bodyPr>
          <a:lstStyle>
            <a:lvl1pPr marL="0" indent="0">
              <a:lnSpc>
                <a:spcPts val="1800"/>
              </a:lnSpc>
              <a:buNone/>
              <a:defRPr sz="1200">
                <a:solidFill>
                  <a:schemeClr val="bg2">
                    <a:lumMod val="25000"/>
                  </a:schemeClr>
                </a:solidFill>
              </a:defRPr>
            </a:lvl1pPr>
          </a:lstStyle>
          <a:p>
            <a:pPr lvl="0"/>
            <a:r>
              <a:rPr lang="en-US"/>
              <a:t>Click to edit Master text styles</a:t>
            </a:r>
          </a:p>
        </p:txBody>
      </p:sp>
      <p:cxnSp>
        <p:nvCxnSpPr>
          <p:cNvPr id="31" name="Straight Connector 30"/>
          <p:cNvCxnSpPr/>
          <p:nvPr userDrawn="1"/>
        </p:nvCxnSpPr>
        <p:spPr>
          <a:xfrm>
            <a:off x="13962495" y="1002665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5689600"/>
            <a:ext cx="12192000" cy="116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36"/>
          <p:cNvSpPr>
            <a:spLocks noGrp="1"/>
          </p:cNvSpPr>
          <p:nvPr>
            <p:ph type="body" sz="quarter" idx="35"/>
          </p:nvPr>
        </p:nvSpPr>
        <p:spPr>
          <a:xfrm>
            <a:off x="10933315" y="6301905"/>
            <a:ext cx="840508" cy="382948"/>
          </a:xfrm>
          <a:prstGeom prst="rect">
            <a:avLst/>
          </a:prstGeom>
        </p:spPr>
        <p:txBody>
          <a:bodyPr lIns="0" tIns="0" rIns="0" bIns="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8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cxnSp>
        <p:nvCxnSpPr>
          <p:cNvPr id="27" name="Straight Connector 26"/>
          <p:cNvCxnSpPr/>
          <p:nvPr userDrawn="1"/>
        </p:nvCxnSpPr>
        <p:spPr>
          <a:xfrm>
            <a:off x="10523604" y="593090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144"/>
          <p:cNvSpPr>
            <a:spLocks noGrp="1"/>
          </p:cNvSpPr>
          <p:nvPr>
            <p:ph type="pic" sz="quarter" idx="36" hasCustomPrompt="1"/>
          </p:nvPr>
        </p:nvSpPr>
        <p:spPr>
          <a:xfrm>
            <a:off x="202498" y="5884716"/>
            <a:ext cx="2064635" cy="834378"/>
          </a:xfrm>
          <a:prstGeom prst="rect">
            <a:avLst/>
          </a:prstGeom>
        </p:spPr>
        <p:txBody>
          <a:bodyPr anchor="ctr" anchorCtr="0">
            <a:noAutofit/>
          </a:bodyPr>
          <a:lstStyle>
            <a:lvl1pPr marL="0" indent="0" algn="ctr">
              <a:buNone/>
              <a:defRPr sz="1600">
                <a:solidFill>
                  <a:srgbClr val="7030A0"/>
                </a:solidFill>
              </a:defRPr>
            </a:lvl1pPr>
          </a:lstStyle>
          <a:p>
            <a:r>
              <a:rPr lang="en-US"/>
              <a:t>Drag logo here</a:t>
            </a:r>
          </a:p>
        </p:txBody>
      </p:sp>
      <p:sp>
        <p:nvSpPr>
          <p:cNvPr id="55" name="Text Placeholder 136"/>
          <p:cNvSpPr>
            <a:spLocks noGrp="1"/>
          </p:cNvSpPr>
          <p:nvPr>
            <p:ph type="body" sz="quarter" idx="31"/>
          </p:nvPr>
        </p:nvSpPr>
        <p:spPr>
          <a:xfrm>
            <a:off x="8892839" y="6156112"/>
            <a:ext cx="805425"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6" name="Text Placeholder 136"/>
          <p:cNvSpPr>
            <a:spLocks noGrp="1"/>
          </p:cNvSpPr>
          <p:nvPr>
            <p:ph type="body" sz="quarter" idx="32"/>
          </p:nvPr>
        </p:nvSpPr>
        <p:spPr>
          <a:xfrm>
            <a:off x="7302675" y="6181251"/>
            <a:ext cx="87981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7" name="Text Placeholder 136"/>
          <p:cNvSpPr>
            <a:spLocks noGrp="1"/>
          </p:cNvSpPr>
          <p:nvPr>
            <p:ph type="body" sz="quarter" idx="33"/>
          </p:nvPr>
        </p:nvSpPr>
        <p:spPr>
          <a:xfrm>
            <a:off x="5307250" y="6156112"/>
            <a:ext cx="98864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8" name="Text Placeholder 136"/>
          <p:cNvSpPr>
            <a:spLocks noGrp="1"/>
          </p:cNvSpPr>
          <p:nvPr>
            <p:ph type="body" sz="quarter" idx="34"/>
          </p:nvPr>
        </p:nvSpPr>
        <p:spPr>
          <a:xfrm>
            <a:off x="3087261" y="6171517"/>
            <a:ext cx="1505159"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0" name="TextBox 59"/>
          <p:cNvSpPr txBox="1"/>
          <p:nvPr userDrawn="1"/>
        </p:nvSpPr>
        <p:spPr>
          <a:xfrm>
            <a:off x="3197994" y="5916409"/>
            <a:ext cx="1487548"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Products and Services</a:t>
            </a:r>
          </a:p>
        </p:txBody>
      </p:sp>
      <p:sp>
        <p:nvSpPr>
          <p:cNvPr id="61" name="TextBox 60"/>
          <p:cNvSpPr txBox="1"/>
          <p:nvPr userDrawn="1"/>
        </p:nvSpPr>
        <p:spPr>
          <a:xfrm>
            <a:off x="5294550" y="5912045"/>
            <a:ext cx="1247049" cy="1552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Organization Size</a:t>
            </a:r>
          </a:p>
        </p:txBody>
      </p:sp>
      <p:sp>
        <p:nvSpPr>
          <p:cNvPr id="62" name="TextBox 61"/>
          <p:cNvSpPr txBox="1"/>
          <p:nvPr userDrawn="1"/>
        </p:nvSpPr>
        <p:spPr>
          <a:xfrm>
            <a:off x="7464535" y="5915827"/>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Industry</a:t>
            </a:r>
          </a:p>
        </p:txBody>
      </p:sp>
      <p:sp>
        <p:nvSpPr>
          <p:cNvPr id="63" name="TextBox 62"/>
          <p:cNvSpPr txBox="1"/>
          <p:nvPr userDrawn="1"/>
        </p:nvSpPr>
        <p:spPr>
          <a:xfrm>
            <a:off x="8994069" y="5930900"/>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Country</a:t>
            </a:r>
          </a:p>
        </p:txBody>
      </p:sp>
    </p:spTree>
    <p:extLst>
      <p:ext uri="{BB962C8B-B14F-4D97-AF65-F5344CB8AC3E}">
        <p14:creationId xmlns:p14="http://schemas.microsoft.com/office/powerpoint/2010/main" val="190291439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85812-DBB3-49A5-B9A5-226A70E584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625184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Only - gray,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287717405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809845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4253367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2869409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094681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065758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65461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73299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5352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634970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080402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657241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779713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3822482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5770115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3930299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7385650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1195620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113024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740758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231385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36998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88712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292582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3556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05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3581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06119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5554539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Insert Photo">
    <p:spTree>
      <p:nvGrpSpPr>
        <p:cNvPr id="1" name=""/>
        <p:cNvGrpSpPr/>
        <p:nvPr/>
      </p:nvGrpSpPr>
      <p:grpSpPr>
        <a:xfrm>
          <a:off x="0" y="0"/>
          <a:ext cx="0" cy="0"/>
          <a:chOff x="0" y="0"/>
          <a:chExt cx="0" cy="0"/>
        </a:xfrm>
      </p:grpSpPr>
      <p:pic>
        <p:nvPicPr>
          <p:cNvPr id="44" name="Picture Placeholder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18075" y="-4979"/>
            <a:ext cx="6273925" cy="5684621"/>
          </a:xfrm>
          <a:prstGeom prst="rect">
            <a:avLst/>
          </a:prstGeom>
        </p:spPr>
      </p:pic>
      <p:sp>
        <p:nvSpPr>
          <p:cNvPr id="20" name="Picture Placeholder 144"/>
          <p:cNvSpPr>
            <a:spLocks noGrp="1"/>
          </p:cNvSpPr>
          <p:nvPr>
            <p:ph type="pic" sz="quarter" idx="20" hasCustomPrompt="1"/>
          </p:nvPr>
        </p:nvSpPr>
        <p:spPr>
          <a:xfrm>
            <a:off x="5918075" y="0"/>
            <a:ext cx="6273925" cy="5684621"/>
          </a:xfrm>
          <a:prstGeom prst="rect">
            <a:avLst/>
          </a:prstGeom>
        </p:spPr>
        <p:txBody>
          <a:bodyPr anchor="ctr" anchorCtr="0">
            <a:noAutofit/>
          </a:bodyPr>
          <a:lstStyle>
            <a:lvl1pPr marL="0" indent="0" algn="ctr">
              <a:buNone/>
              <a:defRPr baseline="0">
                <a:solidFill>
                  <a:schemeClr val="bg1"/>
                </a:solidFill>
              </a:defRPr>
            </a:lvl1pPr>
          </a:lstStyle>
          <a:p>
            <a:r>
              <a:rPr lang="en-US"/>
              <a:t>Drag picture here</a:t>
            </a:r>
          </a:p>
        </p:txBody>
      </p:sp>
      <p:sp>
        <p:nvSpPr>
          <p:cNvPr id="21" name="Title 1"/>
          <p:cNvSpPr>
            <a:spLocks noGrp="1"/>
          </p:cNvSpPr>
          <p:nvPr>
            <p:ph type="ctrTitle"/>
          </p:nvPr>
        </p:nvSpPr>
        <p:spPr>
          <a:xfrm>
            <a:off x="613786" y="851200"/>
            <a:ext cx="4699724" cy="1043599"/>
          </a:xfrm>
          <a:prstGeom prst="rect">
            <a:avLst/>
          </a:prstGeom>
        </p:spPr>
        <p:txBody>
          <a:bodyPr lIns="0" tIns="0" rIns="0" bIns="0" anchor="t" anchorCtr="0">
            <a:noAutofit/>
          </a:bodyPr>
          <a:lstStyle>
            <a:lvl1pPr algn="l">
              <a:defRPr sz="3200" b="1">
                <a:solidFill>
                  <a:schemeClr val="tx1">
                    <a:lumMod val="50000"/>
                    <a:lumOff val="50000"/>
                  </a:schemeClr>
                </a:solidFill>
                <a:latin typeface="+mj-lt"/>
              </a:defRPr>
            </a:lvl1pPr>
          </a:lstStyle>
          <a:p>
            <a:r>
              <a:rPr lang="en-US"/>
              <a:t>Click to edit Master title style</a:t>
            </a:r>
          </a:p>
        </p:txBody>
      </p:sp>
      <p:sp>
        <p:nvSpPr>
          <p:cNvPr id="22" name="Text Placeholder 132"/>
          <p:cNvSpPr>
            <a:spLocks noGrp="1"/>
          </p:cNvSpPr>
          <p:nvPr>
            <p:ph type="body" sz="quarter" idx="11"/>
          </p:nvPr>
        </p:nvSpPr>
        <p:spPr>
          <a:xfrm>
            <a:off x="622300" y="1930399"/>
            <a:ext cx="4724400" cy="3382923"/>
          </a:xfrm>
          <a:prstGeom prst="rect">
            <a:avLst/>
          </a:prstGeom>
        </p:spPr>
        <p:txBody>
          <a:bodyPr lIns="0" tIns="0" rIns="0" bIns="0">
            <a:noAutofit/>
          </a:bodyPr>
          <a:lstStyle>
            <a:lvl1pPr marL="0" indent="0">
              <a:lnSpc>
                <a:spcPts val="1800"/>
              </a:lnSpc>
              <a:buNone/>
              <a:defRPr sz="1200">
                <a:solidFill>
                  <a:schemeClr val="bg2">
                    <a:lumMod val="25000"/>
                  </a:schemeClr>
                </a:solidFill>
              </a:defRPr>
            </a:lvl1pPr>
          </a:lstStyle>
          <a:p>
            <a:pPr lvl="0"/>
            <a:r>
              <a:rPr lang="en-US"/>
              <a:t>Click to edit Master text styles</a:t>
            </a:r>
          </a:p>
        </p:txBody>
      </p:sp>
      <p:cxnSp>
        <p:nvCxnSpPr>
          <p:cNvPr id="31" name="Straight Connector 30"/>
          <p:cNvCxnSpPr/>
          <p:nvPr userDrawn="1"/>
        </p:nvCxnSpPr>
        <p:spPr>
          <a:xfrm>
            <a:off x="13962495" y="1002665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5689600"/>
            <a:ext cx="12192000" cy="116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36"/>
          <p:cNvSpPr>
            <a:spLocks noGrp="1"/>
          </p:cNvSpPr>
          <p:nvPr>
            <p:ph type="body" sz="quarter" idx="35"/>
          </p:nvPr>
        </p:nvSpPr>
        <p:spPr>
          <a:xfrm>
            <a:off x="10933315" y="6301905"/>
            <a:ext cx="840508" cy="382948"/>
          </a:xfrm>
          <a:prstGeom prst="rect">
            <a:avLst/>
          </a:prstGeom>
        </p:spPr>
        <p:txBody>
          <a:bodyPr lIns="0" tIns="0" rIns="0" bIns="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8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cxnSp>
        <p:nvCxnSpPr>
          <p:cNvPr id="27" name="Straight Connector 26"/>
          <p:cNvCxnSpPr/>
          <p:nvPr userDrawn="1"/>
        </p:nvCxnSpPr>
        <p:spPr>
          <a:xfrm>
            <a:off x="10523604" y="593090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144"/>
          <p:cNvSpPr>
            <a:spLocks noGrp="1"/>
          </p:cNvSpPr>
          <p:nvPr>
            <p:ph type="pic" sz="quarter" idx="36" hasCustomPrompt="1"/>
          </p:nvPr>
        </p:nvSpPr>
        <p:spPr>
          <a:xfrm>
            <a:off x="202498" y="5884716"/>
            <a:ext cx="2064635" cy="834378"/>
          </a:xfrm>
          <a:prstGeom prst="rect">
            <a:avLst/>
          </a:prstGeom>
        </p:spPr>
        <p:txBody>
          <a:bodyPr anchor="ctr" anchorCtr="0">
            <a:noAutofit/>
          </a:bodyPr>
          <a:lstStyle>
            <a:lvl1pPr marL="0" indent="0" algn="ctr">
              <a:buNone/>
              <a:defRPr sz="1600">
                <a:solidFill>
                  <a:srgbClr val="7030A0"/>
                </a:solidFill>
              </a:defRPr>
            </a:lvl1pPr>
          </a:lstStyle>
          <a:p>
            <a:r>
              <a:rPr lang="en-US"/>
              <a:t>Drag logo here</a:t>
            </a:r>
          </a:p>
        </p:txBody>
      </p:sp>
      <p:sp>
        <p:nvSpPr>
          <p:cNvPr id="55" name="Text Placeholder 136"/>
          <p:cNvSpPr>
            <a:spLocks noGrp="1"/>
          </p:cNvSpPr>
          <p:nvPr>
            <p:ph type="body" sz="quarter" idx="31"/>
          </p:nvPr>
        </p:nvSpPr>
        <p:spPr>
          <a:xfrm>
            <a:off x="8892839" y="6156112"/>
            <a:ext cx="805425"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6" name="Text Placeholder 136"/>
          <p:cNvSpPr>
            <a:spLocks noGrp="1"/>
          </p:cNvSpPr>
          <p:nvPr>
            <p:ph type="body" sz="quarter" idx="32"/>
          </p:nvPr>
        </p:nvSpPr>
        <p:spPr>
          <a:xfrm>
            <a:off x="7302675" y="6181251"/>
            <a:ext cx="87981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7" name="Text Placeholder 136"/>
          <p:cNvSpPr>
            <a:spLocks noGrp="1"/>
          </p:cNvSpPr>
          <p:nvPr>
            <p:ph type="body" sz="quarter" idx="33"/>
          </p:nvPr>
        </p:nvSpPr>
        <p:spPr>
          <a:xfrm>
            <a:off x="5307250" y="6156112"/>
            <a:ext cx="98864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8" name="Text Placeholder 136"/>
          <p:cNvSpPr>
            <a:spLocks noGrp="1"/>
          </p:cNvSpPr>
          <p:nvPr>
            <p:ph type="body" sz="quarter" idx="34"/>
          </p:nvPr>
        </p:nvSpPr>
        <p:spPr>
          <a:xfrm>
            <a:off x="3087261" y="6171517"/>
            <a:ext cx="1505159"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0" name="TextBox 59"/>
          <p:cNvSpPr txBox="1"/>
          <p:nvPr userDrawn="1"/>
        </p:nvSpPr>
        <p:spPr>
          <a:xfrm>
            <a:off x="3197994" y="5916409"/>
            <a:ext cx="1487548"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Products and Services</a:t>
            </a:r>
          </a:p>
        </p:txBody>
      </p:sp>
      <p:sp>
        <p:nvSpPr>
          <p:cNvPr id="61" name="TextBox 60"/>
          <p:cNvSpPr txBox="1"/>
          <p:nvPr userDrawn="1"/>
        </p:nvSpPr>
        <p:spPr>
          <a:xfrm>
            <a:off x="5294550" y="5912045"/>
            <a:ext cx="1247049" cy="1552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Organization Size</a:t>
            </a:r>
          </a:p>
        </p:txBody>
      </p:sp>
      <p:sp>
        <p:nvSpPr>
          <p:cNvPr id="62" name="TextBox 61"/>
          <p:cNvSpPr txBox="1"/>
          <p:nvPr userDrawn="1"/>
        </p:nvSpPr>
        <p:spPr>
          <a:xfrm>
            <a:off x="7464535" y="5915827"/>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Industry</a:t>
            </a:r>
          </a:p>
        </p:txBody>
      </p:sp>
      <p:sp>
        <p:nvSpPr>
          <p:cNvPr id="63" name="TextBox 62"/>
          <p:cNvSpPr txBox="1"/>
          <p:nvPr userDrawn="1"/>
        </p:nvSpPr>
        <p:spPr>
          <a:xfrm>
            <a:off x="8994069" y="5930900"/>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Country</a:t>
            </a:r>
          </a:p>
        </p:txBody>
      </p:sp>
    </p:spTree>
    <p:extLst>
      <p:ext uri="{BB962C8B-B14F-4D97-AF65-F5344CB8AC3E}">
        <p14:creationId xmlns:p14="http://schemas.microsoft.com/office/powerpoint/2010/main" val="265394925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85812-DBB3-49A5-B9A5-226A70E584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40787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Only - gray,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39233528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alkin">
    <p:bg bwMode="auto">
      <p:bgPr>
        <a:solidFill>
          <a:schemeClr val="accent1"/>
        </a:solidFill>
        <a:effectLst/>
      </p:bgPr>
    </p:bg>
    <p:spTree>
      <p:nvGrpSpPr>
        <p:cNvPr id="1" name=""/>
        <p:cNvGrpSpPr/>
        <p:nvPr/>
      </p:nvGrpSpPr>
      <p:grpSpPr>
        <a:xfrm>
          <a:off x="0" y="0"/>
          <a:ext cx="0" cy="0"/>
          <a:chOff x="0" y="0"/>
          <a:chExt cx="0" cy="0"/>
        </a:xfrm>
      </p:grpSpPr>
      <p:pic>
        <p:nvPicPr>
          <p:cNvPr id="7" name="Picture 6" descr="An image of neuronetwor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65" y="0"/>
            <a:ext cx="12190271" cy="6858000"/>
          </a:xfrm>
          <a:prstGeom prst="rect">
            <a:avLst/>
          </a:prstGeom>
        </p:spPr>
      </p:pic>
      <p:sp>
        <p:nvSpPr>
          <p:cNvPr id="8" name="TextBox 7"/>
          <p:cNvSpPr txBox="1"/>
          <p:nvPr userDrawn="1"/>
        </p:nvSpPr>
        <p:spPr bwMode="white">
          <a:xfrm>
            <a:off x="423333" y="2674773"/>
            <a:ext cx="7913674" cy="1508453"/>
          </a:xfrm>
          <a:prstGeom prst="rect">
            <a:avLst/>
          </a:prstGeom>
          <a:noFill/>
        </p:spPr>
        <p:txBody>
          <a:bodyPr wrap="square" lIns="134464" tIns="143428" rIns="134464" bIns="143428" rtlCol="0" anchor="ctr">
            <a:spAutoFit/>
          </a:bodyPr>
          <a:lstStyle/>
          <a:p>
            <a:pPr>
              <a:lnSpc>
                <a:spcPct val="90000"/>
              </a:lnSpc>
              <a:spcAft>
                <a:spcPts val="588"/>
              </a:spcAft>
            </a:pPr>
            <a:r>
              <a:rPr lang="en-US" sz="44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Machine Learning,</a:t>
            </a:r>
            <a: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AI,</a:t>
            </a:r>
            <a:b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and </a:t>
            </a:r>
            <a:r>
              <a:rPr lang="en-US" sz="44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Data Science Conference</a:t>
            </a:r>
          </a:p>
        </p:txBody>
      </p:sp>
      <p:pic>
        <p:nvPicPr>
          <p:cNvPr id="10" name="MS logo white - EMF" descr="Microsoft logo white text version">
            <a:extLst>
              <a:ext uri="{FF2B5EF4-FFF2-40B4-BE49-F238E27FC236}">
                <a16:creationId xmlns:a16="http://schemas.microsoft.com/office/drawing/2014/main" id="{A1E802C5-F995-4758-BDEF-6665E09AE200}"/>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grpSp>
        <p:nvGrpSpPr>
          <p:cNvPr id="17" name="Group 16">
            <a:extLst>
              <a:ext uri="{FF2B5EF4-FFF2-40B4-BE49-F238E27FC236}">
                <a16:creationId xmlns:a16="http://schemas.microsoft.com/office/drawing/2014/main" id="{0E754D0E-2F0C-497A-9A27-BFDBE035D3FE}"/>
              </a:ext>
            </a:extLst>
          </p:cNvPr>
          <p:cNvGrpSpPr/>
          <p:nvPr userDrawn="1"/>
        </p:nvGrpSpPr>
        <p:grpSpPr>
          <a:xfrm>
            <a:off x="7990972" y="2572073"/>
            <a:ext cx="3662864" cy="1713852"/>
            <a:chOff x="8377689" y="3035497"/>
            <a:chExt cx="3662864" cy="1713852"/>
          </a:xfrm>
        </p:grpSpPr>
        <p:cxnSp>
          <p:nvCxnSpPr>
            <p:cNvPr id="18" name="Straight Connector 17">
              <a:extLst>
                <a:ext uri="{FF2B5EF4-FFF2-40B4-BE49-F238E27FC236}">
                  <a16:creationId xmlns:a16="http://schemas.microsoft.com/office/drawing/2014/main" id="{1E354233-98E9-4113-A218-FAF747D633F8}"/>
                </a:ext>
              </a:extLst>
            </p:cNvPr>
            <p:cNvCxnSpPr>
              <a:cxnSpLocks/>
            </p:cNvCxnSpPr>
            <p:nvPr userDrawn="1"/>
          </p:nvCxnSpPr>
          <p:spPr>
            <a:xfrm>
              <a:off x="11056950" y="3035497"/>
              <a:ext cx="0" cy="1680460"/>
            </a:xfrm>
            <a:prstGeom prst="line">
              <a:avLst/>
            </a:prstGeom>
            <a:noFill/>
            <a:ln w="25400" cap="flat" cmpd="sng" algn="ctr">
              <a:solidFill>
                <a:srgbClr val="FFFFFF"/>
              </a:solidFill>
              <a:prstDash val="solid"/>
              <a:headEnd type="none"/>
              <a:tailEnd type="none"/>
            </a:ln>
            <a:effectLst/>
          </p:spPr>
        </p:cxnSp>
        <p:cxnSp>
          <p:nvCxnSpPr>
            <p:cNvPr id="19" name="Straight Connector 18">
              <a:extLst>
                <a:ext uri="{FF2B5EF4-FFF2-40B4-BE49-F238E27FC236}">
                  <a16:creationId xmlns:a16="http://schemas.microsoft.com/office/drawing/2014/main" id="{575B65F6-BFDE-40DE-8686-A77A38A57841}"/>
                </a:ext>
              </a:extLst>
            </p:cNvPr>
            <p:cNvCxnSpPr>
              <a:cxnSpLocks/>
            </p:cNvCxnSpPr>
            <p:nvPr userDrawn="1"/>
          </p:nvCxnSpPr>
          <p:spPr>
            <a:xfrm>
              <a:off x="11056950" y="3875727"/>
              <a:ext cx="914400" cy="0"/>
            </a:xfrm>
            <a:prstGeom prst="line">
              <a:avLst/>
            </a:prstGeom>
            <a:noFill/>
            <a:ln w="25400" cap="flat" cmpd="sng" algn="ctr">
              <a:solidFill>
                <a:srgbClr val="FFFFFF"/>
              </a:solidFill>
              <a:prstDash val="solid"/>
              <a:headEnd type="none"/>
              <a:tailEnd type="none"/>
            </a:ln>
            <a:effectLst/>
          </p:spPr>
        </p:cxnSp>
        <p:sp>
          <p:nvSpPr>
            <p:cNvPr id="25" name="TextBox 24">
              <a:extLst>
                <a:ext uri="{FF2B5EF4-FFF2-40B4-BE49-F238E27FC236}">
                  <a16:creationId xmlns:a16="http://schemas.microsoft.com/office/drawing/2014/main" id="{B3701858-4A85-47DC-8EBA-D8E90AA283F2}"/>
                </a:ext>
              </a:extLst>
            </p:cNvPr>
            <p:cNvSpPr txBox="1"/>
            <p:nvPr userDrawn="1"/>
          </p:nvSpPr>
          <p:spPr>
            <a:xfrm>
              <a:off x="8377689" y="3385436"/>
              <a:ext cx="2679260" cy="960263"/>
            </a:xfrm>
            <a:prstGeom prst="rect">
              <a:avLst/>
            </a:prstGeom>
            <a:noFill/>
          </p:spPr>
          <p:txBody>
            <a:bodyPr wrap="none" lIns="182880" tIns="146304" rIns="182880" bIns="146304" rtlCol="0" anchor="ctr">
              <a:spAutoFit/>
            </a:bodyPr>
            <a:lstStyle/>
            <a:p>
              <a:pPr marL="0" marR="0" lvl="0" indent="0" algn="r" defTabSz="932742"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November 12–14</a:t>
              </a:r>
            </a:p>
            <a:p>
              <a:pPr marL="0" marR="0" lvl="0" indent="0" algn="r" defTabSz="932742"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Redmond</a:t>
              </a:r>
            </a:p>
          </p:txBody>
        </p:sp>
        <p:sp>
          <p:nvSpPr>
            <p:cNvPr id="26" name="TextBox 25">
              <a:extLst>
                <a:ext uri="{FF2B5EF4-FFF2-40B4-BE49-F238E27FC236}">
                  <a16:creationId xmlns:a16="http://schemas.microsoft.com/office/drawing/2014/main" id="{11C5BD14-30C1-4C22-9F88-16A0629099D4}"/>
                </a:ext>
              </a:extLst>
            </p:cNvPr>
            <p:cNvSpPr txBox="1"/>
            <p:nvPr userDrawn="1"/>
          </p:nvSpPr>
          <p:spPr>
            <a:xfrm>
              <a:off x="11056950" y="3475328"/>
              <a:ext cx="983603" cy="398251"/>
            </a:xfrm>
            <a:prstGeom prst="rect">
              <a:avLst/>
            </a:prstGeom>
            <a:noFill/>
          </p:spPr>
          <p:txBody>
            <a:bodyPr wrap="none" lIns="91440" tIns="91440" rIns="91440" bIns="91440" rtlCol="0" anchor="b">
              <a:noAutofit/>
            </a:bodyPr>
            <a:lstStyle/>
            <a:p>
              <a:pPr marL="0" marR="0" lvl="0" indent="0" defTabSz="932742" eaLnBrk="1" fontAlgn="auto" latinLnBrk="0" hangingPunct="1">
                <a:lnSpc>
                  <a:spcPct val="15000"/>
                </a:lnSpc>
                <a:spcBef>
                  <a:spcPts val="0"/>
                </a:spcBef>
                <a:spcAft>
                  <a:spcPts val="600"/>
                </a:spcAft>
                <a:buClrTx/>
                <a:buSzTx/>
                <a:buFontTx/>
                <a:buNone/>
                <a:tabLst/>
                <a:defRPr/>
              </a:pPr>
              <a:r>
                <a:rPr kumimoji="0" lang="en-US" sz="6000" b="0" i="0" u="none" strike="noStrike" kern="0" cap="none" spc="0" normalizeH="0" baseline="0" noProof="0">
                  <a:ln>
                    <a:noFill/>
                  </a:ln>
                  <a:gradFill>
                    <a:gsLst>
                      <a:gs pos="2917">
                        <a:srgbClr val="FFFFFF"/>
                      </a:gs>
                      <a:gs pos="30000">
                        <a:srgbClr val="FFFFFF"/>
                      </a:gs>
                    </a:gsLst>
                    <a:lin ang="5400000" scaled="0"/>
                  </a:gradFill>
                  <a:effectLst/>
                  <a:uLnTx/>
                  <a:uFillTx/>
                  <a:latin typeface="Segoe UI Light"/>
                </a:rPr>
                <a:t>20</a:t>
              </a:r>
            </a:p>
          </p:txBody>
        </p:sp>
        <p:sp>
          <p:nvSpPr>
            <p:cNvPr id="27" name="TextBox 26">
              <a:extLst>
                <a:ext uri="{FF2B5EF4-FFF2-40B4-BE49-F238E27FC236}">
                  <a16:creationId xmlns:a16="http://schemas.microsoft.com/office/drawing/2014/main" id="{1E5FE256-76B5-4E87-ADD8-E59DA6AFB5D8}"/>
                </a:ext>
              </a:extLst>
            </p:cNvPr>
            <p:cNvSpPr txBox="1"/>
            <p:nvPr userDrawn="1"/>
          </p:nvSpPr>
          <p:spPr>
            <a:xfrm>
              <a:off x="11056950" y="4351098"/>
              <a:ext cx="983603" cy="398251"/>
            </a:xfrm>
            <a:prstGeom prst="rect">
              <a:avLst/>
            </a:prstGeom>
            <a:noFill/>
          </p:spPr>
          <p:txBody>
            <a:bodyPr wrap="none" lIns="91440" tIns="91440" rIns="91440" bIns="91440" rtlCol="0" anchor="t">
              <a:noAutofit/>
            </a:bodyPr>
            <a:lstStyle/>
            <a:p>
              <a:pPr marL="0" marR="0" lvl="0" indent="0" defTabSz="932742" eaLnBrk="1" fontAlgn="auto" latinLnBrk="0" hangingPunct="1">
                <a:lnSpc>
                  <a:spcPct val="15000"/>
                </a:lnSpc>
                <a:spcBef>
                  <a:spcPts val="0"/>
                </a:spcBef>
                <a:spcAft>
                  <a:spcPts val="600"/>
                </a:spcAft>
                <a:buClrTx/>
                <a:buSzTx/>
                <a:buFontTx/>
                <a:buNone/>
                <a:tabLst/>
                <a:defRPr/>
              </a:pPr>
              <a:r>
                <a:rPr kumimoji="0" lang="en-US" sz="60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18</a:t>
              </a:r>
            </a:p>
          </p:txBody>
        </p:sp>
      </p:grpSp>
    </p:spTree>
    <p:extLst>
      <p:ext uri="{BB962C8B-B14F-4D97-AF65-F5344CB8AC3E}">
        <p14:creationId xmlns:p14="http://schemas.microsoft.com/office/powerpoint/2010/main" val="2641215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99579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362284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44856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70188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01419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62477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09590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723626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86337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Accent Colo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90937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0374617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17640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834886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552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1062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harePoint Slide">
    <p:bg>
      <p:bgRef idx="1001">
        <a:schemeClr val="bg2"/>
      </p:bgRef>
    </p:bg>
    <p:spTree>
      <p:nvGrpSpPr>
        <p:cNvPr id="1" name=""/>
        <p:cNvGrpSpPr/>
        <p:nvPr/>
      </p:nvGrpSpPr>
      <p:grpSpPr>
        <a:xfrm>
          <a:off x="0" y="0"/>
          <a:ext cx="0" cy="0"/>
          <a:chOff x="0" y="0"/>
          <a:chExt cx="0" cy="0"/>
        </a:xfrm>
      </p:grpSpPr>
      <p:pic>
        <p:nvPicPr>
          <p:cNvPr id="5" name="Picture 4" descr="An image of neuronetwork.">
            <a:extLst>
              <a:ext uri="{FF2B5EF4-FFF2-40B4-BE49-F238E27FC236}">
                <a16:creationId xmlns:a16="http://schemas.microsoft.com/office/drawing/2014/main" id="{B3F963A3-2F4D-4783-B405-E83DA04286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65" y="0"/>
            <a:ext cx="12190271" cy="6858000"/>
          </a:xfrm>
          <a:prstGeom prst="rect">
            <a:avLst/>
          </a:prstGeom>
        </p:spPr>
      </p:pic>
      <p:sp>
        <p:nvSpPr>
          <p:cNvPr id="3" name="TextBox 2">
            <a:extLst>
              <a:ext uri="{FF2B5EF4-FFF2-40B4-BE49-F238E27FC236}">
                <a16:creationId xmlns:a16="http://schemas.microsoft.com/office/drawing/2014/main" id="{441694BA-0F99-4A36-8E05-3F73A3A21D42}"/>
              </a:ext>
            </a:extLst>
          </p:cNvPr>
          <p:cNvSpPr txBox="1"/>
          <p:nvPr userDrawn="1"/>
        </p:nvSpPr>
        <p:spPr>
          <a:xfrm>
            <a:off x="584199" y="2044006"/>
            <a:ext cx="9142413" cy="2769989"/>
          </a:xfrm>
          <a:prstGeom prst="rect">
            <a:avLst/>
          </a:prstGeom>
          <a:noFill/>
        </p:spPr>
        <p:txBody>
          <a:bodyPr wrap="square" lIns="0" tIns="0" rIns="0" bIns="0" rtlCol="0">
            <a:spAutoFit/>
          </a:bodyPr>
          <a:lstStyle/>
          <a:p>
            <a:pPr algn="l"/>
            <a: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t>Thank you for attending MLADS and continuing to build our strong community</a:t>
            </a:r>
            <a:b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br>
            <a:b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If you’re interested in accessing a recorded </a:t>
            </a:r>
            <a:b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version of content from the conference, </a:t>
            </a:r>
            <a:b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it can be found here: </a:t>
            </a:r>
            <a:r>
              <a:rPr lang="en-US" sz="2400" b="0" i="0" kern="1200">
                <a:solidFill>
                  <a:schemeClr val="tx1"/>
                </a:solidFill>
                <a:effectLst/>
                <a:latin typeface="+mn-lt"/>
                <a:ea typeface="+mn-ea"/>
                <a:cs typeface="+mn-cs"/>
                <a:hlinkClick r:id="rId3"/>
              </a:rPr>
              <a:t>http://aka.ms/fall2018mlads</a:t>
            </a:r>
            <a:endParaRPr lang="en-US" sz="3200" b="0">
              <a:gradFill>
                <a:gsLst>
                  <a:gs pos="2917">
                    <a:schemeClr val="tx1"/>
                  </a:gs>
                  <a:gs pos="30000">
                    <a:schemeClr val="tx1"/>
                  </a:gs>
                </a:gsLst>
                <a:lin ang="5400000" scaled="0"/>
              </a:gradFill>
              <a:latin typeface="+mn-lt"/>
            </a:endParaRPr>
          </a:p>
        </p:txBody>
      </p:sp>
      <p:pic>
        <p:nvPicPr>
          <p:cNvPr id="4" name="MS logo white - EMF" descr="Microsoft logo white text version">
            <a:extLst>
              <a:ext uri="{FF2B5EF4-FFF2-40B4-BE49-F238E27FC236}">
                <a16:creationId xmlns:a16="http://schemas.microsoft.com/office/drawing/2014/main" id="{1C51E223-E511-45C6-B90B-21F97617A55A}"/>
              </a:ext>
            </a:extLst>
          </p:cNvPr>
          <p:cNvPicPr>
            <a:picLocks noChangeAspect="1"/>
          </p:cNvPicPr>
          <p:nvPr userDrawn="1"/>
        </p:nvPicPr>
        <p:blipFill>
          <a:blip r:embed="rId4"/>
          <a:stretch>
            <a:fillRect/>
          </a:stretch>
        </p:blipFill>
        <p:spPr bwMode="black">
          <a:xfrm>
            <a:off x="584200" y="585788"/>
            <a:ext cx="1366245" cy="292608"/>
          </a:xfrm>
          <a:prstGeom prst="rect">
            <a:avLst/>
          </a:prstGeom>
        </p:spPr>
      </p:pic>
      <p:cxnSp>
        <p:nvCxnSpPr>
          <p:cNvPr id="7" name="Straight Connector 6">
            <a:extLst>
              <a:ext uri="{FF2B5EF4-FFF2-40B4-BE49-F238E27FC236}">
                <a16:creationId xmlns:a16="http://schemas.microsoft.com/office/drawing/2014/main" id="{E16D9DF8-5D28-4C40-8964-9A3444E35BDF}"/>
              </a:ext>
            </a:extLst>
          </p:cNvPr>
          <p:cNvCxnSpPr>
            <a:cxnSpLocks/>
          </p:cNvCxnSpPr>
          <p:nvPr userDrawn="1"/>
        </p:nvCxnSpPr>
        <p:spPr>
          <a:xfrm flipV="1">
            <a:off x="584199" y="3429000"/>
            <a:ext cx="2286000" cy="1"/>
          </a:xfrm>
          <a:prstGeom prst="line">
            <a:avLst/>
          </a:prstGeom>
          <a:noFill/>
          <a:ln w="25400" cap="flat" cmpd="sng" algn="ctr">
            <a:solidFill>
              <a:srgbClr val="FFFFFF"/>
            </a:solidFill>
            <a:prstDash val="solid"/>
            <a:headEnd type="none"/>
            <a:tailEnd type="none"/>
          </a:ln>
          <a:effectLst/>
        </p:spPr>
      </p:cxnSp>
    </p:spTree>
    <p:extLst>
      <p:ext uri="{BB962C8B-B14F-4D97-AF65-F5344CB8AC3E}">
        <p14:creationId xmlns:p14="http://schemas.microsoft.com/office/powerpoint/2010/main" val="1539552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439525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30546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722661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4.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heme" Target="../theme/theme3.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4.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4.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88168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92045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4714816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Lst>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751684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github.com/microsoft/recommenders/blob/master/AUTHORS.md" TargetMode="Externa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yueguoguo/kdd2019tutori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Microsoft/Recommend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zure.microsoft.com/en-us/services/virtual-machines/data-science-virtual-machin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unnable.com/docker/getting-started/" TargetMode="External"/><Relationship Id="rId2" Type="http://schemas.openxmlformats.org/officeDocument/2006/relationships/hyperlink" Target="https://hub.docker.com/signu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jpeg"/><Relationship Id="rId2" Type="http://schemas.openxmlformats.org/officeDocument/2006/relationships/notesSlide" Target="../notesSlides/notesSlide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png"/><Relationship Id="rId15" Type="http://schemas.openxmlformats.org/officeDocument/2006/relationships/image" Target="../media/image26.jpeg"/><Relationship Id="rId23" Type="http://schemas.openxmlformats.org/officeDocument/2006/relationships/image" Target="../media/image34.jpeg"/><Relationship Id="rId28" Type="http://schemas.openxmlformats.org/officeDocument/2006/relationships/image" Target="../media/image39.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ocs.microsoft.com/en-us/azure/architecture/reference-architectures/ai/real-time-recommendation" TargetMode="External"/><Relationship Id="rId2" Type="http://schemas.openxmlformats.org/officeDocument/2006/relationships/hyperlink" Target="https://docs.microsoft.com/en-us/azure/architecture/example-scenario/ai/scalable-personalizati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RecoDevTeam@service.microsoft.com" TargetMode="External"/><Relationship Id="rId2" Type="http://schemas.openxmlformats.org/officeDocument/2006/relationships/hyperlink" Target="https://github.com/Microsoft/Recommend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Microsoft/Recommenders/wiki/Coding-Guidelin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0671-DC31-4204-BA79-C472F6478216}"/>
              </a:ext>
            </a:extLst>
          </p:cNvPr>
          <p:cNvSpPr>
            <a:spLocks noGrp="1"/>
          </p:cNvSpPr>
          <p:nvPr>
            <p:ph type="title"/>
          </p:nvPr>
        </p:nvSpPr>
        <p:spPr>
          <a:xfrm>
            <a:off x="584200" y="2425780"/>
            <a:ext cx="11025186" cy="1107996"/>
          </a:xfrm>
        </p:spPr>
        <p:txBody>
          <a:bodyPr/>
          <a:lstStyle/>
          <a:p>
            <a:r>
              <a:rPr lang="en-US">
                <a:cs typeface="Segoe UI"/>
              </a:rPr>
              <a:t>Building Production-Ready Recommendation Systems at Scale with Microsoft/Recommenders</a:t>
            </a:r>
            <a:endParaRPr lang="en-US" b="0">
              <a:cs typeface="Segoe UI"/>
            </a:endParaRPr>
          </a:p>
        </p:txBody>
      </p:sp>
      <p:sp>
        <p:nvSpPr>
          <p:cNvPr id="5" name="Text Placeholder 4">
            <a:extLst>
              <a:ext uri="{FF2B5EF4-FFF2-40B4-BE49-F238E27FC236}">
                <a16:creationId xmlns:a16="http://schemas.microsoft.com/office/drawing/2014/main" id="{F4B89E80-BCA2-45C9-A268-D9E21A2074D8}"/>
              </a:ext>
            </a:extLst>
          </p:cNvPr>
          <p:cNvSpPr>
            <a:spLocks noGrp="1"/>
          </p:cNvSpPr>
          <p:nvPr>
            <p:ph type="body" sz="quarter" idx="12"/>
          </p:nvPr>
        </p:nvSpPr>
        <p:spPr>
          <a:xfrm>
            <a:off x="584200" y="3962400"/>
            <a:ext cx="9144000" cy="615553"/>
          </a:xfrm>
        </p:spPr>
        <p:txBody>
          <a:bodyPr/>
          <a:lstStyle/>
          <a:p>
            <a:r>
              <a:rPr lang="en-US" dirty="0"/>
              <a:t>Andreas Argyriou</a:t>
            </a:r>
          </a:p>
          <a:p>
            <a:r>
              <a:rPr lang="en-US" dirty="0"/>
              <a:t>Microsoft, Azure Global</a:t>
            </a:r>
          </a:p>
        </p:txBody>
      </p:sp>
      <p:sp>
        <p:nvSpPr>
          <p:cNvPr id="6" name="Text Placeholder 4">
            <a:extLst>
              <a:ext uri="{FF2B5EF4-FFF2-40B4-BE49-F238E27FC236}">
                <a16:creationId xmlns:a16="http://schemas.microsoft.com/office/drawing/2014/main" id="{681AB378-FB12-4BBE-B71C-1245C1E7D9B8}"/>
              </a:ext>
            </a:extLst>
          </p:cNvPr>
          <p:cNvSpPr txBox="1">
            <a:spLocks/>
          </p:cNvSpPr>
          <p:nvPr/>
        </p:nvSpPr>
        <p:spPr>
          <a:xfrm>
            <a:off x="584202" y="4900137"/>
            <a:ext cx="11025186" cy="116955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Contributors</a:t>
            </a:r>
            <a:r>
              <a:rPr lang="en-US" dirty="0"/>
              <a:t>:</a:t>
            </a:r>
          </a:p>
          <a:p>
            <a:r>
              <a:rPr lang="en-US" sz="1800" dirty="0"/>
              <a:t>Miguel Gonzalez-Fierro, Scott Graham, Nikhil Joglekar, </a:t>
            </a:r>
            <a:r>
              <a:rPr lang="en-US" sz="1800" dirty="0" err="1"/>
              <a:t>Jianxun</a:t>
            </a:r>
            <a:r>
              <a:rPr lang="en-US" sz="1800" dirty="0"/>
              <a:t> Lian, Jun Ki Min, Jeremy Reynolds, Tao Wu, Xing </a:t>
            </a:r>
            <a:r>
              <a:rPr lang="en-US" sz="1800" dirty="0" err="1"/>
              <a:t>Xie</a:t>
            </a:r>
            <a:r>
              <a:rPr lang="en-US" sz="1800" dirty="0"/>
              <a:t>, Le Zhang et al.</a:t>
            </a:r>
          </a:p>
          <a:p>
            <a:r>
              <a:rPr lang="en-GB" sz="1800" dirty="0">
                <a:solidFill>
                  <a:schemeClr val="accent2">
                    <a:lumMod val="40000"/>
                    <a:lumOff val="60000"/>
                  </a:schemeClr>
                </a:solidFill>
                <a:hlinkClick r:id="rId2">
                  <a:extLst>
                    <a:ext uri="{A12FA001-AC4F-418D-AE19-62706E023703}">
                      <ahyp:hlinkClr xmlns:ahyp="http://schemas.microsoft.com/office/drawing/2018/hyperlinkcolor" val="tx"/>
                    </a:ext>
                  </a:extLst>
                </a:hlinkClick>
              </a:rPr>
              <a:t>https://github.com/microsoft/recommenders/blob/master/AUTHORS.md</a:t>
            </a:r>
            <a:endParaRPr lang="en-US" sz="1800" dirty="0">
              <a:solidFill>
                <a:schemeClr val="accent2">
                  <a:lumMod val="40000"/>
                  <a:lumOff val="60000"/>
                </a:schemeClr>
              </a:solidFill>
            </a:endParaRPr>
          </a:p>
        </p:txBody>
      </p:sp>
    </p:spTree>
    <p:extLst>
      <p:ext uri="{BB962C8B-B14F-4D97-AF65-F5344CB8AC3E}">
        <p14:creationId xmlns:p14="http://schemas.microsoft.com/office/powerpoint/2010/main" val="319873892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Options to Try Out Microsoft/Recommenders</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vert="horz" lIns="91440" tIns="45720" rIns="91440" bIns="45720" rtlCol="0" anchor="t">
            <a:normAutofit/>
          </a:bodyPr>
          <a:lstStyle/>
          <a:p>
            <a:r>
              <a:rPr lang="en-US"/>
              <a:t>Details </a:t>
            </a:r>
            <a:r>
              <a:rPr lang="en-US">
                <a:hlinkClick r:id="rId2"/>
              </a:rPr>
              <a:t>https://github.com/yueguoguo/kdd2019tutorial</a:t>
            </a:r>
            <a:r>
              <a:rPr lang="en-US"/>
              <a:t> </a:t>
            </a:r>
            <a:endParaRPr lang="en-US">
              <a:cs typeface="Calibri"/>
            </a:endParaRPr>
          </a:p>
          <a:p>
            <a:endParaRPr lang="en-US"/>
          </a:p>
        </p:txBody>
      </p:sp>
      <p:graphicFrame>
        <p:nvGraphicFramePr>
          <p:cNvPr id="2" name="Table 1">
            <a:extLst>
              <a:ext uri="{FF2B5EF4-FFF2-40B4-BE49-F238E27FC236}">
                <a16:creationId xmlns:a16="http://schemas.microsoft.com/office/drawing/2014/main" id="{9B29F9E1-BDCD-4AB2-9C30-FA1B8CDC8512}"/>
              </a:ext>
            </a:extLst>
          </p:cNvPr>
          <p:cNvGraphicFramePr>
            <a:graphicFrameLocks noGrp="1"/>
          </p:cNvGraphicFramePr>
          <p:nvPr>
            <p:extLst>
              <p:ext uri="{D42A27DB-BD31-4B8C-83A1-F6EECF244321}">
                <p14:modId xmlns:p14="http://schemas.microsoft.com/office/powerpoint/2010/main" val="154271784"/>
              </p:ext>
            </p:extLst>
          </p:nvPr>
        </p:nvGraphicFramePr>
        <p:xfrm>
          <a:off x="151119" y="1931051"/>
          <a:ext cx="11869272" cy="4211320"/>
        </p:xfrm>
        <a:graphic>
          <a:graphicData uri="http://schemas.openxmlformats.org/drawingml/2006/table">
            <a:tbl>
              <a:tblPr firstRow="1" bandRow="1">
                <a:tableStyleId>{5C22544A-7EE6-4342-B048-85BDC9FD1C3A}</a:tableStyleId>
              </a:tblPr>
              <a:tblGrid>
                <a:gridCol w="2625637">
                  <a:extLst>
                    <a:ext uri="{9D8B030D-6E8A-4147-A177-3AD203B41FA5}">
                      <a16:colId xmlns:a16="http://schemas.microsoft.com/office/drawing/2014/main" val="3549019252"/>
                    </a:ext>
                  </a:extLst>
                </a:gridCol>
                <a:gridCol w="3308999">
                  <a:extLst>
                    <a:ext uri="{9D8B030D-6E8A-4147-A177-3AD203B41FA5}">
                      <a16:colId xmlns:a16="http://schemas.microsoft.com/office/drawing/2014/main" val="2371515120"/>
                    </a:ext>
                  </a:extLst>
                </a:gridCol>
                <a:gridCol w="2967318">
                  <a:extLst>
                    <a:ext uri="{9D8B030D-6E8A-4147-A177-3AD203B41FA5}">
                      <a16:colId xmlns:a16="http://schemas.microsoft.com/office/drawing/2014/main" val="1720104384"/>
                    </a:ext>
                  </a:extLst>
                </a:gridCol>
                <a:gridCol w="2967318">
                  <a:extLst>
                    <a:ext uri="{9D8B030D-6E8A-4147-A177-3AD203B41FA5}">
                      <a16:colId xmlns:a16="http://schemas.microsoft.com/office/drawing/2014/main" val="3677367613"/>
                    </a:ext>
                  </a:extLst>
                </a:gridCol>
              </a:tblGrid>
              <a:tr h="370840">
                <a:tc>
                  <a:txBody>
                    <a:bodyPr/>
                    <a:lstStyle/>
                    <a:p>
                      <a:pPr algn="ctr"/>
                      <a:r>
                        <a:rPr lang="en-US"/>
                        <a:t>Options</a:t>
                      </a:r>
                    </a:p>
                  </a:txBody>
                  <a:tcPr/>
                </a:tc>
                <a:tc>
                  <a:txBody>
                    <a:bodyPr/>
                    <a:lstStyle/>
                    <a:p>
                      <a:pPr algn="ctr"/>
                      <a:r>
                        <a:rPr lang="en-US"/>
                        <a:t>Prerequisite</a:t>
                      </a:r>
                    </a:p>
                  </a:txBody>
                  <a:tcPr/>
                </a:tc>
                <a:tc>
                  <a:txBody>
                    <a:bodyPr/>
                    <a:lstStyle/>
                    <a:p>
                      <a:pPr algn="ctr"/>
                      <a:r>
                        <a:rPr lang="en-US"/>
                        <a:t>Pros</a:t>
                      </a:r>
                    </a:p>
                  </a:txBody>
                  <a:tcPr/>
                </a:tc>
                <a:tc>
                  <a:txBody>
                    <a:bodyPr/>
                    <a:lstStyle/>
                    <a:p>
                      <a:pPr algn="ctr"/>
                      <a:r>
                        <a:rPr lang="en-US"/>
                        <a:t>Cons</a:t>
                      </a:r>
                    </a:p>
                  </a:txBody>
                  <a:tcPr/>
                </a:tc>
                <a:extLst>
                  <a:ext uri="{0D108BD9-81ED-4DB2-BD59-A6C34878D82A}">
                    <a16:rowId xmlns:a16="http://schemas.microsoft.com/office/drawing/2014/main" val="751597226"/>
                  </a:ext>
                </a:extLst>
              </a:tr>
              <a:tr h="370840">
                <a:tc>
                  <a:txBody>
                    <a:bodyPr/>
                    <a:lstStyle/>
                    <a:p>
                      <a:pPr algn="ctr"/>
                      <a:r>
                        <a:rPr lang="en-US"/>
                        <a:t>Local machine (Linux/Windows/MacOS)</a:t>
                      </a:r>
                    </a:p>
                  </a:txBody>
                  <a:tcPr anchor="ctr"/>
                </a:tc>
                <a:tc>
                  <a:txBody>
                    <a:bodyPr/>
                    <a:lstStyle/>
                    <a:p>
                      <a:pPr marL="285750" indent="-285750">
                        <a:buFont typeface="Arial" panose="020B0604020202020204" pitchFamily="34" charset="0"/>
                        <a:buChar char="•"/>
                      </a:pPr>
                      <a:r>
                        <a:rPr lang="en-US"/>
                        <a:t>Standalone single-node Spark</a:t>
                      </a:r>
                    </a:p>
                    <a:p>
                      <a:pPr marL="285750" indent="-285750">
                        <a:buFont typeface="Arial" panose="020B0604020202020204" pitchFamily="34" charset="0"/>
                        <a:buChar char="•"/>
                      </a:pPr>
                      <a:r>
                        <a:rPr lang="en-US" err="1"/>
                        <a:t>Miniconda</a:t>
                      </a:r>
                      <a:endParaRPr lang="en-US"/>
                    </a:p>
                    <a:p>
                      <a:pPr marL="285750" indent="-285750">
                        <a:buFont typeface="Arial" panose="020B0604020202020204" pitchFamily="34" charset="0"/>
                        <a:buChar char="•"/>
                      </a:pPr>
                      <a:r>
                        <a:rPr lang="en-US" err="1"/>
                        <a:t>Jupyter</a:t>
                      </a:r>
                      <a:r>
                        <a:rPr lang="en-US"/>
                        <a:t> notebook</a:t>
                      </a:r>
                    </a:p>
                  </a:txBody>
                  <a:tcPr anchor="ctr"/>
                </a:tc>
                <a:tc>
                  <a:txBody>
                    <a:bodyPr/>
                    <a:lstStyle/>
                    <a:p>
                      <a:pPr marL="285750" indent="-285750">
                        <a:buFont typeface="Arial" panose="020B0604020202020204" pitchFamily="34" charset="0"/>
                        <a:buChar char="•"/>
                      </a:pPr>
                      <a:r>
                        <a:rPr lang="en-US"/>
                        <a:t>Users can use tools they are familiar with in the local machine</a:t>
                      </a:r>
                    </a:p>
                  </a:txBody>
                  <a:tcPr anchor="ctr"/>
                </a:tc>
                <a:tc>
                  <a:txBody>
                    <a:bodyPr/>
                    <a:lstStyle/>
                    <a:p>
                      <a:r>
                        <a:rPr lang="en-US"/>
                        <a:t>Limited by the environment (e.g., OS) and hardware of the local machine (e.g., GPU)</a:t>
                      </a:r>
                    </a:p>
                  </a:txBody>
                  <a:tcPr anchor="ctr"/>
                </a:tc>
                <a:extLst>
                  <a:ext uri="{0D108BD9-81ED-4DB2-BD59-A6C34878D82A}">
                    <a16:rowId xmlns:a16="http://schemas.microsoft.com/office/drawing/2014/main" val="1045926290"/>
                  </a:ext>
                </a:extLst>
              </a:tr>
              <a:tr h="370840">
                <a:tc>
                  <a:txBody>
                    <a:bodyPr/>
                    <a:lstStyle/>
                    <a:p>
                      <a:pPr algn="ctr"/>
                      <a:r>
                        <a:rPr lang="en-US"/>
                        <a:t>Cloud (Azure)</a:t>
                      </a:r>
                    </a:p>
                  </a:txBody>
                  <a:tcPr anchor="ctr"/>
                </a:tc>
                <a:tc>
                  <a:txBody>
                    <a:bodyPr/>
                    <a:lstStyle/>
                    <a:p>
                      <a:pPr marL="285750" indent="-285750">
                        <a:buFont typeface="Arial" panose="020B0604020202020204" pitchFamily="34" charset="0"/>
                        <a:buChar char="•"/>
                      </a:pPr>
                      <a:r>
                        <a:rPr lang="en-US"/>
                        <a:t>Azure subscription</a:t>
                      </a:r>
                    </a:p>
                  </a:txBody>
                  <a:tcPr anchor="ctr"/>
                </a:tc>
                <a:tc>
                  <a:txBody>
                    <a:bodyPr/>
                    <a:lstStyle/>
                    <a:p>
                      <a:pPr marL="285750" indent="-285750">
                        <a:buFont typeface="Arial" panose="020B0604020202020204" pitchFamily="34" charset="0"/>
                        <a:buChar char="•"/>
                      </a:pPr>
                      <a:r>
                        <a:rPr lang="en-US"/>
                        <a:t>High flexibility to run notebooks on heterogeneous environment and computing targets</a:t>
                      </a:r>
                    </a:p>
                    <a:p>
                      <a:pPr marL="285750" indent="-285750">
                        <a:buFont typeface="Arial" panose="020B0604020202020204" pitchFamily="34" charset="0"/>
                        <a:buChar char="•"/>
                      </a:pPr>
                      <a:r>
                        <a:rPr lang="en-US"/>
                        <a:t>Experience on building a whole end2end scalable pipeline </a:t>
                      </a:r>
                    </a:p>
                  </a:txBody>
                  <a:tcPr anchor="ctr"/>
                </a:tc>
                <a:tc>
                  <a:txBody>
                    <a:bodyPr/>
                    <a:lstStyle/>
                    <a:p>
                      <a:r>
                        <a:rPr lang="en-US"/>
                        <a:t>Starts with free credits (200 USD) but will be charged after the credits are used up</a:t>
                      </a:r>
                    </a:p>
                  </a:txBody>
                  <a:tcPr anchor="ctr"/>
                </a:tc>
                <a:extLst>
                  <a:ext uri="{0D108BD9-81ED-4DB2-BD59-A6C34878D82A}">
                    <a16:rowId xmlns:a16="http://schemas.microsoft.com/office/drawing/2014/main" val="471034177"/>
                  </a:ext>
                </a:extLst>
              </a:tr>
              <a:tr h="370840">
                <a:tc>
                  <a:txBody>
                    <a:bodyPr/>
                    <a:lstStyle/>
                    <a:p>
                      <a:pPr algn="ctr"/>
                      <a:r>
                        <a:rPr lang="en-US" b="0" dirty="0"/>
                        <a:t>Docker container</a:t>
                      </a:r>
                    </a:p>
                  </a:txBody>
                  <a:tcPr anchor="ctr"/>
                </a:tc>
                <a:tc>
                  <a:txBody>
                    <a:bodyPr/>
                    <a:lstStyle/>
                    <a:p>
                      <a:pPr marL="285750" indent="-285750">
                        <a:buFont typeface="Arial" panose="020B0604020202020204" pitchFamily="34" charset="0"/>
                        <a:buChar char="•"/>
                      </a:pPr>
                      <a:r>
                        <a:rPr lang="en-US" b="0"/>
                        <a:t>Docker </a:t>
                      </a:r>
                    </a:p>
                  </a:txBody>
                  <a:tcPr anchor="ctr"/>
                </a:tc>
                <a:tc>
                  <a:txBody>
                    <a:bodyPr/>
                    <a:lstStyle/>
                    <a:p>
                      <a:pPr marL="285750" indent="-285750">
                        <a:buFont typeface="Arial" panose="020B0604020202020204" pitchFamily="34" charset="0"/>
                        <a:buChar char="•"/>
                      </a:pPr>
                      <a:r>
                        <a:rPr lang="en-US" b="0"/>
                        <a:t>Portable and system-independent</a:t>
                      </a:r>
                    </a:p>
                  </a:txBody>
                  <a:tcPr anchor="ctr"/>
                </a:tc>
                <a:tc>
                  <a:txBody>
                    <a:bodyPr/>
                    <a:lstStyle/>
                    <a:p>
                      <a:r>
                        <a:rPr lang="en-US" b="0" dirty="0"/>
                        <a:t>Require Docker to be pre-installed</a:t>
                      </a:r>
                    </a:p>
                  </a:txBody>
                  <a:tcPr anchor="ctr"/>
                </a:tc>
                <a:extLst>
                  <a:ext uri="{0D108BD9-81ED-4DB2-BD59-A6C34878D82A}">
                    <a16:rowId xmlns:a16="http://schemas.microsoft.com/office/drawing/2014/main" val="3865183017"/>
                  </a:ext>
                </a:extLst>
              </a:tr>
            </a:tbl>
          </a:graphicData>
        </a:graphic>
      </p:graphicFrame>
    </p:spTree>
    <p:extLst>
      <p:ext uri="{BB962C8B-B14F-4D97-AF65-F5344CB8AC3E}">
        <p14:creationId xmlns:p14="http://schemas.microsoft.com/office/powerpoint/2010/main" val="315603307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 1 – Local Environment</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vert="horz" lIns="91440" tIns="45720" rIns="91440" bIns="45720" rtlCol="0" anchor="t">
            <a:normAutofit/>
          </a:bodyPr>
          <a:lstStyle/>
          <a:p>
            <a:r>
              <a:rPr lang="en-US"/>
              <a:t>If you want to try out the code examples, do the following</a:t>
            </a:r>
          </a:p>
          <a:p>
            <a:pPr lvl="1"/>
            <a:r>
              <a:rPr lang="en-US"/>
              <a:t>In a Linux/Windows/MacOS system, open the terminal</a:t>
            </a:r>
          </a:p>
          <a:p>
            <a:pPr lvl="1"/>
            <a:r>
              <a:rPr lang="en-US"/>
              <a:t>Clone the repo by </a:t>
            </a:r>
          </a:p>
          <a:p>
            <a:pPr marL="457200" lvl="1" indent="0">
              <a:buNone/>
            </a:pPr>
            <a:r>
              <a:rPr lang="en-US">
                <a:latin typeface="Consolas" panose="020B0609020204030204" pitchFamily="49" charset="0"/>
              </a:rPr>
              <a:t>	</a:t>
            </a:r>
            <a:r>
              <a:rPr lang="en-US" b="1">
                <a:latin typeface="Consolas" panose="020B0609020204030204" pitchFamily="49" charset="0"/>
              </a:rPr>
              <a:t>git clone </a:t>
            </a:r>
            <a:r>
              <a:rPr lang="en-US" b="1">
                <a:latin typeface="Consolas" panose="020B0609020204030204" pitchFamily="49" charset="0"/>
                <a:hlinkClick r:id="rId3">
                  <a:extLst>
                    <a:ext uri="{A12FA001-AC4F-418D-AE19-62706E023703}">
                      <ahyp:hlinkClr xmlns:ahyp="http://schemas.microsoft.com/office/drawing/2018/hyperlinkcolor" val="tx"/>
                    </a:ext>
                  </a:extLst>
                </a:hlinkClick>
              </a:rPr>
              <a:t>https://github.com/Microsoft/Recommenders</a:t>
            </a:r>
            <a:endParaRPr lang="en-US" b="1">
              <a:latin typeface="Consolas" panose="020B0609020204030204" pitchFamily="49" charset="0"/>
            </a:endParaRPr>
          </a:p>
          <a:p>
            <a:pPr lvl="1"/>
            <a:r>
              <a:rPr lang="en-US"/>
              <a:t>Create a </a:t>
            </a:r>
            <a:r>
              <a:rPr lang="en-US" err="1"/>
              <a:t>conda</a:t>
            </a:r>
            <a:r>
              <a:rPr lang="en-US"/>
              <a:t> environment for Python + </a:t>
            </a:r>
            <a:r>
              <a:rPr lang="en-US" err="1"/>
              <a:t>PySpark</a:t>
            </a:r>
            <a:endParaRPr lang="en-US"/>
          </a:p>
          <a:p>
            <a:pPr lvl="2"/>
            <a:r>
              <a:rPr lang="en-US"/>
              <a:t>Go to </a:t>
            </a:r>
            <a:r>
              <a:rPr lang="en-US">
                <a:latin typeface="Consolas" panose="020B0609020204030204" pitchFamily="49" charset="0"/>
              </a:rPr>
              <a:t>Recommenders/scripts</a:t>
            </a:r>
            <a:r>
              <a:rPr lang="en-US"/>
              <a:t>, and run </a:t>
            </a:r>
          </a:p>
          <a:p>
            <a:pPr marL="1371600" lvl="3" indent="0">
              <a:buNone/>
            </a:pPr>
            <a:r>
              <a:rPr lang="en-US" b="1">
                <a:latin typeface="Consolas" panose="020B0609020204030204" pitchFamily="49" charset="0"/>
              </a:rPr>
              <a:t>python scripts/generate_conda_file.py --</a:t>
            </a:r>
            <a:r>
              <a:rPr lang="en-US" b="1" err="1">
                <a:latin typeface="Consolas" panose="020B0609020204030204" pitchFamily="49" charset="0"/>
              </a:rPr>
              <a:t>pyspark</a:t>
            </a:r>
            <a:endParaRPr lang="en-US" b="1">
              <a:latin typeface="Consolas" panose="020B0609020204030204" pitchFamily="49" charset="0"/>
            </a:endParaRPr>
          </a:p>
          <a:p>
            <a:pPr lvl="2"/>
            <a:r>
              <a:rPr lang="en-US"/>
              <a:t>Create a </a:t>
            </a:r>
            <a:r>
              <a:rPr lang="en-US" err="1"/>
              <a:t>conda</a:t>
            </a:r>
            <a:r>
              <a:rPr lang="en-US"/>
              <a:t> environment by </a:t>
            </a:r>
          </a:p>
          <a:p>
            <a:pPr marL="914400" lvl="2" indent="0">
              <a:buNone/>
            </a:pPr>
            <a:r>
              <a:rPr lang="en-US">
                <a:latin typeface="Consolas" panose="020B0609020204030204" pitchFamily="49" charset="0"/>
              </a:rPr>
              <a:t>   </a:t>
            </a:r>
            <a:r>
              <a:rPr lang="en-US" sz="1800" b="1" err="1">
                <a:latin typeface="Consolas" panose="020B0609020204030204" pitchFamily="49" charset="0"/>
              </a:rPr>
              <a:t>conda</a:t>
            </a:r>
            <a:r>
              <a:rPr lang="en-US" sz="1800" b="1">
                <a:latin typeface="Consolas" panose="020B0609020204030204" pitchFamily="49" charset="0"/>
              </a:rPr>
              <a:t> env create -f </a:t>
            </a:r>
            <a:r>
              <a:rPr lang="en-US" sz="1800" b="1" err="1">
                <a:latin typeface="Consolas" panose="020B0609020204030204" pitchFamily="49" charset="0"/>
              </a:rPr>
              <a:t>reco_pyspark.yaml</a:t>
            </a:r>
            <a:endParaRPr lang="en-US" sz="1800" b="1">
              <a:latin typeface="Consolas" panose="020B0609020204030204" pitchFamily="49" charset="0"/>
            </a:endParaRPr>
          </a:p>
          <a:p>
            <a:pPr lvl="2"/>
            <a:r>
              <a:rPr lang="en-US"/>
              <a:t>The newly created </a:t>
            </a:r>
            <a:r>
              <a:rPr lang="en-US" err="1"/>
              <a:t>conda</a:t>
            </a:r>
            <a:r>
              <a:rPr lang="en-US"/>
              <a:t> environment can be registered as a </a:t>
            </a:r>
            <a:r>
              <a:rPr lang="en-US" err="1"/>
              <a:t>Jupyter</a:t>
            </a:r>
            <a:r>
              <a:rPr lang="en-US"/>
              <a:t> kernel for convenience of developing in </a:t>
            </a:r>
            <a:r>
              <a:rPr lang="en-US" err="1"/>
              <a:t>Jupyter</a:t>
            </a:r>
            <a:r>
              <a:rPr lang="en-US"/>
              <a:t> notebook.</a:t>
            </a:r>
          </a:p>
          <a:p>
            <a:pPr lvl="2"/>
            <a:r>
              <a:rPr lang="en-US"/>
              <a:t>Then, the notebooks available in the directory of </a:t>
            </a:r>
            <a:r>
              <a:rPr lang="en-US">
                <a:latin typeface="Consolas" panose="020B0609020204030204" pitchFamily="49" charset="0"/>
              </a:rPr>
              <a:t>Recommenders/notebooks </a:t>
            </a:r>
            <a:r>
              <a:rPr lang="en-US"/>
              <a:t>can be launched for trials. It’s recommended to begin with the “</a:t>
            </a:r>
            <a:r>
              <a:rPr lang="en-US" err="1"/>
              <a:t>quickstart</a:t>
            </a:r>
            <a:r>
              <a:rPr lang="en-US"/>
              <a:t>” ones. </a:t>
            </a:r>
          </a:p>
          <a:p>
            <a:endParaRPr lang="en-US"/>
          </a:p>
        </p:txBody>
      </p:sp>
    </p:spTree>
    <p:extLst>
      <p:ext uri="{BB962C8B-B14F-4D97-AF65-F5344CB8AC3E}">
        <p14:creationId xmlns:p14="http://schemas.microsoft.com/office/powerpoint/2010/main" val="231152559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 2 – Azure Data Science Virtual Machine</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a:lstStyle/>
          <a:p>
            <a:r>
              <a:rPr lang="en-US"/>
              <a:t>Azure Data Science Virtual Machine</a:t>
            </a:r>
          </a:p>
          <a:p>
            <a:pPr lvl="1"/>
            <a:r>
              <a:rPr lang="en-US">
                <a:hlinkClick r:id="rId2"/>
              </a:rPr>
              <a:t>https://azure.microsoft.com/en-us/services/virtual-machines/data-science-virtual-machines/</a:t>
            </a:r>
            <a:endParaRPr lang="en-US"/>
          </a:p>
          <a:p>
            <a:pPr lvl="1"/>
            <a:r>
              <a:rPr lang="en-US"/>
              <a:t>VM with nearly all the data science and AI tools/software pre-installed</a:t>
            </a:r>
          </a:p>
          <a:p>
            <a:pPr lvl="1"/>
            <a:r>
              <a:rPr lang="en-US"/>
              <a:t>Support single-node standalone Spark, GPU acceleration (if it is a GPU machine), etc.</a:t>
            </a:r>
          </a:p>
          <a:p>
            <a:pPr lvl="1"/>
            <a:r>
              <a:rPr lang="en-US"/>
              <a:t>Remote access to </a:t>
            </a:r>
            <a:r>
              <a:rPr lang="en-US" err="1"/>
              <a:t>Jupyter</a:t>
            </a:r>
            <a:r>
              <a:rPr lang="en-US"/>
              <a:t> notebook from local machine</a:t>
            </a:r>
          </a:p>
          <a:p>
            <a:r>
              <a:rPr lang="en-US"/>
              <a:t>Setup</a:t>
            </a:r>
          </a:p>
          <a:p>
            <a:pPr lvl="1"/>
            <a:r>
              <a:rPr lang="en-US"/>
              <a:t>Azure subscription – it’s free!</a:t>
            </a:r>
          </a:p>
          <a:p>
            <a:pPr lvl="1"/>
            <a:r>
              <a:rPr lang="en-US"/>
              <a:t>The same as the local machine</a:t>
            </a:r>
          </a:p>
          <a:p>
            <a:pPr lvl="1"/>
            <a:r>
              <a:rPr lang="en-US" err="1"/>
              <a:t>Jupyter</a:t>
            </a:r>
            <a:r>
              <a:rPr lang="en-US"/>
              <a:t> notebook can be directly accessed in the browser with https://&lt;dsvm_ip_address&gt;:8000 where user name and password are the ones for the DSVM</a:t>
            </a:r>
          </a:p>
          <a:p>
            <a:endParaRPr lang="en-US"/>
          </a:p>
        </p:txBody>
      </p:sp>
    </p:spTree>
    <p:extLst>
      <p:ext uri="{BB962C8B-B14F-4D97-AF65-F5344CB8AC3E}">
        <p14:creationId xmlns:p14="http://schemas.microsoft.com/office/powerpoint/2010/main" val="407340541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 3 – Docker Container</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vert="horz" lIns="91440" tIns="45720" rIns="91440" bIns="45720" rtlCol="0" anchor="t">
            <a:normAutofit/>
          </a:bodyPr>
          <a:lstStyle/>
          <a:p>
            <a:r>
              <a:rPr lang="en-US"/>
              <a:t>Docker should be pre-installed</a:t>
            </a:r>
          </a:p>
          <a:p>
            <a:pPr lvl="1"/>
            <a:r>
              <a:rPr lang="en-US"/>
              <a:t>Create Docker account at </a:t>
            </a:r>
            <a:r>
              <a:rPr lang="en-US">
                <a:hlinkClick r:id="rId2"/>
              </a:rPr>
              <a:t>https://hub.docker.com/signup</a:t>
            </a:r>
            <a:endParaRPr lang="en-US"/>
          </a:p>
          <a:p>
            <a:pPr lvl="1"/>
            <a:r>
              <a:rPr lang="en-US"/>
              <a:t>Download Docker executable </a:t>
            </a:r>
            <a:r>
              <a:rPr lang="en-US">
                <a:hlinkClick r:id="rId3"/>
              </a:rPr>
              <a:t>https://runnable.com/docker/getting-started/</a:t>
            </a:r>
            <a:endParaRPr lang="en-US"/>
          </a:p>
          <a:p>
            <a:r>
              <a:rPr lang="en-US"/>
              <a:t>Docker images are available for running the notebook examples</a:t>
            </a:r>
          </a:p>
          <a:p>
            <a:r>
              <a:rPr lang="en-US"/>
              <a:t>In the terminal of Linux/MacOS system or </a:t>
            </a:r>
            <a:r>
              <a:rPr lang="en-US" err="1"/>
              <a:t>cmd</a:t>
            </a:r>
            <a:r>
              <a:rPr lang="en-US"/>
              <a:t> in Windows system, pull the Recommenders Docker image that supports Python + </a:t>
            </a:r>
            <a:r>
              <a:rPr lang="en-US" err="1"/>
              <a:t>PySpark</a:t>
            </a:r>
            <a:r>
              <a:rPr lang="en-US"/>
              <a:t> by</a:t>
            </a:r>
          </a:p>
          <a:p>
            <a:pPr lvl="1"/>
            <a:r>
              <a:rPr lang="en-US" b="1">
                <a:latin typeface="Consolas"/>
              </a:rPr>
              <a:t>docker pull </a:t>
            </a:r>
            <a:r>
              <a:rPr lang="en-US" b="1" err="1">
                <a:latin typeface="Consolas"/>
              </a:rPr>
              <a:t>yueguoguo</a:t>
            </a:r>
            <a:r>
              <a:rPr lang="en-US" b="1">
                <a:latin typeface="Consolas"/>
              </a:rPr>
              <a:t>/</a:t>
            </a:r>
            <a:r>
              <a:rPr lang="en-US" b="1" err="1">
                <a:latin typeface="Consolas"/>
              </a:rPr>
              <a:t>reco_pyspark</a:t>
            </a:r>
            <a:endParaRPr lang="en-US" b="1"/>
          </a:p>
          <a:p>
            <a:pPr lvl="1"/>
            <a:r>
              <a:rPr lang="en-US"/>
              <a:t>Run </a:t>
            </a:r>
            <a:r>
              <a:rPr lang="en-US">
                <a:latin typeface="Consolas"/>
              </a:rPr>
              <a:t>docker </a:t>
            </a:r>
            <a:r>
              <a:rPr lang="en-US" b="1">
                <a:latin typeface="Consolas"/>
              </a:rPr>
              <a:t>run --rm –p 8888:8888 </a:t>
            </a:r>
            <a:r>
              <a:rPr lang="en-US" b="1" err="1">
                <a:latin typeface="Consolas"/>
              </a:rPr>
              <a:t>yueguoguo</a:t>
            </a:r>
            <a:r>
              <a:rPr lang="en-US" b="1">
                <a:latin typeface="Consolas"/>
              </a:rPr>
              <a:t>/</a:t>
            </a:r>
            <a:r>
              <a:rPr lang="en-US" b="1" err="1">
                <a:latin typeface="Consolas"/>
              </a:rPr>
              <a:t>reco_pyspark</a:t>
            </a:r>
            <a:r>
              <a:rPr lang="en-US">
                <a:solidFill>
                  <a:srgbClr val="FF0000"/>
                </a:solidFill>
                <a:latin typeface="Consolas"/>
              </a:rPr>
              <a:t> </a:t>
            </a:r>
            <a:endParaRPr lang="en-US">
              <a:solidFill>
                <a:srgbClr val="FF0000"/>
              </a:solidFill>
              <a:latin typeface="Consolas" panose="020B0609020204030204" pitchFamily="49" charset="0"/>
            </a:endParaRPr>
          </a:p>
          <a:p>
            <a:pPr lvl="1"/>
            <a:r>
              <a:rPr lang="en-US"/>
              <a:t>Open the browser and go to localhost:8888</a:t>
            </a:r>
          </a:p>
          <a:p>
            <a:pPr lvl="1"/>
            <a:r>
              <a:rPr lang="en-US"/>
              <a:t>Ideally the Recommenders folder should appear</a:t>
            </a:r>
          </a:p>
          <a:p>
            <a:pPr lvl="1"/>
            <a:endParaRPr lang="en-US">
              <a:latin typeface="Consolas"/>
            </a:endParaRPr>
          </a:p>
        </p:txBody>
      </p:sp>
    </p:spTree>
    <p:extLst>
      <p:ext uri="{BB962C8B-B14F-4D97-AF65-F5344CB8AC3E}">
        <p14:creationId xmlns:p14="http://schemas.microsoft.com/office/powerpoint/2010/main" val="3430318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Give It A Go!</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a:xfrm>
            <a:off x="161365" y="1321654"/>
            <a:ext cx="5786143" cy="4855309"/>
          </a:xfrm>
        </p:spPr>
        <p:txBody>
          <a:bodyPr>
            <a:normAutofit/>
          </a:bodyPr>
          <a:lstStyle/>
          <a:p>
            <a:r>
              <a:rPr lang="en-US" dirty="0"/>
              <a:t>Run an example notebook</a:t>
            </a:r>
          </a:p>
          <a:p>
            <a:pPr lvl="1"/>
            <a:r>
              <a:rPr lang="en-US" dirty="0"/>
              <a:t>Browse to the Recommenders folder</a:t>
            </a:r>
          </a:p>
          <a:p>
            <a:pPr lvl="1"/>
            <a:r>
              <a:rPr lang="en-US" dirty="0"/>
              <a:t>Open the </a:t>
            </a:r>
            <a:r>
              <a:rPr lang="en-US" dirty="0" err="1"/>
              <a:t>quickstart</a:t>
            </a:r>
            <a:r>
              <a:rPr lang="en-US" dirty="0"/>
              <a:t> notebook</a:t>
            </a:r>
          </a:p>
          <a:p>
            <a:pPr lvl="1"/>
            <a:r>
              <a:rPr lang="en-US" dirty="0"/>
              <a:t>NOTE: set kernel to the one created (this is not needed for Docker method)</a:t>
            </a:r>
          </a:p>
          <a:p>
            <a:r>
              <a:rPr lang="en-US" dirty="0"/>
              <a:t>Content of a notebook</a:t>
            </a:r>
          </a:p>
          <a:p>
            <a:pPr lvl="1"/>
            <a:r>
              <a:rPr lang="en-US" dirty="0"/>
              <a:t>Intro of the algorithm</a:t>
            </a:r>
          </a:p>
          <a:p>
            <a:pPr lvl="1"/>
            <a:r>
              <a:rPr lang="en-US" dirty="0"/>
              <a:t>Code that </a:t>
            </a:r>
          </a:p>
          <a:p>
            <a:pPr lvl="2"/>
            <a:r>
              <a:rPr lang="en-US" dirty="0"/>
              <a:t>Prepares data</a:t>
            </a:r>
          </a:p>
          <a:p>
            <a:pPr lvl="2"/>
            <a:r>
              <a:rPr lang="en-US" dirty="0"/>
              <a:t>Develops model</a:t>
            </a:r>
          </a:p>
          <a:p>
            <a:pPr lvl="2"/>
            <a:r>
              <a:rPr lang="en-US" dirty="0"/>
              <a:t>Evaluates and tests model</a:t>
            </a:r>
          </a:p>
          <a:p>
            <a:pPr lvl="1"/>
            <a:endParaRPr lang="en-US" dirty="0"/>
          </a:p>
          <a:p>
            <a:endParaRPr lang="en-US" dirty="0"/>
          </a:p>
        </p:txBody>
      </p:sp>
      <p:pic>
        <p:nvPicPr>
          <p:cNvPr id="2" name="Picture 1">
            <a:extLst>
              <a:ext uri="{FF2B5EF4-FFF2-40B4-BE49-F238E27FC236}">
                <a16:creationId xmlns:a16="http://schemas.microsoft.com/office/drawing/2014/main" id="{F8773117-42C9-42A9-BC93-C79BF3754566}"/>
              </a:ext>
            </a:extLst>
          </p:cNvPr>
          <p:cNvPicPr>
            <a:picLocks noChangeAspect="1"/>
          </p:cNvPicPr>
          <p:nvPr/>
        </p:nvPicPr>
        <p:blipFill>
          <a:blip r:embed="rId2"/>
          <a:stretch>
            <a:fillRect/>
          </a:stretch>
        </p:blipFill>
        <p:spPr>
          <a:xfrm>
            <a:off x="6096000" y="671460"/>
            <a:ext cx="5681704" cy="5457865"/>
          </a:xfrm>
          <a:prstGeom prst="rect">
            <a:avLst/>
          </a:prstGeom>
        </p:spPr>
      </p:pic>
    </p:spTree>
    <p:extLst>
      <p:ext uri="{BB962C8B-B14F-4D97-AF65-F5344CB8AC3E}">
        <p14:creationId xmlns:p14="http://schemas.microsoft.com/office/powerpoint/2010/main" val="215206557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a:t>Data</a:t>
            </a:r>
          </a:p>
          <a:p>
            <a:r>
              <a:rPr lang="en-US" sz="2400"/>
              <a:t>Data splitting</a:t>
            </a:r>
          </a:p>
          <a:p>
            <a:r>
              <a:rPr lang="en-US" sz="2400"/>
              <a:t>Data transformation</a:t>
            </a:r>
          </a:p>
          <a:p>
            <a:r>
              <a:rPr lang="en-US" sz="2400"/>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p:spPr>
        <p:txBody>
          <a:bodyPr wrap="none" rtlCol="0">
            <a:spAutoFit/>
          </a:bodyPr>
          <a:lstStyle/>
          <a:p>
            <a:r>
              <a:rPr lang="en-US" sz="2400" dirty="0"/>
              <a:t>Algorithms</a:t>
            </a:r>
          </a:p>
          <a:p>
            <a:r>
              <a:rPr lang="en-US" sz="2400" dirty="0"/>
              <a:t>Collaborative filtering</a:t>
            </a:r>
          </a:p>
          <a:p>
            <a:r>
              <a:rPr lang="en-US" sz="2400" dirty="0"/>
              <a:t>Content-based filtering</a:t>
            </a:r>
          </a:p>
          <a:p>
            <a:r>
              <a:rPr lang="en-US" sz="2400" dirty="0"/>
              <a:t>Hybrid etc.</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t>Evaluation</a:t>
            </a:r>
          </a:p>
          <a:p>
            <a:r>
              <a:rPr lang="en-US" sz="2400"/>
              <a:t>Rating </a:t>
            </a:r>
          </a:p>
          <a:p>
            <a:r>
              <a:rPr lang="en-US" sz="2400"/>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t>Operationalization</a:t>
            </a:r>
          </a:p>
        </p:txBody>
      </p:sp>
    </p:spTree>
    <p:extLst>
      <p:ext uri="{BB962C8B-B14F-4D97-AF65-F5344CB8AC3E}">
        <p14:creationId xmlns:p14="http://schemas.microsoft.com/office/powerpoint/2010/main" val="391224436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t>Data Preparation</a:t>
            </a:r>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Torture the data, and it will confess to anything.</a:t>
            </a:r>
            <a:r>
              <a:rPr lang="en-US">
                <a:solidFill>
                  <a:schemeClr val="tx1"/>
                </a:solidFill>
              </a:rPr>
              <a:t>”</a:t>
            </a:r>
          </a:p>
          <a:p>
            <a:pPr algn="r"/>
            <a:r>
              <a:rPr lang="en-US">
                <a:solidFill>
                  <a:schemeClr val="tx1"/>
                </a:solidFill>
              </a:rPr>
              <a:t>Ronald Coase</a:t>
            </a:r>
          </a:p>
        </p:txBody>
      </p:sp>
    </p:spTree>
    <p:extLst>
      <p:ext uri="{BB962C8B-B14F-4D97-AF65-F5344CB8AC3E}">
        <p14:creationId xmlns:p14="http://schemas.microsoft.com/office/powerpoint/2010/main" val="91900328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a:t>Data</a:t>
            </a:r>
          </a:p>
          <a:p>
            <a:r>
              <a:rPr lang="en-US" sz="2400"/>
              <a:t>Data splitting</a:t>
            </a:r>
          </a:p>
          <a:p>
            <a:r>
              <a:rPr lang="en-US" sz="2400"/>
              <a:t>Data transformation</a:t>
            </a:r>
          </a:p>
          <a:p>
            <a:r>
              <a:rPr lang="en-US" sz="2400"/>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p:spPr>
        <p:txBody>
          <a:bodyPr wrap="none" rtlCol="0">
            <a:spAutoFit/>
          </a:bodyPr>
          <a:lstStyle/>
          <a:p>
            <a:r>
              <a:rPr lang="en-US" sz="2400" dirty="0">
                <a:solidFill>
                  <a:schemeClr val="bg2"/>
                </a:solidFill>
              </a:rPr>
              <a:t>Algorithms</a:t>
            </a:r>
          </a:p>
          <a:p>
            <a:r>
              <a:rPr lang="en-US" sz="2400" dirty="0">
                <a:solidFill>
                  <a:schemeClr val="bg2"/>
                </a:solidFill>
              </a:rPr>
              <a:t>Collaborative filtering</a:t>
            </a:r>
          </a:p>
          <a:p>
            <a:r>
              <a:rPr lang="en-US" sz="2400" dirty="0">
                <a:solidFill>
                  <a:schemeClr val="bg2"/>
                </a:solidFill>
              </a:rPr>
              <a:t>Content-based filtering</a:t>
            </a:r>
          </a:p>
          <a:p>
            <a:r>
              <a:rPr lang="en-US" sz="2400" dirty="0">
                <a:solidFill>
                  <a:schemeClr val="bg2"/>
                </a:solidFill>
              </a:rPr>
              <a:t>Hybrid etc.</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solidFill>
                  <a:schemeClr val="bg2"/>
                </a:solidFill>
              </a:rPr>
              <a:t>Evaluation</a:t>
            </a:r>
          </a:p>
          <a:p>
            <a:r>
              <a:rPr lang="en-US" sz="2400">
                <a:solidFill>
                  <a:schemeClr val="bg2"/>
                </a:solidFill>
              </a:rPr>
              <a:t>Rating </a:t>
            </a:r>
          </a:p>
          <a:p>
            <a:r>
              <a:rPr lang="en-US" sz="2400">
                <a:solidFill>
                  <a:schemeClr val="bg2"/>
                </a:solidFill>
              </a:rPr>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230769474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3FEB9-6E5E-43A5-B633-90F0047A0346}"/>
              </a:ext>
            </a:extLst>
          </p:cNvPr>
          <p:cNvSpPr>
            <a:spLocks noGrp="1"/>
          </p:cNvSpPr>
          <p:nvPr>
            <p:ph type="title"/>
          </p:nvPr>
        </p:nvSpPr>
        <p:spPr/>
        <p:txBody>
          <a:bodyPr/>
          <a:lstStyle/>
          <a:p>
            <a:r>
              <a:rPr lang="en-US"/>
              <a:t>Data in a Recommender System</a:t>
            </a:r>
          </a:p>
        </p:txBody>
      </p:sp>
      <p:sp>
        <p:nvSpPr>
          <p:cNvPr id="5" name="Content Placeholder 4">
            <a:extLst>
              <a:ext uri="{FF2B5EF4-FFF2-40B4-BE49-F238E27FC236}">
                <a16:creationId xmlns:a16="http://schemas.microsoft.com/office/drawing/2014/main" id="{0CD2FB56-BDD3-439E-96C6-D470EE4C3EBC}"/>
              </a:ext>
            </a:extLst>
          </p:cNvPr>
          <p:cNvSpPr>
            <a:spLocks noGrp="1"/>
          </p:cNvSpPr>
          <p:nvPr>
            <p:ph idx="1"/>
          </p:nvPr>
        </p:nvSpPr>
        <p:spPr/>
        <p:txBody>
          <a:bodyPr/>
          <a:lstStyle/>
          <a:p>
            <a:r>
              <a:rPr lang="en-US" dirty="0"/>
              <a:t>Importance of data</a:t>
            </a:r>
          </a:p>
          <a:p>
            <a:pPr lvl="1"/>
            <a:r>
              <a:rPr lang="en-US" dirty="0"/>
              <a:t>Recommender systems are </a:t>
            </a:r>
            <a:r>
              <a:rPr lang="en-US" i="1" dirty="0"/>
              <a:t>dynamic</a:t>
            </a:r>
          </a:p>
          <a:p>
            <a:pPr lvl="1"/>
            <a:r>
              <a:rPr lang="en-US" i="1" dirty="0"/>
              <a:t>Multi-domain</a:t>
            </a:r>
            <a:r>
              <a:rPr lang="en-US" dirty="0"/>
              <a:t> data sources can be helpful in building a high quality recommender</a:t>
            </a:r>
          </a:p>
          <a:p>
            <a:r>
              <a:rPr lang="en-US" dirty="0"/>
              <a:t>Challenge</a:t>
            </a:r>
          </a:p>
          <a:p>
            <a:pPr lvl="1"/>
            <a:r>
              <a:rPr lang="en-US" dirty="0"/>
              <a:t>How to </a:t>
            </a:r>
            <a:r>
              <a:rPr lang="en-US" i="1" dirty="0"/>
              <a:t>collect</a:t>
            </a:r>
          </a:p>
          <a:p>
            <a:pPr lvl="1"/>
            <a:r>
              <a:rPr lang="en-US" dirty="0"/>
              <a:t>How to make ensure </a:t>
            </a:r>
            <a:r>
              <a:rPr lang="en-US" i="1" dirty="0"/>
              <a:t>good quality</a:t>
            </a:r>
          </a:p>
          <a:p>
            <a:pPr lvl="1"/>
            <a:r>
              <a:rPr lang="en-US" dirty="0"/>
              <a:t>How to </a:t>
            </a:r>
            <a:r>
              <a:rPr lang="en-US" i="1" dirty="0"/>
              <a:t>prepare</a:t>
            </a:r>
            <a:r>
              <a:rPr lang="en-US" dirty="0"/>
              <a:t> and feed the processed data to the recommender algorithm</a:t>
            </a:r>
          </a:p>
          <a:p>
            <a:pPr lvl="1"/>
            <a:r>
              <a:rPr lang="en-US" dirty="0"/>
              <a:t>How to do things at </a:t>
            </a:r>
            <a:r>
              <a:rPr lang="en-US" i="1" dirty="0"/>
              <a:t>scale</a:t>
            </a:r>
          </a:p>
          <a:p>
            <a:pPr marL="457200" lvl="1" indent="0">
              <a:buNone/>
            </a:pPr>
            <a:endParaRPr lang="en-US" dirty="0"/>
          </a:p>
          <a:p>
            <a:pPr lvl="1"/>
            <a:endParaRPr lang="en-US" dirty="0"/>
          </a:p>
        </p:txBody>
      </p:sp>
    </p:spTree>
    <p:extLst>
      <p:ext uri="{BB962C8B-B14F-4D97-AF65-F5344CB8AC3E}">
        <p14:creationId xmlns:p14="http://schemas.microsoft.com/office/powerpoint/2010/main" val="106267345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3FEB9-6E5E-43A5-B633-90F0047A0346}"/>
              </a:ext>
            </a:extLst>
          </p:cNvPr>
          <p:cNvSpPr>
            <a:spLocks noGrp="1"/>
          </p:cNvSpPr>
          <p:nvPr>
            <p:ph type="title"/>
          </p:nvPr>
        </p:nvSpPr>
        <p:spPr/>
        <p:txBody>
          <a:bodyPr/>
          <a:lstStyle/>
          <a:p>
            <a:r>
              <a:rPr lang="en-US"/>
              <a:t>Data in a Recommender System</a:t>
            </a:r>
          </a:p>
        </p:txBody>
      </p:sp>
      <p:sp>
        <p:nvSpPr>
          <p:cNvPr id="5" name="Content Placeholder 4">
            <a:extLst>
              <a:ext uri="{FF2B5EF4-FFF2-40B4-BE49-F238E27FC236}">
                <a16:creationId xmlns:a16="http://schemas.microsoft.com/office/drawing/2014/main" id="{0CD2FB56-BDD3-439E-96C6-D470EE4C3EBC}"/>
              </a:ext>
            </a:extLst>
          </p:cNvPr>
          <p:cNvSpPr>
            <a:spLocks noGrp="1"/>
          </p:cNvSpPr>
          <p:nvPr>
            <p:ph idx="1"/>
          </p:nvPr>
        </p:nvSpPr>
        <p:spPr/>
        <p:txBody>
          <a:bodyPr/>
          <a:lstStyle/>
          <a:p>
            <a:r>
              <a:rPr lang="en-US" dirty="0"/>
              <a:t>How do users interact and how is data collected?</a:t>
            </a:r>
          </a:p>
          <a:p>
            <a:pPr lvl="1"/>
            <a:r>
              <a:rPr lang="en-US" i="1" dirty="0"/>
              <a:t>Explicit</a:t>
            </a:r>
            <a:r>
              <a:rPr lang="en-US" dirty="0"/>
              <a:t> </a:t>
            </a:r>
            <a:r>
              <a:rPr lang="en-US" i="1" dirty="0"/>
              <a:t>feedback</a:t>
            </a:r>
          </a:p>
          <a:p>
            <a:pPr lvl="2"/>
            <a:r>
              <a:rPr lang="en-US" dirty="0"/>
              <a:t>Ratings – e.g. numerical ratings of movies on IMDB or Netflix</a:t>
            </a:r>
          </a:p>
          <a:p>
            <a:pPr lvl="2"/>
            <a:r>
              <a:rPr lang="en-US" dirty="0"/>
              <a:t>Survey results – e.g. survey on items with rating, satisfaction level etc. </a:t>
            </a:r>
          </a:p>
          <a:p>
            <a:pPr lvl="2"/>
            <a:r>
              <a:rPr lang="en-US" dirty="0"/>
              <a:t>Reviews – e.g. text reviews with positive or negative sentiment</a:t>
            </a:r>
          </a:p>
          <a:p>
            <a:pPr lvl="1"/>
            <a:r>
              <a:rPr lang="en-US" i="1" dirty="0"/>
              <a:t>Implicit feedback</a:t>
            </a:r>
            <a:r>
              <a:rPr lang="en-US" dirty="0"/>
              <a:t> </a:t>
            </a:r>
          </a:p>
          <a:p>
            <a:pPr lvl="2"/>
            <a:r>
              <a:rPr lang="en-US" dirty="0"/>
              <a:t>Click / no click</a:t>
            </a:r>
          </a:p>
          <a:p>
            <a:pPr lvl="2"/>
            <a:r>
              <a:rPr lang="en-US" dirty="0"/>
              <a:t>Purchase / no purchase</a:t>
            </a:r>
          </a:p>
          <a:p>
            <a:pPr lvl="2"/>
            <a:r>
              <a:rPr lang="en-US" dirty="0"/>
              <a:t>#clicks, #purchases, #pointing links</a:t>
            </a:r>
          </a:p>
          <a:p>
            <a:pPr lvl="2"/>
            <a:r>
              <a:rPr lang="en-US" dirty="0"/>
              <a:t>User engagement</a:t>
            </a:r>
          </a:p>
          <a:p>
            <a:pPr lvl="2"/>
            <a:r>
              <a:rPr lang="en-US" dirty="0"/>
              <a:t>CTR / conversion rate / impression / attempt</a:t>
            </a:r>
          </a:p>
          <a:p>
            <a:pPr lvl="1"/>
            <a:r>
              <a:rPr lang="en-US" i="1" dirty="0"/>
              <a:t>Other data (features)</a:t>
            </a:r>
            <a:r>
              <a:rPr lang="en-US" dirty="0"/>
              <a:t> about users and items available</a:t>
            </a:r>
          </a:p>
          <a:p>
            <a:pPr lvl="1"/>
            <a:r>
              <a:rPr lang="en-US" i="1" dirty="0"/>
              <a:t>Knowledge-based </a:t>
            </a:r>
            <a:r>
              <a:rPr lang="en-US" dirty="0"/>
              <a:t>data (as opposed to historical data) e.g. user requirements, goals etc.</a:t>
            </a:r>
            <a:endParaRPr lang="en-US" i="1" dirty="0"/>
          </a:p>
          <a:p>
            <a:pPr lvl="1"/>
            <a:endParaRPr lang="en-US" dirty="0"/>
          </a:p>
        </p:txBody>
      </p:sp>
    </p:spTree>
    <p:extLst>
      <p:ext uri="{BB962C8B-B14F-4D97-AF65-F5344CB8AC3E}">
        <p14:creationId xmlns:p14="http://schemas.microsoft.com/office/powerpoint/2010/main" val="242183215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2954-DDEF-4C5E-9AFD-CA83386EDD59}"/>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4918008D-9541-4050-83AB-445CDE3D65BC}"/>
              </a:ext>
            </a:extLst>
          </p:cNvPr>
          <p:cNvSpPr>
            <a:spLocks noGrp="1"/>
          </p:cNvSpPr>
          <p:nvPr>
            <p:ph idx="1"/>
          </p:nvPr>
        </p:nvSpPr>
        <p:spPr/>
        <p:txBody>
          <a:bodyPr/>
          <a:lstStyle/>
          <a:p>
            <a:r>
              <a:rPr lang="en-US" dirty="0"/>
              <a:t>“Taking recommendation technology to the masses”</a:t>
            </a:r>
          </a:p>
          <a:p>
            <a:pPr lvl="1"/>
            <a:r>
              <a:rPr lang="en-US" dirty="0"/>
              <a:t>Helping researchers and developers to quickly select, prototype, demonstrate, and productionize a recommender system</a:t>
            </a:r>
          </a:p>
          <a:p>
            <a:pPr lvl="1"/>
            <a:r>
              <a:rPr lang="en-US" dirty="0"/>
              <a:t>Accelerating enterprise-grade development and deployment of a recommender system into production</a:t>
            </a:r>
          </a:p>
          <a:p>
            <a:r>
              <a:rPr lang="en-US" dirty="0"/>
              <a:t>In this talk</a:t>
            </a:r>
          </a:p>
          <a:p>
            <a:pPr lvl="1"/>
            <a:r>
              <a:rPr lang="en-US" dirty="0"/>
              <a:t>Overview of recommendation technologies</a:t>
            </a:r>
          </a:p>
          <a:p>
            <a:pPr lvl="1"/>
            <a:r>
              <a:rPr lang="en-US" dirty="0"/>
              <a:t>State-of-the-art academic research in recommendation algorithms</a:t>
            </a:r>
          </a:p>
          <a:p>
            <a:pPr lvl="1"/>
            <a:r>
              <a:rPr lang="en-US" dirty="0"/>
              <a:t>Best practices in developing recommender systems</a:t>
            </a:r>
          </a:p>
        </p:txBody>
      </p:sp>
    </p:spTree>
    <p:extLst>
      <p:ext uri="{BB962C8B-B14F-4D97-AF65-F5344CB8AC3E}">
        <p14:creationId xmlns:p14="http://schemas.microsoft.com/office/powerpoint/2010/main" val="250603387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a:t>Data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vert="horz" lIns="91440" tIns="45720" rIns="91440" bIns="45720" rtlCol="0" anchor="t">
            <a:normAutofit/>
          </a:bodyPr>
          <a:lstStyle/>
          <a:p>
            <a:r>
              <a:rPr lang="en-US"/>
              <a:t>Utilities</a:t>
            </a:r>
          </a:p>
          <a:p>
            <a:pPr lvl="1"/>
            <a:r>
              <a:rPr lang="en-US"/>
              <a:t>Data split (Python and </a:t>
            </a:r>
            <a:r>
              <a:rPr lang="en-US" err="1"/>
              <a:t>PySpark</a:t>
            </a:r>
            <a:r>
              <a:rPr lang="en-US"/>
              <a:t>)</a:t>
            </a:r>
            <a:endParaRPr lang="en-US">
              <a:cs typeface="Calibri"/>
            </a:endParaRPr>
          </a:p>
          <a:p>
            <a:pPr lvl="1"/>
            <a:r>
              <a:rPr lang="en-US"/>
              <a:t>Data transform</a:t>
            </a:r>
            <a:endParaRPr lang="en-US">
              <a:cs typeface="Calibri"/>
            </a:endParaRPr>
          </a:p>
          <a:p>
            <a:pPr lvl="2"/>
            <a:r>
              <a:rPr lang="en-US"/>
              <a:t>Negative sampling</a:t>
            </a:r>
            <a:endParaRPr lang="en-US">
              <a:cs typeface="Calibri"/>
            </a:endParaRPr>
          </a:p>
          <a:p>
            <a:r>
              <a:rPr lang="en-US"/>
              <a:t>Notebooks</a:t>
            </a:r>
            <a:endParaRPr lang="en-US">
              <a:cs typeface="Calibri"/>
            </a:endParaRPr>
          </a:p>
          <a:p>
            <a:pPr lvl="1"/>
            <a:r>
              <a:rPr lang="en-US" sz="2000">
                <a:latin typeface="Consolas"/>
              </a:rPr>
              <a:t>notebooks/01_prepare_data/</a:t>
            </a:r>
            <a:r>
              <a:rPr lang="en-US" sz="2000" err="1">
                <a:latin typeface="Consolas"/>
              </a:rPr>
              <a:t>data_split.ipynb</a:t>
            </a:r>
            <a:endParaRPr lang="en-US" sz="2000">
              <a:latin typeface="Consolas"/>
            </a:endParaRPr>
          </a:p>
          <a:p>
            <a:pPr lvl="1"/>
            <a:r>
              <a:rPr lang="en-US" sz="2000">
                <a:latin typeface="Consolas"/>
              </a:rPr>
              <a:t>notebooks/01_prepare_data/</a:t>
            </a:r>
            <a:r>
              <a:rPr lang="en-US" sz="2000" err="1">
                <a:latin typeface="Consolas"/>
              </a:rPr>
              <a:t>data_transform.ipynb</a:t>
            </a:r>
            <a:endParaRPr lang="en-US" sz="2000">
              <a:latin typeface="Consolas"/>
            </a:endParaRPr>
          </a:p>
        </p:txBody>
      </p:sp>
    </p:spTree>
    <p:extLst>
      <p:ext uri="{BB962C8B-B14F-4D97-AF65-F5344CB8AC3E}">
        <p14:creationId xmlns:p14="http://schemas.microsoft.com/office/powerpoint/2010/main" val="63006209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ltLang="zh-CN"/>
              <a:t>Evaluation</a:t>
            </a:r>
            <a:endParaRPr lang="en-US"/>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Share our similarities, celebrate our differences</a:t>
            </a:r>
            <a:r>
              <a:rPr lang="en-US">
                <a:solidFill>
                  <a:schemeClr val="tx1"/>
                </a:solidFill>
              </a:rPr>
              <a:t>”</a:t>
            </a:r>
          </a:p>
          <a:p>
            <a:pPr algn="r"/>
            <a:r>
              <a:rPr lang="en-GB">
                <a:solidFill>
                  <a:schemeClr val="tx1"/>
                </a:solidFill>
              </a:rPr>
              <a:t>M. Scott Peck</a:t>
            </a:r>
          </a:p>
          <a:p>
            <a:endParaRPr lang="en-US">
              <a:solidFill>
                <a:schemeClr val="tx1"/>
              </a:solidFill>
            </a:endParaRPr>
          </a:p>
        </p:txBody>
      </p:sp>
    </p:spTree>
    <p:extLst>
      <p:ext uri="{BB962C8B-B14F-4D97-AF65-F5344CB8AC3E}">
        <p14:creationId xmlns:p14="http://schemas.microsoft.com/office/powerpoint/2010/main" val="178886231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a:solidFill>
                  <a:schemeClr val="bg2"/>
                </a:solidFill>
              </a:rPr>
              <a:t>Data</a:t>
            </a:r>
          </a:p>
          <a:p>
            <a:r>
              <a:rPr lang="en-US" sz="2400">
                <a:solidFill>
                  <a:schemeClr val="bg2"/>
                </a:solidFill>
              </a:rPr>
              <a:t>Data splitting</a:t>
            </a:r>
          </a:p>
          <a:p>
            <a:r>
              <a:rPr lang="en-US" sz="2400">
                <a:solidFill>
                  <a:schemeClr val="bg2"/>
                </a:solidFill>
              </a:rPr>
              <a:t>Data transformation</a:t>
            </a:r>
          </a:p>
          <a:p>
            <a:r>
              <a:rPr lang="en-US" sz="2400">
                <a:solidFill>
                  <a:schemeClr val="bg2"/>
                </a:solidFill>
              </a:rPr>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p:spPr>
        <p:txBody>
          <a:bodyPr wrap="none" rtlCol="0">
            <a:spAutoFit/>
          </a:bodyPr>
          <a:lstStyle/>
          <a:p>
            <a:r>
              <a:rPr lang="en-US" sz="2400" dirty="0">
                <a:solidFill>
                  <a:schemeClr val="bg2"/>
                </a:solidFill>
              </a:rPr>
              <a:t>Algorithms</a:t>
            </a:r>
          </a:p>
          <a:p>
            <a:r>
              <a:rPr lang="en-US" sz="2400" dirty="0">
                <a:solidFill>
                  <a:schemeClr val="bg2"/>
                </a:solidFill>
              </a:rPr>
              <a:t>Collaborative filtering</a:t>
            </a:r>
          </a:p>
          <a:p>
            <a:r>
              <a:rPr lang="en-US" sz="2400" dirty="0">
                <a:solidFill>
                  <a:schemeClr val="bg2"/>
                </a:solidFill>
              </a:rPr>
              <a:t>Content-based filtering</a:t>
            </a:r>
          </a:p>
          <a:p>
            <a:r>
              <a:rPr lang="en-US" sz="2400" dirty="0">
                <a:solidFill>
                  <a:schemeClr val="bg2"/>
                </a:solidFill>
              </a:rPr>
              <a:t>Hybrid etc.</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t>Evaluation</a:t>
            </a:r>
          </a:p>
          <a:p>
            <a:r>
              <a:rPr lang="en-US" sz="2400"/>
              <a:t>Rating </a:t>
            </a:r>
          </a:p>
          <a:p>
            <a:r>
              <a:rPr lang="en-US" sz="2400"/>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178337403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AE085-8DC6-47DA-A23E-057BBA754F37}"/>
              </a:ext>
            </a:extLst>
          </p:cNvPr>
          <p:cNvSpPr>
            <a:spLocks noGrp="1"/>
          </p:cNvSpPr>
          <p:nvPr>
            <p:ph type="title"/>
          </p:nvPr>
        </p:nvSpPr>
        <p:spPr/>
        <p:txBody>
          <a:bodyPr/>
          <a:lstStyle/>
          <a:p>
            <a:r>
              <a:rPr lang="en-US" dirty="0"/>
              <a:t>Evaluation of Recommender Systems</a:t>
            </a:r>
          </a:p>
        </p:txBody>
      </p:sp>
      <p:sp>
        <p:nvSpPr>
          <p:cNvPr id="6" name="Content Placeholder 5">
            <a:extLst>
              <a:ext uri="{FF2B5EF4-FFF2-40B4-BE49-F238E27FC236}">
                <a16:creationId xmlns:a16="http://schemas.microsoft.com/office/drawing/2014/main" id="{DB3A44C7-B85D-4A75-92C2-90E6CF4A49AA}"/>
              </a:ext>
            </a:extLst>
          </p:cNvPr>
          <p:cNvSpPr>
            <a:spLocks noGrp="1"/>
          </p:cNvSpPr>
          <p:nvPr>
            <p:ph idx="1"/>
          </p:nvPr>
        </p:nvSpPr>
        <p:spPr/>
        <p:txBody>
          <a:bodyPr/>
          <a:lstStyle/>
          <a:p>
            <a:r>
              <a:rPr lang="en-US" dirty="0"/>
              <a:t>Evaluation is </a:t>
            </a:r>
            <a:r>
              <a:rPr lang="en-US" i="1" dirty="0"/>
              <a:t>critical</a:t>
            </a:r>
            <a:r>
              <a:rPr lang="en-US" dirty="0"/>
              <a:t> to recommender systems</a:t>
            </a:r>
          </a:p>
          <a:p>
            <a:pPr lvl="1"/>
            <a:r>
              <a:rPr lang="en-US" dirty="0"/>
              <a:t>Metrics can be similar to supervised learning</a:t>
            </a:r>
          </a:p>
          <a:p>
            <a:pPr lvl="1"/>
            <a:r>
              <a:rPr lang="en-US" dirty="0"/>
              <a:t>But different in terms of </a:t>
            </a:r>
          </a:p>
          <a:p>
            <a:pPr lvl="2"/>
            <a:r>
              <a:rPr lang="en-US" dirty="0"/>
              <a:t>Evaluation protocol</a:t>
            </a:r>
          </a:p>
          <a:p>
            <a:pPr lvl="2"/>
            <a:r>
              <a:rPr lang="en-US" dirty="0"/>
              <a:t>Implementation of evaluation methods</a:t>
            </a:r>
          </a:p>
          <a:p>
            <a:pPr lvl="1"/>
            <a:r>
              <a:rPr lang="en-US" dirty="0"/>
              <a:t>We only cover </a:t>
            </a:r>
            <a:r>
              <a:rPr lang="en-US" i="1" dirty="0"/>
              <a:t>offline</a:t>
            </a:r>
            <a:r>
              <a:rPr lang="en-US" dirty="0"/>
              <a:t> evaluation metrics</a:t>
            </a:r>
          </a:p>
          <a:p>
            <a:r>
              <a:rPr lang="en-US" dirty="0"/>
              <a:t>Basic guidelines</a:t>
            </a:r>
          </a:p>
          <a:p>
            <a:pPr lvl="1"/>
            <a:r>
              <a:rPr lang="en-US" dirty="0"/>
              <a:t>Hypothesis</a:t>
            </a:r>
          </a:p>
          <a:p>
            <a:pPr lvl="2"/>
            <a:r>
              <a:rPr lang="en-US" dirty="0"/>
              <a:t>E.g. algorithm A is better than algorithm B in terms of predicting ratings</a:t>
            </a:r>
          </a:p>
          <a:p>
            <a:pPr lvl="1"/>
            <a:r>
              <a:rPr lang="en-US" dirty="0"/>
              <a:t>Controlling variables</a:t>
            </a:r>
          </a:p>
          <a:p>
            <a:pPr lvl="2"/>
            <a:r>
              <a:rPr lang="en-US" dirty="0"/>
              <a:t>E.g. algorithm A and Algorithm B are evaluated using the same dataset and protocol</a:t>
            </a:r>
          </a:p>
          <a:p>
            <a:pPr lvl="1"/>
            <a:r>
              <a:rPr lang="en-US" dirty="0"/>
              <a:t>Generalization power (out of sample)</a:t>
            </a:r>
          </a:p>
          <a:p>
            <a:endParaRPr lang="en-US" dirty="0"/>
          </a:p>
          <a:p>
            <a:endParaRPr lang="en-US" dirty="0"/>
          </a:p>
        </p:txBody>
      </p:sp>
      <p:sp>
        <p:nvSpPr>
          <p:cNvPr id="7" name="Rectangle 6">
            <a:extLst>
              <a:ext uri="{FF2B5EF4-FFF2-40B4-BE49-F238E27FC236}">
                <a16:creationId xmlns:a16="http://schemas.microsoft.com/office/drawing/2014/main" id="{9515C353-DC4E-499E-A1E7-EE7F16256FF5}"/>
              </a:ext>
            </a:extLst>
          </p:cNvPr>
          <p:cNvSpPr/>
          <p:nvPr/>
        </p:nvSpPr>
        <p:spPr>
          <a:xfrm>
            <a:off x="0" y="6457890"/>
            <a:ext cx="6096000" cy="461665"/>
          </a:xfrm>
          <a:prstGeom prst="rect">
            <a:avLst/>
          </a:prstGeom>
        </p:spPr>
        <p:txBody>
          <a:bodyPr>
            <a:spAutoFit/>
          </a:bodyPr>
          <a:lstStyle/>
          <a:p>
            <a:r>
              <a:rPr lang="en-US" sz="1200" dirty="0"/>
              <a:t>G. Shani and A. </a:t>
            </a:r>
            <a:r>
              <a:rPr lang="en-US" sz="1200" dirty="0" err="1"/>
              <a:t>Gunawardana</a:t>
            </a:r>
            <a:r>
              <a:rPr lang="en-GB" sz="1200" dirty="0"/>
              <a:t>.</a:t>
            </a:r>
            <a:r>
              <a:rPr lang="en-GB" sz="1200" i="1" dirty="0"/>
              <a:t> </a:t>
            </a:r>
            <a:r>
              <a:rPr lang="en-US" sz="1200" dirty="0"/>
              <a:t>Evaluating Recommendation Systems. </a:t>
            </a:r>
          </a:p>
          <a:p>
            <a:r>
              <a:rPr lang="en-US" sz="1200" dirty="0"/>
              <a:t>J. </a:t>
            </a:r>
            <a:r>
              <a:rPr lang="en-US" sz="1200" dirty="0" err="1"/>
              <a:t>Herlocker</a:t>
            </a:r>
            <a:r>
              <a:rPr lang="en-US" sz="1200" dirty="0"/>
              <a:t> et al</a:t>
            </a:r>
            <a:r>
              <a:rPr lang="en-GB" sz="1200" dirty="0"/>
              <a:t>, </a:t>
            </a:r>
            <a:r>
              <a:rPr lang="en-US" sz="1200" dirty="0"/>
              <a:t>Evaluating Collaborative Filtering Recommender Systems</a:t>
            </a:r>
            <a:endParaRPr lang="en-GB" sz="1200" dirty="0"/>
          </a:p>
        </p:txBody>
      </p:sp>
    </p:spTree>
    <p:extLst>
      <p:ext uri="{BB962C8B-B14F-4D97-AF65-F5344CB8AC3E}">
        <p14:creationId xmlns:p14="http://schemas.microsoft.com/office/powerpoint/2010/main" val="281583852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0569-BF10-45F3-9463-853D0327532D}"/>
              </a:ext>
            </a:extLst>
          </p:cNvPr>
          <p:cNvSpPr>
            <a:spLocks noGrp="1"/>
          </p:cNvSpPr>
          <p:nvPr>
            <p:ph type="title"/>
          </p:nvPr>
        </p:nvSpPr>
        <p:spPr/>
        <p:txBody>
          <a:bodyPr/>
          <a:lstStyle/>
          <a:p>
            <a:r>
              <a:rPr lang="en-US" dirty="0"/>
              <a:t>Evaluation of Recommender Systems</a:t>
            </a:r>
          </a:p>
        </p:txBody>
      </p:sp>
      <p:sp>
        <p:nvSpPr>
          <p:cNvPr id="3" name="Content Placeholder 2">
            <a:extLst>
              <a:ext uri="{FF2B5EF4-FFF2-40B4-BE49-F238E27FC236}">
                <a16:creationId xmlns:a16="http://schemas.microsoft.com/office/drawing/2014/main" id="{0B668A8F-5053-4718-B0AA-32F7B5E157A0}"/>
              </a:ext>
            </a:extLst>
          </p:cNvPr>
          <p:cNvSpPr>
            <a:spLocks noGrp="1"/>
          </p:cNvSpPr>
          <p:nvPr>
            <p:ph idx="1"/>
          </p:nvPr>
        </p:nvSpPr>
        <p:spPr/>
        <p:txBody>
          <a:bodyPr>
            <a:normAutofit fontScale="92500" lnSpcReduction="20000"/>
          </a:bodyPr>
          <a:lstStyle/>
          <a:p>
            <a:r>
              <a:rPr lang="en-US" dirty="0"/>
              <a:t>Properties of system</a:t>
            </a:r>
          </a:p>
          <a:p>
            <a:pPr lvl="1"/>
            <a:r>
              <a:rPr lang="en-US" dirty="0"/>
              <a:t>Prediction accuracy</a:t>
            </a:r>
          </a:p>
          <a:p>
            <a:pPr lvl="2"/>
            <a:r>
              <a:rPr lang="en-US" dirty="0"/>
              <a:t>Rating accuracy. RMSE, MAE etc. -&gt; normalized RMSE, MAE etc. -&gt; average RMSE, MAE etc.</a:t>
            </a:r>
          </a:p>
          <a:p>
            <a:pPr lvl="2"/>
            <a:r>
              <a:rPr lang="en-US" dirty="0"/>
              <a:t>Usage prediction (relevancy); precision, recall etc. -&gt; ROC, precision-recall curves etc. -&gt; user/global ROC </a:t>
            </a:r>
          </a:p>
          <a:p>
            <a:pPr lvl="2"/>
            <a:r>
              <a:rPr lang="en-US" dirty="0"/>
              <a:t>Ranking measures</a:t>
            </a:r>
          </a:p>
          <a:p>
            <a:pPr lvl="3"/>
            <a:r>
              <a:rPr lang="en-US" dirty="0"/>
              <a:t>Using a reference ranking: NDPM (normalized distance-based performance measure), Spearman, Kendall coefficients</a:t>
            </a:r>
          </a:p>
          <a:p>
            <a:pPr lvl="3"/>
            <a:r>
              <a:rPr lang="en-US" dirty="0"/>
              <a:t>Utility-based ranking: R-score, NDCG, Average Reciprocal Rank etc.</a:t>
            </a:r>
          </a:p>
          <a:p>
            <a:pPr lvl="1"/>
            <a:r>
              <a:rPr lang="en-US" dirty="0"/>
              <a:t>Coverage</a:t>
            </a:r>
          </a:p>
          <a:p>
            <a:pPr lvl="2"/>
            <a:r>
              <a:rPr lang="en-US" dirty="0"/>
              <a:t>User/item coverage. Gini index, Shannon entropy etc. </a:t>
            </a:r>
          </a:p>
          <a:p>
            <a:pPr lvl="1"/>
            <a:r>
              <a:rPr lang="en-US" dirty="0"/>
              <a:t>Confidence</a:t>
            </a:r>
          </a:p>
          <a:p>
            <a:pPr lvl="1"/>
            <a:r>
              <a:rPr lang="en-US" dirty="0"/>
              <a:t>Trust (from users’ perspective)</a:t>
            </a:r>
          </a:p>
          <a:p>
            <a:pPr lvl="1"/>
            <a:r>
              <a:rPr lang="en-US" dirty="0"/>
              <a:t>Novelty</a:t>
            </a:r>
          </a:p>
          <a:p>
            <a:pPr lvl="1"/>
            <a:r>
              <a:rPr lang="en-US" dirty="0"/>
              <a:t>Serendipity</a:t>
            </a:r>
          </a:p>
          <a:p>
            <a:pPr lvl="2"/>
            <a:r>
              <a:rPr lang="en-US" dirty="0"/>
              <a:t>Distance measure on item features </a:t>
            </a:r>
          </a:p>
          <a:p>
            <a:pPr lvl="1"/>
            <a:r>
              <a:rPr lang="en-US" dirty="0"/>
              <a:t>Diversity</a:t>
            </a:r>
          </a:p>
        </p:txBody>
      </p:sp>
      <p:sp>
        <p:nvSpPr>
          <p:cNvPr id="4" name="TextBox 3">
            <a:extLst>
              <a:ext uri="{FF2B5EF4-FFF2-40B4-BE49-F238E27FC236}">
                <a16:creationId xmlns:a16="http://schemas.microsoft.com/office/drawing/2014/main" id="{81C87851-C3F7-4385-AD9D-3F1C9086373C}"/>
              </a:ext>
            </a:extLst>
          </p:cNvPr>
          <p:cNvSpPr txBox="1"/>
          <p:nvPr/>
        </p:nvSpPr>
        <p:spPr>
          <a:xfrm>
            <a:off x="0" y="6611779"/>
            <a:ext cx="6742551" cy="276999"/>
          </a:xfrm>
          <a:prstGeom prst="rect">
            <a:avLst/>
          </a:prstGeom>
          <a:noFill/>
        </p:spPr>
        <p:txBody>
          <a:bodyPr wrap="none" rtlCol="0">
            <a:spAutoFit/>
          </a:bodyPr>
          <a:lstStyle/>
          <a:p>
            <a:r>
              <a:rPr lang="en-US" sz="1200" dirty="0"/>
              <a:t>M Ge et al, Beyond accuracy: evaluating recommender systems by coverage and serendipity, </a:t>
            </a:r>
            <a:r>
              <a:rPr lang="en-US" sz="1200" dirty="0" err="1"/>
              <a:t>RecSys</a:t>
            </a:r>
            <a:r>
              <a:rPr lang="en-US" sz="1200" dirty="0"/>
              <a:t> 2010</a:t>
            </a:r>
          </a:p>
        </p:txBody>
      </p:sp>
    </p:spTree>
    <p:extLst>
      <p:ext uri="{BB962C8B-B14F-4D97-AF65-F5344CB8AC3E}">
        <p14:creationId xmlns:p14="http://schemas.microsoft.com/office/powerpoint/2010/main" val="297465613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a:t>Evaluation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a:lstStyle/>
          <a:p>
            <a:r>
              <a:rPr lang="en-US" dirty="0"/>
              <a:t>Utilities</a:t>
            </a:r>
          </a:p>
          <a:p>
            <a:pPr lvl="1"/>
            <a:r>
              <a:rPr lang="en-US" dirty="0"/>
              <a:t>Rating evaluation (Python and Spark)</a:t>
            </a:r>
          </a:p>
          <a:p>
            <a:pPr lvl="1"/>
            <a:r>
              <a:rPr lang="en-US" dirty="0"/>
              <a:t>Ranking evaluation (Python and Spark)</a:t>
            </a:r>
          </a:p>
          <a:p>
            <a:r>
              <a:rPr lang="en-US" dirty="0"/>
              <a:t>Notebooks</a:t>
            </a:r>
          </a:p>
          <a:p>
            <a:pPr lvl="1"/>
            <a:r>
              <a:rPr lang="en-US" sz="2000" dirty="0">
                <a:latin typeface="Consolas"/>
              </a:rPr>
              <a:t>notebooks/03_evaluate/</a:t>
            </a:r>
            <a:r>
              <a:rPr lang="en-US" sz="2000" dirty="0" err="1">
                <a:latin typeface="Consolas"/>
              </a:rPr>
              <a:t>evaluation.ipynb</a:t>
            </a:r>
            <a:endParaRPr lang="en-US" sz="2000" dirty="0">
              <a:latin typeface="Consolas"/>
            </a:endParaRPr>
          </a:p>
        </p:txBody>
      </p:sp>
    </p:spTree>
    <p:extLst>
      <p:ext uri="{BB962C8B-B14F-4D97-AF65-F5344CB8AC3E}">
        <p14:creationId xmlns:p14="http://schemas.microsoft.com/office/powerpoint/2010/main" val="238399699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AE085-8DC6-47DA-A23E-057BBA754F37}"/>
              </a:ext>
            </a:extLst>
          </p:cNvPr>
          <p:cNvSpPr>
            <a:spLocks noGrp="1"/>
          </p:cNvSpPr>
          <p:nvPr>
            <p:ph type="title"/>
          </p:nvPr>
        </p:nvSpPr>
        <p:spPr/>
        <p:txBody>
          <a:bodyPr/>
          <a:lstStyle/>
          <a:p>
            <a:r>
              <a:rPr lang="en-US" dirty="0"/>
              <a:t>Online Evaluation</a:t>
            </a:r>
          </a:p>
        </p:txBody>
      </p:sp>
      <p:sp>
        <p:nvSpPr>
          <p:cNvPr id="6" name="Content Placeholder 5">
            <a:extLst>
              <a:ext uri="{FF2B5EF4-FFF2-40B4-BE49-F238E27FC236}">
                <a16:creationId xmlns:a16="http://schemas.microsoft.com/office/drawing/2014/main" id="{DB3A44C7-B85D-4A75-92C2-90E6CF4A49AA}"/>
              </a:ext>
            </a:extLst>
          </p:cNvPr>
          <p:cNvSpPr>
            <a:spLocks noGrp="1"/>
          </p:cNvSpPr>
          <p:nvPr>
            <p:ph idx="1"/>
          </p:nvPr>
        </p:nvSpPr>
        <p:spPr/>
        <p:txBody>
          <a:bodyPr/>
          <a:lstStyle/>
          <a:p>
            <a:r>
              <a:rPr lang="en-US" dirty="0"/>
              <a:t>Besides offline evaluation, </a:t>
            </a:r>
            <a:r>
              <a:rPr lang="en-US" i="1" dirty="0"/>
              <a:t>online evaluation </a:t>
            </a:r>
            <a:r>
              <a:rPr lang="en-US" dirty="0"/>
              <a:t>is necessary in production systems (currently not covered in repo)</a:t>
            </a:r>
          </a:p>
          <a:p>
            <a:r>
              <a:rPr lang="en-US" i="1" dirty="0"/>
              <a:t>A/B testing </a:t>
            </a:r>
            <a:r>
              <a:rPr lang="en-US" dirty="0"/>
              <a:t>is standard approach used</a:t>
            </a:r>
          </a:p>
          <a:p>
            <a:pPr lvl="1"/>
            <a:r>
              <a:rPr lang="en-US" dirty="0"/>
              <a:t>Metrics evaluated on separate groups of randomly selected users</a:t>
            </a:r>
          </a:p>
          <a:p>
            <a:pPr lvl="1"/>
            <a:r>
              <a:rPr lang="en-US" dirty="0"/>
              <a:t>Hypothesis testing needed to determine statistical significance of any improvements</a:t>
            </a:r>
          </a:p>
          <a:p>
            <a:r>
              <a:rPr lang="en-US" dirty="0"/>
              <a:t>Alternative (or combined with A/B testing) is </a:t>
            </a:r>
            <a:r>
              <a:rPr lang="en-US" i="1" dirty="0"/>
              <a:t>reinforcement learning </a:t>
            </a:r>
            <a:r>
              <a:rPr lang="en-US" dirty="0"/>
              <a:t>(e.g. multi-armed bandits)</a:t>
            </a:r>
          </a:p>
          <a:p>
            <a:r>
              <a:rPr lang="en-US" dirty="0"/>
              <a:t>Important considerations:</a:t>
            </a:r>
          </a:p>
          <a:p>
            <a:pPr lvl="1"/>
            <a:r>
              <a:rPr lang="en-US" dirty="0"/>
              <a:t>Metrics (both offline and online) should match business KPIs as closely as possible</a:t>
            </a:r>
          </a:p>
          <a:p>
            <a:pPr lvl="1"/>
            <a:r>
              <a:rPr lang="en-US" dirty="0"/>
              <a:t>Algorithm should optimize objective that is similar to offline evaluation metric</a:t>
            </a:r>
          </a:p>
          <a:p>
            <a:endParaRPr lang="en-US" dirty="0"/>
          </a:p>
        </p:txBody>
      </p:sp>
    </p:spTree>
    <p:extLst>
      <p:ext uri="{BB962C8B-B14F-4D97-AF65-F5344CB8AC3E}">
        <p14:creationId xmlns:p14="http://schemas.microsoft.com/office/powerpoint/2010/main" val="103003815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t>Recommendation </a:t>
            </a:r>
            <a:r>
              <a:rPr lang="en-US">
                <a:ea typeface="宋体"/>
              </a:rPr>
              <a:t>A</a:t>
            </a:r>
            <a:r>
              <a:rPr lang="en-US" altLang="zh-CN">
                <a:ea typeface="宋体"/>
              </a:rPr>
              <a:t>lgorithms</a:t>
            </a:r>
            <a:endParaRPr lang="en-US"/>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Share our similarities, celebrate our differences</a:t>
            </a:r>
            <a:r>
              <a:rPr lang="en-US">
                <a:solidFill>
                  <a:schemeClr val="tx1"/>
                </a:solidFill>
              </a:rPr>
              <a:t>”</a:t>
            </a:r>
          </a:p>
          <a:p>
            <a:pPr algn="r"/>
            <a:r>
              <a:rPr lang="en-GB">
                <a:solidFill>
                  <a:schemeClr val="tx1"/>
                </a:solidFill>
              </a:rPr>
              <a:t>M. Scott Peck</a:t>
            </a:r>
          </a:p>
          <a:p>
            <a:endParaRPr lang="en-US">
              <a:solidFill>
                <a:schemeClr val="tx1"/>
              </a:solidFill>
            </a:endParaRPr>
          </a:p>
        </p:txBody>
      </p:sp>
    </p:spTree>
    <p:extLst>
      <p:ext uri="{BB962C8B-B14F-4D97-AF65-F5344CB8AC3E}">
        <p14:creationId xmlns:p14="http://schemas.microsoft.com/office/powerpoint/2010/main" val="245085106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a:solidFill>
                  <a:schemeClr val="bg2"/>
                </a:solidFill>
              </a:rPr>
              <a:t>Data</a:t>
            </a:r>
          </a:p>
          <a:p>
            <a:r>
              <a:rPr lang="en-US" sz="2400">
                <a:solidFill>
                  <a:schemeClr val="bg2"/>
                </a:solidFill>
              </a:rPr>
              <a:t>Data splitting</a:t>
            </a:r>
          </a:p>
          <a:p>
            <a:r>
              <a:rPr lang="en-US" sz="2400">
                <a:solidFill>
                  <a:schemeClr val="bg2"/>
                </a:solidFill>
              </a:rPr>
              <a:t>Data transformation</a:t>
            </a:r>
          </a:p>
          <a:p>
            <a:r>
              <a:rPr lang="en-US" sz="2400">
                <a:solidFill>
                  <a:schemeClr val="bg2"/>
                </a:solidFill>
              </a:rPr>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p:spPr>
        <p:txBody>
          <a:bodyPr wrap="none" rtlCol="0">
            <a:spAutoFit/>
          </a:bodyPr>
          <a:lstStyle/>
          <a:p>
            <a:r>
              <a:rPr lang="en-US" sz="2400" dirty="0"/>
              <a:t>Algorithms</a:t>
            </a:r>
          </a:p>
          <a:p>
            <a:r>
              <a:rPr lang="en-US" sz="2400" dirty="0"/>
              <a:t>Collaborative filtering</a:t>
            </a:r>
          </a:p>
          <a:p>
            <a:r>
              <a:rPr lang="en-US" sz="2400" dirty="0"/>
              <a:t>Content-based filtering</a:t>
            </a:r>
          </a:p>
          <a:p>
            <a:r>
              <a:rPr lang="en-US" sz="2400" dirty="0"/>
              <a:t>Hybrid etc.</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solidFill>
                  <a:schemeClr val="bg2"/>
                </a:solidFill>
              </a:rPr>
              <a:t>Evaluation</a:t>
            </a:r>
          </a:p>
          <a:p>
            <a:r>
              <a:rPr lang="en-US" sz="2400">
                <a:solidFill>
                  <a:schemeClr val="bg2"/>
                </a:solidFill>
              </a:rPr>
              <a:t>Rating </a:t>
            </a:r>
          </a:p>
          <a:p>
            <a:r>
              <a:rPr lang="en-US" sz="2400">
                <a:solidFill>
                  <a:schemeClr val="bg2"/>
                </a:solidFill>
              </a:rPr>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26048519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26C9-8C0A-402D-8572-2B91307F1F91}"/>
              </a:ext>
            </a:extLst>
          </p:cNvPr>
          <p:cNvSpPr>
            <a:spLocks noGrp="1"/>
          </p:cNvSpPr>
          <p:nvPr>
            <p:ph type="title"/>
          </p:nvPr>
        </p:nvSpPr>
        <p:spPr>
          <a:xfrm>
            <a:off x="156242" y="81024"/>
            <a:ext cx="11879516" cy="1069868"/>
          </a:xfrm>
        </p:spPr>
        <p:txBody>
          <a:bodyPr>
            <a:normAutofit fontScale="90000"/>
          </a:bodyPr>
          <a:lstStyle/>
          <a:p>
            <a:r>
              <a:rPr lang="en-US" sz="4900" dirty="0"/>
              <a:t>Recommender</a:t>
            </a:r>
            <a:r>
              <a:rPr lang="en-US" dirty="0"/>
              <a:t> Algorithms in Microsoft/Recommenders</a:t>
            </a:r>
          </a:p>
        </p:txBody>
      </p:sp>
      <p:sp>
        <p:nvSpPr>
          <p:cNvPr id="5" name="TextBox 4">
            <a:extLst>
              <a:ext uri="{FF2B5EF4-FFF2-40B4-BE49-F238E27FC236}">
                <a16:creationId xmlns:a16="http://schemas.microsoft.com/office/drawing/2014/main" id="{97A02E6F-FA42-4D04-8A94-734931B95B7A}"/>
              </a:ext>
            </a:extLst>
          </p:cNvPr>
          <p:cNvSpPr txBox="1"/>
          <p:nvPr/>
        </p:nvSpPr>
        <p:spPr>
          <a:xfrm>
            <a:off x="879539" y="2282373"/>
            <a:ext cx="1827689" cy="461665"/>
          </a:xfrm>
          <a:prstGeom prst="rect">
            <a:avLst/>
          </a:prstGeom>
          <a:noFill/>
        </p:spPr>
        <p:txBody>
          <a:bodyPr wrap="square" rtlCol="0">
            <a:spAutoFit/>
          </a:bodyPr>
          <a:lstStyle/>
          <a:p>
            <a:pPr algn="r"/>
            <a:r>
              <a:rPr lang="en-US" sz="2400" dirty="0"/>
              <a:t>Python</a:t>
            </a:r>
          </a:p>
        </p:txBody>
      </p:sp>
      <p:cxnSp>
        <p:nvCxnSpPr>
          <p:cNvPr id="9" name="Straight Connector 8">
            <a:extLst>
              <a:ext uri="{FF2B5EF4-FFF2-40B4-BE49-F238E27FC236}">
                <a16:creationId xmlns:a16="http://schemas.microsoft.com/office/drawing/2014/main" id="{37B60840-4BD9-4C32-BF8E-55BF08DF38F3}"/>
              </a:ext>
            </a:extLst>
          </p:cNvPr>
          <p:cNvCxnSpPr>
            <a:cxnSpLocks/>
          </p:cNvCxnSpPr>
          <p:nvPr/>
        </p:nvCxnSpPr>
        <p:spPr>
          <a:xfrm flipV="1">
            <a:off x="2894028" y="1836445"/>
            <a:ext cx="0" cy="3185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218A98-3D4A-405C-A029-4F8E5391BDE9}"/>
              </a:ext>
            </a:extLst>
          </p:cNvPr>
          <p:cNvSpPr txBox="1"/>
          <p:nvPr/>
        </p:nvSpPr>
        <p:spPr>
          <a:xfrm>
            <a:off x="156242" y="3257779"/>
            <a:ext cx="2550986" cy="461665"/>
          </a:xfrm>
          <a:prstGeom prst="rect">
            <a:avLst/>
          </a:prstGeom>
          <a:noFill/>
        </p:spPr>
        <p:txBody>
          <a:bodyPr wrap="square" rtlCol="0">
            <a:spAutoFit/>
          </a:bodyPr>
          <a:lstStyle/>
          <a:p>
            <a:pPr algn="r"/>
            <a:r>
              <a:rPr lang="en-US" sz="2400" dirty="0"/>
              <a:t>Python + Spark</a:t>
            </a:r>
          </a:p>
        </p:txBody>
      </p:sp>
      <p:sp>
        <p:nvSpPr>
          <p:cNvPr id="11" name="TextBox 10">
            <a:extLst>
              <a:ext uri="{FF2B5EF4-FFF2-40B4-BE49-F238E27FC236}">
                <a16:creationId xmlns:a16="http://schemas.microsoft.com/office/drawing/2014/main" id="{DB5C3730-97B0-4223-9C52-181021A7C4D5}"/>
              </a:ext>
            </a:extLst>
          </p:cNvPr>
          <p:cNvSpPr txBox="1"/>
          <p:nvPr/>
        </p:nvSpPr>
        <p:spPr>
          <a:xfrm>
            <a:off x="280983" y="4278534"/>
            <a:ext cx="2411191" cy="461665"/>
          </a:xfrm>
          <a:prstGeom prst="rect">
            <a:avLst/>
          </a:prstGeom>
          <a:noFill/>
        </p:spPr>
        <p:txBody>
          <a:bodyPr wrap="square" rtlCol="0">
            <a:spAutoFit/>
          </a:bodyPr>
          <a:lstStyle/>
          <a:p>
            <a:pPr algn="r"/>
            <a:r>
              <a:rPr lang="en-US" sz="2400" dirty="0"/>
              <a:t>Python + GPU</a:t>
            </a:r>
          </a:p>
        </p:txBody>
      </p:sp>
      <p:cxnSp>
        <p:nvCxnSpPr>
          <p:cNvPr id="12" name="Straight Connector 11">
            <a:extLst>
              <a:ext uri="{FF2B5EF4-FFF2-40B4-BE49-F238E27FC236}">
                <a16:creationId xmlns:a16="http://schemas.microsoft.com/office/drawing/2014/main" id="{A93123EA-1232-49D9-9E9C-534EC00E4EDC}"/>
              </a:ext>
            </a:extLst>
          </p:cNvPr>
          <p:cNvCxnSpPr>
            <a:cxnSpLocks/>
          </p:cNvCxnSpPr>
          <p:nvPr/>
        </p:nvCxnSpPr>
        <p:spPr>
          <a:xfrm flipV="1">
            <a:off x="2884960" y="5021556"/>
            <a:ext cx="80727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77B43C-0231-48DA-9D29-3EB2CF1B1EC7}"/>
              </a:ext>
            </a:extLst>
          </p:cNvPr>
          <p:cNvSpPr txBox="1"/>
          <p:nvPr/>
        </p:nvSpPr>
        <p:spPr>
          <a:xfrm>
            <a:off x="3282685" y="5135921"/>
            <a:ext cx="1928438" cy="830997"/>
          </a:xfrm>
          <a:prstGeom prst="rect">
            <a:avLst/>
          </a:prstGeom>
          <a:noFill/>
        </p:spPr>
        <p:txBody>
          <a:bodyPr wrap="square" rtlCol="0">
            <a:spAutoFit/>
          </a:bodyPr>
          <a:lstStyle/>
          <a:p>
            <a:pPr algn="ctr"/>
            <a:r>
              <a:rPr lang="en-US" sz="2400"/>
              <a:t>Collaborative </a:t>
            </a:r>
          </a:p>
          <a:p>
            <a:pPr algn="ctr"/>
            <a:r>
              <a:rPr lang="en-US" sz="2400"/>
              <a:t>filtering</a:t>
            </a:r>
          </a:p>
        </p:txBody>
      </p:sp>
      <p:sp>
        <p:nvSpPr>
          <p:cNvPr id="19" name="TextBox 18">
            <a:extLst>
              <a:ext uri="{FF2B5EF4-FFF2-40B4-BE49-F238E27FC236}">
                <a16:creationId xmlns:a16="http://schemas.microsoft.com/office/drawing/2014/main" id="{06CF4B4F-1E95-457B-A277-95296BE439E1}"/>
              </a:ext>
            </a:extLst>
          </p:cNvPr>
          <p:cNvSpPr txBox="1"/>
          <p:nvPr/>
        </p:nvSpPr>
        <p:spPr>
          <a:xfrm>
            <a:off x="6102845" y="5125912"/>
            <a:ext cx="2115138" cy="830997"/>
          </a:xfrm>
          <a:prstGeom prst="rect">
            <a:avLst/>
          </a:prstGeom>
          <a:noFill/>
        </p:spPr>
        <p:txBody>
          <a:bodyPr wrap="square" rtlCol="0">
            <a:spAutoFit/>
          </a:bodyPr>
          <a:lstStyle/>
          <a:p>
            <a:pPr algn="ctr"/>
            <a:r>
              <a:rPr lang="en-US" sz="2400"/>
              <a:t>Content-based</a:t>
            </a:r>
          </a:p>
          <a:p>
            <a:pPr algn="ctr"/>
            <a:r>
              <a:rPr lang="en-US" sz="2400"/>
              <a:t>filtering</a:t>
            </a:r>
          </a:p>
        </p:txBody>
      </p:sp>
      <p:sp>
        <p:nvSpPr>
          <p:cNvPr id="14" name="TextBox 13">
            <a:extLst>
              <a:ext uri="{FF2B5EF4-FFF2-40B4-BE49-F238E27FC236}">
                <a16:creationId xmlns:a16="http://schemas.microsoft.com/office/drawing/2014/main" id="{03690CEF-4914-4BC1-AD92-0984745CA754}"/>
              </a:ext>
            </a:extLst>
          </p:cNvPr>
          <p:cNvSpPr txBox="1"/>
          <p:nvPr/>
        </p:nvSpPr>
        <p:spPr>
          <a:xfrm>
            <a:off x="3785713" y="3257779"/>
            <a:ext cx="922382" cy="461665"/>
          </a:xfrm>
          <a:prstGeom prst="rect">
            <a:avLst/>
          </a:prstGeom>
          <a:noFill/>
        </p:spPr>
        <p:txBody>
          <a:bodyPr wrap="square" rtlCol="0">
            <a:spAutoFit/>
          </a:bodyPr>
          <a:lstStyle/>
          <a:p>
            <a:r>
              <a:rPr lang="en-US" sz="2400" dirty="0"/>
              <a:t>ALS</a:t>
            </a:r>
          </a:p>
        </p:txBody>
      </p:sp>
      <p:sp>
        <p:nvSpPr>
          <p:cNvPr id="20" name="TextBox 19">
            <a:extLst>
              <a:ext uri="{FF2B5EF4-FFF2-40B4-BE49-F238E27FC236}">
                <a16:creationId xmlns:a16="http://schemas.microsoft.com/office/drawing/2014/main" id="{2BD57589-6E19-4982-92C6-0D64C58D3BBE}"/>
              </a:ext>
            </a:extLst>
          </p:cNvPr>
          <p:cNvSpPr txBox="1"/>
          <p:nvPr/>
        </p:nvSpPr>
        <p:spPr>
          <a:xfrm>
            <a:off x="3238958" y="2097707"/>
            <a:ext cx="2015892" cy="830997"/>
          </a:xfrm>
          <a:prstGeom prst="rect">
            <a:avLst/>
          </a:prstGeom>
          <a:noFill/>
        </p:spPr>
        <p:txBody>
          <a:bodyPr wrap="square" rtlCol="0">
            <a:spAutoFit/>
          </a:bodyPr>
          <a:lstStyle/>
          <a:p>
            <a:pPr algn="ctr"/>
            <a:r>
              <a:rPr lang="en-US" sz="2400" dirty="0"/>
              <a:t>SAR, SVD, BPR, RLRMC</a:t>
            </a:r>
          </a:p>
        </p:txBody>
      </p:sp>
      <p:sp>
        <p:nvSpPr>
          <p:cNvPr id="21" name="TextBox 20">
            <a:extLst>
              <a:ext uri="{FF2B5EF4-FFF2-40B4-BE49-F238E27FC236}">
                <a16:creationId xmlns:a16="http://schemas.microsoft.com/office/drawing/2014/main" id="{C706B7FA-78F8-492D-822E-533C5292DAE1}"/>
              </a:ext>
            </a:extLst>
          </p:cNvPr>
          <p:cNvSpPr txBox="1"/>
          <p:nvPr/>
        </p:nvSpPr>
        <p:spPr>
          <a:xfrm>
            <a:off x="8880491" y="4093868"/>
            <a:ext cx="1957138" cy="830997"/>
          </a:xfrm>
          <a:prstGeom prst="rect">
            <a:avLst/>
          </a:prstGeom>
          <a:noFill/>
        </p:spPr>
        <p:txBody>
          <a:bodyPr wrap="square" rtlCol="0">
            <a:spAutoFit/>
          </a:bodyPr>
          <a:lstStyle/>
          <a:p>
            <a:pPr algn="ctr"/>
            <a:r>
              <a:rPr lang="en-US" sz="2400" dirty="0"/>
              <a:t>Wide &amp; Deep, </a:t>
            </a:r>
          </a:p>
          <a:p>
            <a:pPr algn="ctr"/>
            <a:r>
              <a:rPr lang="en-US" sz="2400" dirty="0" err="1"/>
              <a:t>xDeepFM</a:t>
            </a:r>
            <a:endParaRPr lang="en-US" sz="2400" dirty="0"/>
          </a:p>
        </p:txBody>
      </p:sp>
      <p:sp>
        <p:nvSpPr>
          <p:cNvPr id="22" name="TextBox 21">
            <a:extLst>
              <a:ext uri="{FF2B5EF4-FFF2-40B4-BE49-F238E27FC236}">
                <a16:creationId xmlns:a16="http://schemas.microsoft.com/office/drawing/2014/main" id="{E84A72D8-7623-4367-9E30-FBA4F2DD8F24}"/>
              </a:ext>
            </a:extLst>
          </p:cNvPr>
          <p:cNvSpPr txBox="1"/>
          <p:nvPr/>
        </p:nvSpPr>
        <p:spPr>
          <a:xfrm>
            <a:off x="9255110" y="5150836"/>
            <a:ext cx="1207900" cy="461665"/>
          </a:xfrm>
          <a:prstGeom prst="rect">
            <a:avLst/>
          </a:prstGeom>
          <a:noFill/>
        </p:spPr>
        <p:txBody>
          <a:bodyPr wrap="square" rtlCol="0">
            <a:spAutoFit/>
          </a:bodyPr>
          <a:lstStyle/>
          <a:p>
            <a:r>
              <a:rPr lang="en-US" sz="2400"/>
              <a:t>Hybrid</a:t>
            </a:r>
          </a:p>
        </p:txBody>
      </p:sp>
      <p:sp>
        <p:nvSpPr>
          <p:cNvPr id="24" name="TextBox 23">
            <a:extLst>
              <a:ext uri="{FF2B5EF4-FFF2-40B4-BE49-F238E27FC236}">
                <a16:creationId xmlns:a16="http://schemas.microsoft.com/office/drawing/2014/main" id="{43774420-B1D9-41CC-A13D-1B49281B6304}"/>
              </a:ext>
            </a:extLst>
          </p:cNvPr>
          <p:cNvSpPr txBox="1"/>
          <p:nvPr/>
        </p:nvSpPr>
        <p:spPr>
          <a:xfrm>
            <a:off x="3106660" y="4278534"/>
            <a:ext cx="2280488" cy="461665"/>
          </a:xfrm>
          <a:prstGeom prst="rect">
            <a:avLst/>
          </a:prstGeom>
          <a:noFill/>
        </p:spPr>
        <p:txBody>
          <a:bodyPr wrap="square" rtlCol="0">
            <a:spAutoFit/>
          </a:bodyPr>
          <a:lstStyle/>
          <a:p>
            <a:r>
              <a:rPr lang="en-US" sz="2400" dirty="0"/>
              <a:t>NCF, </a:t>
            </a:r>
            <a:r>
              <a:rPr lang="en-US" sz="2400" dirty="0" err="1"/>
              <a:t>FastAI</a:t>
            </a:r>
            <a:r>
              <a:rPr lang="en-US" sz="2400" dirty="0"/>
              <a:t>, RBM </a:t>
            </a:r>
          </a:p>
        </p:txBody>
      </p:sp>
      <p:sp>
        <p:nvSpPr>
          <p:cNvPr id="25" name="TextBox 24">
            <a:extLst>
              <a:ext uri="{FF2B5EF4-FFF2-40B4-BE49-F238E27FC236}">
                <a16:creationId xmlns:a16="http://schemas.microsoft.com/office/drawing/2014/main" id="{B50EBAFA-D37C-4328-AE52-74CC9293018B}"/>
              </a:ext>
            </a:extLst>
          </p:cNvPr>
          <p:cNvSpPr txBox="1"/>
          <p:nvPr/>
        </p:nvSpPr>
        <p:spPr>
          <a:xfrm>
            <a:off x="6456520" y="3257779"/>
            <a:ext cx="1407788" cy="461665"/>
          </a:xfrm>
          <a:prstGeom prst="rect">
            <a:avLst/>
          </a:prstGeom>
          <a:noFill/>
        </p:spPr>
        <p:txBody>
          <a:bodyPr wrap="square" rtlCol="0">
            <a:spAutoFit/>
          </a:bodyPr>
          <a:lstStyle/>
          <a:p>
            <a:r>
              <a:rPr lang="en-US" sz="2400" dirty="0" err="1"/>
              <a:t>LightGBM</a:t>
            </a:r>
            <a:endParaRPr lang="en-US" sz="2400" dirty="0"/>
          </a:p>
        </p:txBody>
      </p:sp>
      <p:sp>
        <p:nvSpPr>
          <p:cNvPr id="26" name="TextBox 25">
            <a:extLst>
              <a:ext uri="{FF2B5EF4-FFF2-40B4-BE49-F238E27FC236}">
                <a16:creationId xmlns:a16="http://schemas.microsoft.com/office/drawing/2014/main" id="{839C97AA-2B4B-4F88-8B0C-68879169BCC4}"/>
              </a:ext>
            </a:extLst>
          </p:cNvPr>
          <p:cNvSpPr txBox="1"/>
          <p:nvPr/>
        </p:nvSpPr>
        <p:spPr>
          <a:xfrm>
            <a:off x="5800438" y="2097707"/>
            <a:ext cx="2719953" cy="830997"/>
          </a:xfrm>
          <a:prstGeom prst="rect">
            <a:avLst/>
          </a:prstGeom>
          <a:noFill/>
        </p:spPr>
        <p:txBody>
          <a:bodyPr wrap="square" rtlCol="0">
            <a:spAutoFit/>
          </a:bodyPr>
          <a:lstStyle/>
          <a:p>
            <a:r>
              <a:rPr lang="en-US" sz="2400" dirty="0"/>
              <a:t>FM, FFM, </a:t>
            </a:r>
            <a:r>
              <a:rPr lang="en-US" sz="2400" dirty="0" err="1"/>
              <a:t>LightGBM</a:t>
            </a:r>
            <a:r>
              <a:rPr lang="en-US" sz="2400" dirty="0"/>
              <a:t>, </a:t>
            </a:r>
          </a:p>
          <a:p>
            <a:pPr algn="ctr"/>
            <a:r>
              <a:rPr lang="en-US" sz="2400" dirty="0"/>
              <a:t>VW</a:t>
            </a:r>
          </a:p>
        </p:txBody>
      </p:sp>
      <p:sp>
        <p:nvSpPr>
          <p:cNvPr id="27" name="TextBox 26">
            <a:extLst>
              <a:ext uri="{FF2B5EF4-FFF2-40B4-BE49-F238E27FC236}">
                <a16:creationId xmlns:a16="http://schemas.microsoft.com/office/drawing/2014/main" id="{57119DD6-F0ED-46C3-8ECE-FB37CFE1B6A2}"/>
              </a:ext>
            </a:extLst>
          </p:cNvPr>
          <p:cNvSpPr txBox="1"/>
          <p:nvPr/>
        </p:nvSpPr>
        <p:spPr>
          <a:xfrm>
            <a:off x="6780691" y="4278534"/>
            <a:ext cx="759447" cy="461665"/>
          </a:xfrm>
          <a:prstGeom prst="rect">
            <a:avLst/>
          </a:prstGeom>
          <a:noFill/>
        </p:spPr>
        <p:txBody>
          <a:bodyPr wrap="square" rtlCol="0">
            <a:spAutoFit/>
          </a:bodyPr>
          <a:lstStyle/>
          <a:p>
            <a:r>
              <a:rPr lang="en-US" sz="2400" dirty="0"/>
              <a:t>DKN</a:t>
            </a:r>
          </a:p>
        </p:txBody>
      </p:sp>
    </p:spTree>
    <p:extLst>
      <p:ext uri="{BB962C8B-B14F-4D97-AF65-F5344CB8AC3E}">
        <p14:creationId xmlns:p14="http://schemas.microsoft.com/office/powerpoint/2010/main" val="96887411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dirty="0">
                <a:solidFill>
                  <a:schemeClr val="tx1"/>
                </a:solidFill>
              </a:rPr>
              <a:t>“</a:t>
            </a:r>
            <a:r>
              <a:rPr lang="en-US" i="1" dirty="0">
                <a:solidFill>
                  <a:schemeClr val="tx1"/>
                </a:solidFill>
              </a:rPr>
              <a:t>35% of what consumers purchase on Amazon and 75% of what they watch on Netflix come from recommendations algorithms</a:t>
            </a:r>
            <a:r>
              <a:rPr lang="en-US" dirty="0">
                <a:solidFill>
                  <a:schemeClr val="tx1"/>
                </a:solidFill>
              </a:rPr>
              <a:t>”</a:t>
            </a:r>
          </a:p>
          <a:p>
            <a:pPr algn="r"/>
            <a:r>
              <a:rPr lang="en-GB" dirty="0">
                <a:solidFill>
                  <a:schemeClr val="tx1"/>
                </a:solidFill>
              </a:rPr>
              <a:t>McKinsey &amp; Co</a:t>
            </a:r>
          </a:p>
          <a:p>
            <a:endParaRPr lang="en-US" dirty="0">
              <a:solidFill>
                <a:schemeClr val="tx1"/>
              </a:solidFill>
            </a:endParaRPr>
          </a:p>
        </p:txBody>
      </p:sp>
      <p:sp>
        <p:nvSpPr>
          <p:cNvPr id="4" name="Title 1">
            <a:extLst>
              <a:ext uri="{FF2B5EF4-FFF2-40B4-BE49-F238E27FC236}">
                <a16:creationId xmlns:a16="http://schemas.microsoft.com/office/drawing/2014/main" id="{2636FD9A-9D45-4A98-9961-7B2AABF9BB25}"/>
              </a:ext>
            </a:extLst>
          </p:cNvPr>
          <p:cNvSpPr txBox="1">
            <a:spLocks/>
          </p:cNvSpPr>
          <p:nvPr/>
        </p:nvSpPr>
        <p:spPr>
          <a:xfrm>
            <a:off x="161365" y="136525"/>
            <a:ext cx="11879516" cy="13980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400" dirty="0">
                <a:ea typeface="宋体"/>
              </a:rPr>
              <a:t>Recommendation Systems in Modern Business and Academic Research</a:t>
            </a:r>
            <a:endParaRPr lang="en-US" sz="4400" dirty="0"/>
          </a:p>
        </p:txBody>
      </p:sp>
    </p:spTree>
    <p:extLst>
      <p:ext uri="{BB962C8B-B14F-4D97-AF65-F5344CB8AC3E}">
        <p14:creationId xmlns:p14="http://schemas.microsoft.com/office/powerpoint/2010/main" val="370594603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dirty="0"/>
              <a:t>Recommender Algorithms: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vert="horz" lIns="91440" tIns="45720" rIns="91440" bIns="45720" rtlCol="0" anchor="t">
            <a:normAutofit/>
          </a:bodyPr>
          <a:lstStyle/>
          <a:p>
            <a:r>
              <a:rPr lang="en-US" dirty="0"/>
              <a:t>Utilities</a:t>
            </a:r>
          </a:p>
          <a:p>
            <a:pPr lvl="1"/>
            <a:r>
              <a:rPr lang="en-US" sz="2000" dirty="0" err="1">
                <a:latin typeface="Consolas"/>
              </a:rPr>
              <a:t>reco_utils</a:t>
            </a:r>
            <a:r>
              <a:rPr lang="en-US" sz="2000" dirty="0">
                <a:latin typeface="Consolas"/>
              </a:rPr>
              <a:t>/recommenders</a:t>
            </a:r>
          </a:p>
          <a:p>
            <a:pPr lvl="1"/>
            <a:r>
              <a:rPr lang="en-US" dirty="0"/>
              <a:t>Simple Adaptive Recommendation (SAR), Surprise SVD, Neural Collaborative Filtering, </a:t>
            </a:r>
            <a:r>
              <a:rPr lang="en-US" dirty="0" err="1"/>
              <a:t>xDeepFM</a:t>
            </a:r>
            <a:r>
              <a:rPr lang="en-US" dirty="0"/>
              <a:t> etc.</a:t>
            </a:r>
          </a:p>
          <a:p>
            <a:r>
              <a:rPr lang="en-US" dirty="0"/>
              <a:t>Notebooks</a:t>
            </a:r>
            <a:endParaRPr lang="en-US" dirty="0">
              <a:cs typeface="Calibri"/>
            </a:endParaRPr>
          </a:p>
          <a:p>
            <a:pPr lvl="1"/>
            <a:r>
              <a:rPr lang="en-US" sz="2000" dirty="0">
                <a:latin typeface="Consolas"/>
              </a:rPr>
              <a:t>notebooks/02_model/</a:t>
            </a:r>
            <a:r>
              <a:rPr lang="en-US" sz="2000" dirty="0" err="1">
                <a:latin typeface="Consolas"/>
              </a:rPr>
              <a:t>sar_deep_dive.ipynb</a:t>
            </a:r>
            <a:endParaRPr lang="en-US" sz="2000" dirty="0">
              <a:latin typeface="Consolas"/>
            </a:endParaRPr>
          </a:p>
          <a:p>
            <a:pPr lvl="1"/>
            <a:r>
              <a:rPr lang="en-US" sz="2000" dirty="0">
                <a:latin typeface="Consolas"/>
              </a:rPr>
              <a:t>notebooks/02_model/</a:t>
            </a:r>
            <a:r>
              <a:rPr lang="en-US" sz="2000" dirty="0" err="1">
                <a:latin typeface="Consolas"/>
              </a:rPr>
              <a:t>als_deep_dive.ipynb</a:t>
            </a:r>
            <a:endParaRPr lang="en-US" sz="2000" dirty="0">
              <a:latin typeface="Consolas"/>
            </a:endParaRPr>
          </a:p>
          <a:p>
            <a:pPr lvl="1"/>
            <a:r>
              <a:rPr lang="en-US" sz="2000" dirty="0">
                <a:latin typeface="Consolas"/>
              </a:rPr>
              <a:t>notebooks/02_model/</a:t>
            </a:r>
            <a:r>
              <a:rPr lang="en-US" sz="2000" dirty="0" err="1">
                <a:latin typeface="Consolas"/>
              </a:rPr>
              <a:t>ncf_deep_dive.ipynb</a:t>
            </a:r>
            <a:endParaRPr lang="en-US" sz="2000" dirty="0">
              <a:latin typeface="Consolas"/>
            </a:endParaRPr>
          </a:p>
          <a:p>
            <a:pPr lvl="1"/>
            <a:r>
              <a:rPr lang="en-US" sz="2000" dirty="0">
                <a:latin typeface="Consolas"/>
              </a:rPr>
              <a:t>notebooks/00_quick_start/</a:t>
            </a:r>
            <a:r>
              <a:rPr lang="en-US" sz="2000" dirty="0" err="1">
                <a:latin typeface="Consolas"/>
              </a:rPr>
              <a:t>xdeepfm_criteo.ipynb</a:t>
            </a:r>
            <a:endParaRPr lang="en-US" sz="2000" dirty="0">
              <a:latin typeface="Consolas"/>
            </a:endParaRPr>
          </a:p>
          <a:p>
            <a:pPr marL="457200" lvl="1" indent="0">
              <a:buNone/>
            </a:pPr>
            <a:r>
              <a:rPr lang="en-US" sz="2800" dirty="0"/>
              <a:t>etc.</a:t>
            </a:r>
          </a:p>
          <a:p>
            <a:r>
              <a:rPr lang="en-US" sz="2400" dirty="0">
                <a:latin typeface="Consolas"/>
              </a:rPr>
              <a:t>H</a:t>
            </a:r>
            <a:r>
              <a:rPr lang="en-US" dirty="0"/>
              <a:t>yperparameter tuning (using Azure Machine Learning, NNI or Spark </a:t>
            </a:r>
            <a:r>
              <a:rPr lang="en-US" dirty="0" err="1"/>
              <a:t>MLLib</a:t>
            </a:r>
            <a:r>
              <a:rPr lang="en-US" dirty="0"/>
              <a:t>)</a:t>
            </a:r>
          </a:p>
          <a:p>
            <a:pPr lvl="1"/>
            <a:r>
              <a:rPr lang="en-US" sz="2000" dirty="0">
                <a:latin typeface="Consolas"/>
                <a:ea typeface="+mn-lt"/>
                <a:cs typeface="+mn-lt"/>
              </a:rPr>
              <a:t>notebooks</a:t>
            </a:r>
            <a:r>
              <a:rPr lang="en-US" sz="2000" dirty="0">
                <a:latin typeface="Consolas"/>
              </a:rPr>
              <a:t>/04_model_select_and_optimize</a:t>
            </a:r>
          </a:p>
        </p:txBody>
      </p:sp>
    </p:spTree>
    <p:extLst>
      <p:ext uri="{BB962C8B-B14F-4D97-AF65-F5344CB8AC3E}">
        <p14:creationId xmlns:p14="http://schemas.microsoft.com/office/powerpoint/2010/main" val="424965150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Microsoft Research</a:t>
            </a:r>
            <a:endParaRPr lang="en-US" dirty="0"/>
          </a:p>
        </p:txBody>
      </p:sp>
      <p:pic>
        <p:nvPicPr>
          <p:cNvPr id="3" name="Picture 2" descr="“知识图谱”的图片搜索结果">
            <a:extLst>
              <a:ext uri="{FF2B5EF4-FFF2-40B4-BE49-F238E27FC236}">
                <a16:creationId xmlns:a16="http://schemas.microsoft.com/office/drawing/2014/main" id="{33EB2211-3153-491B-8084-410001800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130" y="5036290"/>
            <a:ext cx="2286000" cy="1789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6B5F1F5-9EC3-44B6-A7D5-2577A5904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066" y="2837272"/>
            <a:ext cx="3230879" cy="2286000"/>
          </a:xfrm>
          <a:prstGeom prst="rect">
            <a:avLst/>
          </a:prstGeom>
        </p:spPr>
      </p:pic>
      <p:sp>
        <p:nvSpPr>
          <p:cNvPr id="5" name="Cube 4">
            <a:extLst>
              <a:ext uri="{FF2B5EF4-FFF2-40B4-BE49-F238E27FC236}">
                <a16:creationId xmlns:a16="http://schemas.microsoft.com/office/drawing/2014/main" id="{CB0632BF-AC3B-491C-A672-249AD6A1CC72}"/>
              </a:ext>
            </a:extLst>
          </p:cNvPr>
          <p:cNvSpPr/>
          <p:nvPr/>
        </p:nvSpPr>
        <p:spPr>
          <a:xfrm>
            <a:off x="2425824" y="2917134"/>
            <a:ext cx="1828800" cy="214604"/>
          </a:xfrm>
          <a:prstGeom prst="cube">
            <a:avLst/>
          </a:prstGeom>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007D56-BF5E-4BAC-B193-78084DED3C02}"/>
              </a:ext>
            </a:extLst>
          </p:cNvPr>
          <p:cNvSpPr txBox="1"/>
          <p:nvPr/>
        </p:nvSpPr>
        <p:spPr>
          <a:xfrm>
            <a:off x="2701078" y="3196589"/>
            <a:ext cx="1278293" cy="369332"/>
          </a:xfrm>
          <a:prstGeom prst="rect">
            <a:avLst/>
          </a:prstGeom>
          <a:noFill/>
        </p:spPr>
        <p:txBody>
          <a:bodyPr wrap="square" rtlCol="0">
            <a:spAutoFit/>
          </a:bodyPr>
          <a:lstStyle/>
          <a:p>
            <a:pPr algn="ctr"/>
            <a:r>
              <a:rPr lang="en-US"/>
              <a:t>user</a:t>
            </a:r>
          </a:p>
        </p:txBody>
      </p:sp>
      <p:sp>
        <p:nvSpPr>
          <p:cNvPr id="7" name="Cube 6">
            <a:extLst>
              <a:ext uri="{FF2B5EF4-FFF2-40B4-BE49-F238E27FC236}">
                <a16:creationId xmlns:a16="http://schemas.microsoft.com/office/drawing/2014/main" id="{82D5CE75-73F8-4ADA-B643-24AB7FDE739C}"/>
              </a:ext>
            </a:extLst>
          </p:cNvPr>
          <p:cNvSpPr/>
          <p:nvPr/>
        </p:nvSpPr>
        <p:spPr>
          <a:xfrm>
            <a:off x="2420924" y="4655991"/>
            <a:ext cx="1828800" cy="214604"/>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B1D0C47-D347-4622-BE8B-99FE45EB46A8}"/>
              </a:ext>
            </a:extLst>
          </p:cNvPr>
          <p:cNvSpPr txBox="1"/>
          <p:nvPr/>
        </p:nvSpPr>
        <p:spPr>
          <a:xfrm>
            <a:off x="2144921" y="4943104"/>
            <a:ext cx="2376363" cy="369332"/>
          </a:xfrm>
          <a:prstGeom prst="rect">
            <a:avLst/>
          </a:prstGeom>
          <a:noFill/>
        </p:spPr>
        <p:txBody>
          <a:bodyPr wrap="square" rtlCol="0">
            <a:spAutoFit/>
          </a:bodyPr>
          <a:lstStyle/>
          <a:p>
            <a:pPr algn="ctr"/>
            <a:r>
              <a:rPr lang="en-US"/>
              <a:t>Item</a:t>
            </a:r>
          </a:p>
        </p:txBody>
      </p:sp>
      <p:sp>
        <p:nvSpPr>
          <p:cNvPr id="9" name="Down Arrow 34">
            <a:extLst>
              <a:ext uri="{FF2B5EF4-FFF2-40B4-BE49-F238E27FC236}">
                <a16:creationId xmlns:a16="http://schemas.microsoft.com/office/drawing/2014/main" id="{00909EA5-EC8B-4E0A-B2AB-C2B3EA2C9DB9}"/>
              </a:ext>
            </a:extLst>
          </p:cNvPr>
          <p:cNvSpPr/>
          <p:nvPr/>
        </p:nvSpPr>
        <p:spPr>
          <a:xfrm rot="16200000">
            <a:off x="5112605" y="353565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Down Arrow 35">
            <a:extLst>
              <a:ext uri="{FF2B5EF4-FFF2-40B4-BE49-F238E27FC236}">
                <a16:creationId xmlns:a16="http://schemas.microsoft.com/office/drawing/2014/main" id="{3CAFD496-5C71-45E5-BE78-B4C087C51547}"/>
              </a:ext>
            </a:extLst>
          </p:cNvPr>
          <p:cNvSpPr/>
          <p:nvPr/>
        </p:nvSpPr>
        <p:spPr>
          <a:xfrm rot="16200000">
            <a:off x="8925480" y="353565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876166-E4FE-47F3-9640-5643162F25F9}"/>
              </a:ext>
            </a:extLst>
          </p:cNvPr>
          <p:cNvPicPr>
            <a:picLocks noChangeAspect="1"/>
          </p:cNvPicPr>
          <p:nvPr/>
        </p:nvPicPr>
        <p:blipFill rotWithShape="1">
          <a:blip r:embed="rId4"/>
          <a:srcRect r="27211"/>
          <a:stretch/>
        </p:blipFill>
        <p:spPr>
          <a:xfrm>
            <a:off x="686230" y="2338636"/>
            <a:ext cx="1739594" cy="1371600"/>
          </a:xfrm>
          <a:prstGeom prst="rect">
            <a:avLst/>
          </a:prstGeom>
        </p:spPr>
      </p:pic>
      <p:pic>
        <p:nvPicPr>
          <p:cNvPr id="13" name="Picture 12">
            <a:extLst>
              <a:ext uri="{FF2B5EF4-FFF2-40B4-BE49-F238E27FC236}">
                <a16:creationId xmlns:a16="http://schemas.microsoft.com/office/drawing/2014/main" id="{90E33230-06B6-4F38-8012-1E3045F00FF4}"/>
              </a:ext>
            </a:extLst>
          </p:cNvPr>
          <p:cNvPicPr>
            <a:picLocks noChangeAspect="1"/>
          </p:cNvPicPr>
          <p:nvPr/>
        </p:nvPicPr>
        <p:blipFill rotWithShape="1">
          <a:blip r:embed="rId5"/>
          <a:srcRect l="6829" r="8107" b="30713"/>
          <a:stretch/>
        </p:blipFill>
        <p:spPr>
          <a:xfrm rot="16200000">
            <a:off x="558886" y="4283860"/>
            <a:ext cx="1683917" cy="1371600"/>
          </a:xfrm>
          <a:prstGeom prst="rect">
            <a:avLst/>
          </a:prstGeom>
        </p:spPr>
      </p:pic>
      <p:sp>
        <p:nvSpPr>
          <p:cNvPr id="16" name="Right Brace 15">
            <a:extLst>
              <a:ext uri="{FF2B5EF4-FFF2-40B4-BE49-F238E27FC236}">
                <a16:creationId xmlns:a16="http://schemas.microsoft.com/office/drawing/2014/main" id="{BE5612A8-4F98-4381-9777-0566060C5C60}"/>
              </a:ext>
            </a:extLst>
          </p:cNvPr>
          <p:cNvSpPr/>
          <p:nvPr/>
        </p:nvSpPr>
        <p:spPr>
          <a:xfrm>
            <a:off x="4495499" y="2960553"/>
            <a:ext cx="379694" cy="18168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57890D9-28F7-442E-A4AB-C79BA3634350}"/>
              </a:ext>
            </a:extLst>
          </p:cNvPr>
          <p:cNvSpPr txBox="1"/>
          <p:nvPr/>
        </p:nvSpPr>
        <p:spPr>
          <a:xfrm>
            <a:off x="1674462" y="1873531"/>
            <a:ext cx="2575262" cy="646331"/>
          </a:xfrm>
          <a:prstGeom prst="rect">
            <a:avLst/>
          </a:prstGeom>
          <a:noFill/>
        </p:spPr>
        <p:txBody>
          <a:bodyPr wrap="square" rtlCol="0">
            <a:spAutoFit/>
          </a:bodyPr>
          <a:lstStyle/>
          <a:p>
            <a:pPr algn="ctr"/>
            <a:r>
              <a:rPr lang="en-US">
                <a:solidFill>
                  <a:srgbClr val="FF0000"/>
                </a:solidFill>
              </a:rPr>
              <a:t>Deep learning based user modeling</a:t>
            </a:r>
          </a:p>
        </p:txBody>
      </p:sp>
      <p:sp>
        <p:nvSpPr>
          <p:cNvPr id="18" name="TextBox 17">
            <a:extLst>
              <a:ext uri="{FF2B5EF4-FFF2-40B4-BE49-F238E27FC236}">
                <a16:creationId xmlns:a16="http://schemas.microsoft.com/office/drawing/2014/main" id="{F68C1708-CDBA-4DE4-9E80-F3E10A4928BA}"/>
              </a:ext>
            </a:extLst>
          </p:cNvPr>
          <p:cNvSpPr txBox="1"/>
          <p:nvPr/>
        </p:nvSpPr>
        <p:spPr>
          <a:xfrm>
            <a:off x="6096000" y="5433504"/>
            <a:ext cx="3886303" cy="369332"/>
          </a:xfrm>
          <a:prstGeom prst="rect">
            <a:avLst/>
          </a:prstGeom>
          <a:noFill/>
        </p:spPr>
        <p:txBody>
          <a:bodyPr wrap="square" rtlCol="0">
            <a:spAutoFit/>
          </a:bodyPr>
          <a:lstStyle/>
          <a:p>
            <a:pPr algn="ctr"/>
            <a:r>
              <a:rPr lang="en-US">
                <a:solidFill>
                  <a:srgbClr val="FF0000"/>
                </a:solidFill>
              </a:rPr>
              <a:t>Knowledge enhanced recommendation</a:t>
            </a:r>
          </a:p>
        </p:txBody>
      </p:sp>
      <p:sp>
        <p:nvSpPr>
          <p:cNvPr id="19" name="Down Arrow 34">
            <a:extLst>
              <a:ext uri="{FF2B5EF4-FFF2-40B4-BE49-F238E27FC236}">
                <a16:creationId xmlns:a16="http://schemas.microsoft.com/office/drawing/2014/main" id="{FA233E16-F2BF-4FD6-BF43-E2F53AF8E09A}"/>
              </a:ext>
            </a:extLst>
          </p:cNvPr>
          <p:cNvSpPr/>
          <p:nvPr/>
        </p:nvSpPr>
        <p:spPr>
          <a:xfrm rot="8840527">
            <a:off x="3758799" y="501683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9BB0CCE-4E67-4DE6-B757-90C8AA184DD5}"/>
              </a:ext>
            </a:extLst>
          </p:cNvPr>
          <p:cNvSpPr txBox="1"/>
          <p:nvPr/>
        </p:nvSpPr>
        <p:spPr>
          <a:xfrm>
            <a:off x="9086927" y="3586909"/>
            <a:ext cx="2575262" cy="646331"/>
          </a:xfrm>
          <a:prstGeom prst="rect">
            <a:avLst/>
          </a:prstGeom>
          <a:noFill/>
        </p:spPr>
        <p:txBody>
          <a:bodyPr wrap="square" rtlCol="0">
            <a:spAutoFit/>
          </a:bodyPr>
          <a:lstStyle/>
          <a:p>
            <a:pPr algn="ctr"/>
            <a:r>
              <a:rPr lang="en-US">
                <a:solidFill>
                  <a:srgbClr val="FF0000"/>
                </a:solidFill>
              </a:rPr>
              <a:t>Explainable recommendation</a:t>
            </a:r>
          </a:p>
        </p:txBody>
      </p:sp>
      <p:sp>
        <p:nvSpPr>
          <p:cNvPr id="21" name="TextBox 20">
            <a:extLst>
              <a:ext uri="{FF2B5EF4-FFF2-40B4-BE49-F238E27FC236}">
                <a16:creationId xmlns:a16="http://schemas.microsoft.com/office/drawing/2014/main" id="{CF20873F-0547-42A4-ADD5-FA8EB22521FC}"/>
              </a:ext>
            </a:extLst>
          </p:cNvPr>
          <p:cNvSpPr txBox="1"/>
          <p:nvPr/>
        </p:nvSpPr>
        <p:spPr>
          <a:xfrm>
            <a:off x="6037404" y="2511575"/>
            <a:ext cx="2575262" cy="646331"/>
          </a:xfrm>
          <a:prstGeom prst="rect">
            <a:avLst/>
          </a:prstGeom>
          <a:noFill/>
        </p:spPr>
        <p:txBody>
          <a:bodyPr wrap="square" rtlCol="0">
            <a:spAutoFit/>
          </a:bodyPr>
          <a:lstStyle/>
          <a:p>
            <a:pPr algn="ctr"/>
            <a:r>
              <a:rPr lang="en-US">
                <a:solidFill>
                  <a:srgbClr val="FF0000"/>
                </a:solidFill>
              </a:rPr>
              <a:t>Deep learning based recommendation</a:t>
            </a:r>
          </a:p>
        </p:txBody>
      </p:sp>
    </p:spTree>
    <p:extLst>
      <p:ext uri="{BB962C8B-B14F-4D97-AF65-F5344CB8AC3E}">
        <p14:creationId xmlns:p14="http://schemas.microsoft.com/office/powerpoint/2010/main" val="85586695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88717DA0-34CF-453B-8753-41EFD78639F6}"/>
                  </a:ext>
                </a:extLst>
              </p:cNvPr>
              <p:cNvSpPr>
                <a:spLocks noGrp="1"/>
              </p:cNvSpPr>
              <p:nvPr>
                <p:ph idx="1"/>
              </p:nvPr>
            </p:nvSpPr>
            <p:spPr>
              <a:xfrm>
                <a:off x="287214" y="1368424"/>
                <a:ext cx="10515600" cy="5089526"/>
              </a:xfrm>
            </p:spPr>
            <p:txBody>
              <a:bodyPr>
                <a:normAutofit lnSpcReduction="10000"/>
              </a:bodyPr>
              <a:lstStyle/>
              <a:p>
                <a:pPr>
                  <a:buFont typeface="Wingdings" panose="05000000000000000000" pitchFamily="2" charset="2"/>
                  <a:buChar char="Ø"/>
                </a:pPr>
                <a:r>
                  <a:rPr lang="en-US" altLang="zh-CN" u="sng" dirty="0"/>
                  <a:t>C</a:t>
                </a:r>
                <a:r>
                  <a:rPr lang="en-US" altLang="zh-CN" dirty="0"/>
                  <a:t>ompressed </a:t>
                </a:r>
                <a:r>
                  <a:rPr lang="en-US" altLang="zh-CN" u="sng" dirty="0"/>
                  <a:t>I</a:t>
                </a:r>
                <a:r>
                  <a:rPr lang="en-US" altLang="zh-CN" dirty="0"/>
                  <a:t>nteraction </a:t>
                </a:r>
                <a:r>
                  <a:rPr lang="en-US" altLang="zh-CN" u="sng" dirty="0"/>
                  <a:t>N</a:t>
                </a:r>
                <a:r>
                  <a:rPr lang="en-US" altLang="zh-CN" dirty="0"/>
                  <a:t>etwork (CIN)</a:t>
                </a:r>
              </a:p>
              <a:p>
                <a:pPr lvl="1"/>
                <a:r>
                  <a:rPr lang="en-US" altLang="zh-CN" sz="2000" dirty="0"/>
                  <a:t>Hidden units at the k-</a:t>
                </a:r>
                <a:r>
                  <a:rPr lang="en-US" altLang="zh-CN" sz="2000" dirty="0" err="1"/>
                  <a:t>th</a:t>
                </a:r>
                <a:r>
                  <a:rPr lang="en-US" altLang="zh-CN" sz="2000" dirty="0"/>
                  <a:t> layer:</a:t>
                </a:r>
              </a:p>
              <a:p>
                <a:endParaRPr lang="en-US" altLang="zh-CN" dirty="0"/>
              </a:p>
              <a:p>
                <a:endParaRPr lang="en-US" altLang="zh-CN" dirty="0"/>
              </a:p>
              <a:p>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r>
                  <a:rPr lang="en-US" altLang="zh-CN" dirty="0"/>
                  <a:t>Properties</a:t>
                </a:r>
              </a:p>
              <a:p>
                <a:pPr lvl="1"/>
                <a:r>
                  <a:rPr lang="en-US" altLang="zh-CN" sz="2000" dirty="0"/>
                  <a:t>Compression: reduce interaction space from </a:t>
                </a:r>
                <a14:m>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a14:m>
                <a:r>
                  <a:rPr lang="en-US" altLang="zh-CN" sz="2000" dirty="0"/>
                  <a:t> down to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𝑘</m:t>
                        </m:r>
                      </m:sub>
                    </m:sSub>
                    <m:r>
                      <a:rPr lang="en-US" altLang="zh-CN" sz="2000" i="1">
                        <a:latin typeface="Cambria Math" panose="02040503050406030204" pitchFamily="18" charset="0"/>
                      </a:rPr>
                      <m:t>)</m:t>
                    </m:r>
                  </m:oMath>
                </a14:m>
                <a:r>
                  <a:rPr lang="en-US" altLang="zh-CN" sz="2000" dirty="0"/>
                  <a:t> </a:t>
                </a:r>
              </a:p>
              <a:p>
                <a:pPr lvl="1"/>
                <a:r>
                  <a:rPr lang="en-US" altLang="zh-CN" sz="2000" dirty="0"/>
                  <a:t>Keep the form of vectors</a:t>
                </a:r>
              </a:p>
              <a:p>
                <a:pPr lvl="2"/>
                <a:r>
                  <a:rPr lang="en-US" altLang="zh-CN" sz="1800" dirty="0"/>
                  <a:t>Hidden layers are matrices, rather than vectors</a:t>
                </a:r>
              </a:p>
              <a:p>
                <a:pPr lvl="1"/>
                <a:r>
                  <a:rPr lang="en-US" altLang="zh-CN" sz="2000" dirty="0"/>
                  <a:t>Degree of feature interactions increases with the depth of layers (explicit)</a:t>
                </a:r>
              </a:p>
              <a:p>
                <a:pPr lvl="1"/>
                <a:endParaRPr lang="zh-CN" altLang="en-US" dirty="0"/>
              </a:p>
            </p:txBody>
          </p:sp>
        </mc:Choice>
        <mc:Fallback xmlns="">
          <p:sp>
            <p:nvSpPr>
              <p:cNvPr id="8" name="内容占位符 2">
                <a:extLst>
                  <a:ext uri="{FF2B5EF4-FFF2-40B4-BE49-F238E27FC236}">
                    <a16:creationId xmlns:a16="http://schemas.microsoft.com/office/drawing/2014/main" id="{88717DA0-34CF-453B-8753-41EFD78639F6}"/>
                  </a:ext>
                </a:extLst>
              </p:cNvPr>
              <p:cNvSpPr>
                <a:spLocks noGrp="1" noRot="1" noChangeAspect="1" noMove="1" noResize="1" noEditPoints="1" noAdjustHandles="1" noChangeArrowheads="1" noChangeShapeType="1" noTextEdit="1"/>
              </p:cNvSpPr>
              <p:nvPr>
                <p:ph idx="1"/>
              </p:nvPr>
            </p:nvSpPr>
            <p:spPr>
              <a:xfrm>
                <a:off x="287214" y="1368424"/>
                <a:ext cx="10515600" cy="5089526"/>
              </a:xfrm>
              <a:blipFill>
                <a:blip r:embed="rId2"/>
                <a:stretch>
                  <a:fillRect l="-986" t="-2635"/>
                </a:stretch>
              </a:blipFill>
            </p:spPr>
            <p:txBody>
              <a:bodyPr/>
              <a:lstStyle/>
              <a:p>
                <a:r>
                  <a:rPr lang="en-US">
                    <a:noFill/>
                  </a:rPr>
                  <a:t> </a:t>
                </a:r>
              </a:p>
            </p:txBody>
          </p:sp>
        </mc:Fallback>
      </mc:AlternateContent>
      <p:pic>
        <p:nvPicPr>
          <p:cNvPr id="9" name="图片 3">
            <a:extLst>
              <a:ext uri="{FF2B5EF4-FFF2-40B4-BE49-F238E27FC236}">
                <a16:creationId xmlns:a16="http://schemas.microsoft.com/office/drawing/2014/main" id="{B36002EA-2396-4A20-AD85-55579CE815C8}"/>
              </a:ext>
            </a:extLst>
          </p:cNvPr>
          <p:cNvPicPr>
            <a:picLocks noChangeAspect="1"/>
          </p:cNvPicPr>
          <p:nvPr/>
        </p:nvPicPr>
        <p:blipFill>
          <a:blip r:embed="rId3"/>
          <a:stretch>
            <a:fillRect/>
          </a:stretch>
        </p:blipFill>
        <p:spPr>
          <a:xfrm>
            <a:off x="1130027" y="2029819"/>
            <a:ext cx="3032398" cy="742306"/>
          </a:xfrm>
          <a:prstGeom prst="rect">
            <a:avLst/>
          </a:prstGeom>
        </p:spPr>
      </p:pic>
      <p:pic>
        <p:nvPicPr>
          <p:cNvPr id="6" name="Picture 5">
            <a:extLst>
              <a:ext uri="{FF2B5EF4-FFF2-40B4-BE49-F238E27FC236}">
                <a16:creationId xmlns:a16="http://schemas.microsoft.com/office/drawing/2014/main" id="{9B616918-9977-4DBC-9606-777E56E26AF8}"/>
              </a:ext>
            </a:extLst>
          </p:cNvPr>
          <p:cNvPicPr>
            <a:picLocks noChangeAspect="1"/>
          </p:cNvPicPr>
          <p:nvPr/>
        </p:nvPicPr>
        <p:blipFill>
          <a:blip r:embed="rId4"/>
          <a:stretch>
            <a:fillRect/>
          </a:stretch>
        </p:blipFill>
        <p:spPr>
          <a:xfrm>
            <a:off x="6747041" y="1200203"/>
            <a:ext cx="5025860" cy="3517354"/>
          </a:xfrm>
          <a:prstGeom prst="rect">
            <a:avLst/>
          </a:prstGeom>
        </p:spPr>
      </p:pic>
      <p:sp>
        <p:nvSpPr>
          <p:cNvPr id="10" name="Title 1">
            <a:extLst>
              <a:ext uri="{FF2B5EF4-FFF2-40B4-BE49-F238E27FC236}">
                <a16:creationId xmlns:a16="http://schemas.microsoft.com/office/drawing/2014/main" id="{8DD28995-8F4D-4EF3-B2A7-60B818ACB715}"/>
              </a:ext>
            </a:extLst>
          </p:cNvPr>
          <p:cNvSpPr txBox="1">
            <a:spLocks/>
          </p:cNvSpPr>
          <p:nvPr/>
        </p:nvSpPr>
        <p:spPr>
          <a:xfrm>
            <a:off x="312484" y="130335"/>
            <a:ext cx="11879516" cy="1069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Extreme Deep Factorization Machine (xDeepFM)</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53BAE5-6152-49D1-A6A0-B89B8FC20D4E}"/>
                  </a:ext>
                </a:extLst>
              </p:cNvPr>
              <p:cNvSpPr txBox="1"/>
              <p:nvPr/>
            </p:nvSpPr>
            <p:spPr>
              <a:xfrm>
                <a:off x="1130027" y="2925954"/>
                <a:ext cx="4468896" cy="1327864"/>
              </a:xfrm>
              <a:prstGeom prst="rect">
                <a:avLst/>
              </a:prstGeom>
              <a:noFill/>
            </p:spPr>
            <p:txBody>
              <a:bodyPr wrap="square" rtlCol="0">
                <a:spAutoFit/>
              </a:bodyPr>
              <a:lstStyle/>
              <a:p>
                <a:r>
                  <a:rPr lang="en-US" sz="1600"/>
                  <a:t>m: # fields in raw data</a:t>
                </a:r>
              </a:p>
              <a:p>
                <a:r>
                  <a:rPr lang="en-US" sz="1600"/>
                  <a:t>D: dimension of latent space </a:t>
                </a:r>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𝑘</m:t>
                        </m:r>
                      </m:sub>
                    </m:sSub>
                    <m:r>
                      <a:rPr lang="en-US" sz="1600" b="0" i="0" smtClean="0">
                        <a:latin typeface="Cambria Math" panose="02040503050406030204" pitchFamily="18" charset="0"/>
                      </a:rPr>
                      <m:t>:</m:t>
                    </m:r>
                  </m:oMath>
                </a14:m>
                <a:r>
                  <a:rPr lang="en-US" sz="1600"/>
                  <a:t> # feature maps in the k-</a:t>
                </a:r>
                <a:r>
                  <a:rPr lang="en-US" sz="1600" err="1"/>
                  <a:t>th</a:t>
                </a:r>
                <a:r>
                  <a:rPr lang="en-US" sz="1600"/>
                  <a:t> hidden layer </a:t>
                </a:r>
              </a:p>
              <a:p>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0</m:t>
                        </m:r>
                      </m:sup>
                    </m:sSup>
                    <m:r>
                      <a:rPr lang="en-US" sz="1600" b="0" i="1" smtClean="0">
                        <a:latin typeface="Cambria Math" panose="02040503050406030204" pitchFamily="18" charset="0"/>
                      </a:rPr>
                      <m:t> </m:t>
                    </m:r>
                  </m:oMath>
                </a14:m>
                <a:r>
                  <a:rPr lang="en-US" sz="1600" b="0">
                    <a:latin typeface="Cambria Math" panose="02040503050406030204" pitchFamily="18" charset="0"/>
                  </a:rPr>
                  <a:t>: input data</a:t>
                </a:r>
              </a:p>
              <a:p>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𝑘</m:t>
                        </m:r>
                      </m:sup>
                    </m:sSup>
                  </m:oMath>
                </a14:m>
                <a:r>
                  <a:rPr lang="en-US" sz="1600"/>
                  <a:t>: states of the k-</a:t>
                </a:r>
                <a:r>
                  <a:rPr lang="en-US" sz="1600" err="1"/>
                  <a:t>th</a:t>
                </a:r>
                <a:r>
                  <a:rPr lang="en-US" sz="1600"/>
                  <a:t> hidden layer</a:t>
                </a:r>
              </a:p>
            </p:txBody>
          </p:sp>
        </mc:Choice>
        <mc:Fallback xmlns="">
          <p:sp>
            <p:nvSpPr>
              <p:cNvPr id="11" name="TextBox 10">
                <a:extLst>
                  <a:ext uri="{FF2B5EF4-FFF2-40B4-BE49-F238E27FC236}">
                    <a16:creationId xmlns:a16="http://schemas.microsoft.com/office/drawing/2014/main" id="{0753BAE5-6152-49D1-A6A0-B89B8FC20D4E}"/>
                  </a:ext>
                </a:extLst>
              </p:cNvPr>
              <p:cNvSpPr txBox="1">
                <a:spLocks noRot="1" noChangeAspect="1" noMove="1" noResize="1" noEditPoints="1" noAdjustHandles="1" noChangeArrowheads="1" noChangeShapeType="1" noTextEdit="1"/>
              </p:cNvSpPr>
              <p:nvPr/>
            </p:nvSpPr>
            <p:spPr>
              <a:xfrm>
                <a:off x="1130027" y="2925954"/>
                <a:ext cx="4468896" cy="1327864"/>
              </a:xfrm>
              <a:prstGeom prst="rect">
                <a:avLst/>
              </a:prstGeom>
              <a:blipFill>
                <a:blip r:embed="rId5"/>
                <a:stretch>
                  <a:fillRect l="-682" t="-1376" b="-504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DB8F7D3-1DD5-4A64-9C2D-6C72051C6DE8}"/>
              </a:ext>
            </a:extLst>
          </p:cNvPr>
          <p:cNvSpPr txBox="1"/>
          <p:nvPr/>
        </p:nvSpPr>
        <p:spPr>
          <a:xfrm flipH="1">
            <a:off x="-2" y="6519819"/>
            <a:ext cx="9215563" cy="338554"/>
          </a:xfrm>
          <a:prstGeom prst="rect">
            <a:avLst/>
          </a:prstGeom>
          <a:noFill/>
        </p:spPr>
        <p:txBody>
          <a:bodyPr wrap="square" rtlCol="0">
            <a:spAutoFit/>
          </a:bodyPr>
          <a:lstStyle/>
          <a:p>
            <a:r>
              <a:rPr lang="en-US" sz="1600" dirty="0" err="1"/>
              <a:t>Jianxun</a:t>
            </a:r>
            <a:r>
              <a:rPr lang="en-US" sz="1600" dirty="0"/>
              <a:t> Lian et al, Combining explicit and implicit feature interactions for recommender systems, KDD 2018</a:t>
            </a:r>
          </a:p>
        </p:txBody>
      </p:sp>
    </p:spTree>
    <p:extLst>
      <p:ext uri="{BB962C8B-B14F-4D97-AF65-F5344CB8AC3E}">
        <p14:creationId xmlns:p14="http://schemas.microsoft.com/office/powerpoint/2010/main" val="340512385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D7BE-8A05-4CC0-A1F2-A2F428B5CA2C}"/>
              </a:ext>
            </a:extLst>
          </p:cNvPr>
          <p:cNvSpPr>
            <a:spLocks noGrp="1"/>
          </p:cNvSpPr>
          <p:nvPr>
            <p:ph type="title"/>
          </p:nvPr>
        </p:nvSpPr>
        <p:spPr>
          <a:xfrm>
            <a:off x="161365" y="136526"/>
            <a:ext cx="11879516" cy="1069868"/>
          </a:xfrm>
        </p:spPr>
        <p:txBody>
          <a:bodyPr/>
          <a:lstStyle/>
          <a:p>
            <a:r>
              <a:rPr lang="en-US"/>
              <a:t>Extreme Deep Factorization Machine (</a:t>
            </a:r>
            <a:r>
              <a:rPr lang="en-US" err="1"/>
              <a:t>xDeepFM</a:t>
            </a:r>
            <a:r>
              <a:rPr lang="en-US"/>
              <a:t>)</a:t>
            </a:r>
          </a:p>
        </p:txBody>
      </p:sp>
      <p:sp>
        <p:nvSpPr>
          <p:cNvPr id="3" name="Content Placeholder 2">
            <a:extLst>
              <a:ext uri="{FF2B5EF4-FFF2-40B4-BE49-F238E27FC236}">
                <a16:creationId xmlns:a16="http://schemas.microsoft.com/office/drawing/2014/main" id="{7186E1B8-ECD3-4DCF-BB12-1E84C32A9FD6}"/>
              </a:ext>
            </a:extLst>
          </p:cNvPr>
          <p:cNvSpPr>
            <a:spLocks noGrp="1"/>
          </p:cNvSpPr>
          <p:nvPr>
            <p:ph idx="1"/>
          </p:nvPr>
        </p:nvSpPr>
        <p:spPr>
          <a:xfrm>
            <a:off x="161364" y="1321654"/>
            <a:ext cx="6166575" cy="5104313"/>
          </a:xfrm>
        </p:spPr>
        <p:txBody>
          <a:bodyPr>
            <a:normAutofit/>
          </a:bodyPr>
          <a:lstStyle/>
          <a:p>
            <a:r>
              <a:rPr lang="de-DE" dirty="0"/>
              <a:t>Proposed for CTR prediction</a:t>
            </a:r>
          </a:p>
          <a:p>
            <a:pPr lvl="1"/>
            <a:endParaRPr lang="en-US" dirty="0"/>
          </a:p>
          <a:p>
            <a:pPr lvl="1"/>
            <a:r>
              <a:rPr lang="en-US" dirty="0"/>
              <a:t>Low-order and high-order feature interactions: </a:t>
            </a:r>
          </a:p>
          <a:p>
            <a:pPr lvl="2"/>
            <a:r>
              <a:rPr lang="en-US" sz="2400" dirty="0"/>
              <a:t>Linear: linear and quadratic interactions (low order) </a:t>
            </a:r>
          </a:p>
          <a:p>
            <a:pPr lvl="2"/>
            <a:r>
              <a:rPr lang="en-US" sz="2400" dirty="0"/>
              <a:t>DNN higher order implicit interactions (black-box, no theoretical understanding, noise effects)</a:t>
            </a:r>
          </a:p>
          <a:p>
            <a:pPr lvl="2"/>
            <a:r>
              <a:rPr lang="en-US" sz="2400" dirty="0"/>
              <a:t>Compressed Interaction Network (CIN)</a:t>
            </a:r>
          </a:p>
          <a:p>
            <a:pPr lvl="3"/>
            <a:r>
              <a:rPr lang="en-US" sz="2200" dirty="0"/>
              <a:t>Compresses embeddings</a:t>
            </a:r>
          </a:p>
          <a:p>
            <a:pPr lvl="3"/>
            <a:r>
              <a:rPr lang="en-US" sz="2200" dirty="0"/>
              <a:t>High-order explicit interactions</a:t>
            </a:r>
          </a:p>
          <a:p>
            <a:pPr lvl="3"/>
            <a:r>
              <a:rPr lang="en-US" sz="2200" dirty="0"/>
              <a:t>Vector-wise instead of bit-wise</a:t>
            </a:r>
          </a:p>
          <a:p>
            <a:endParaRPr lang="en-US" dirty="0"/>
          </a:p>
        </p:txBody>
      </p:sp>
      <p:pic>
        <p:nvPicPr>
          <p:cNvPr id="4" name="Picture 3">
            <a:extLst>
              <a:ext uri="{FF2B5EF4-FFF2-40B4-BE49-F238E27FC236}">
                <a16:creationId xmlns:a16="http://schemas.microsoft.com/office/drawing/2014/main" id="{70875F58-6229-4091-8891-5B0457753C54}"/>
              </a:ext>
            </a:extLst>
          </p:cNvPr>
          <p:cNvPicPr>
            <a:picLocks noChangeAspect="1"/>
          </p:cNvPicPr>
          <p:nvPr/>
        </p:nvPicPr>
        <p:blipFill rotWithShape="1">
          <a:blip r:embed="rId3">
            <a:extLst>
              <a:ext uri="{28A0092B-C50C-407E-A947-70E740481C1C}">
                <a14:useLocalDpi xmlns:a14="http://schemas.microsoft.com/office/drawing/2010/main" val="0"/>
              </a:ext>
            </a:extLst>
          </a:blip>
          <a:srcRect b="13149"/>
          <a:stretch/>
        </p:blipFill>
        <p:spPr>
          <a:xfrm>
            <a:off x="6424689" y="1729406"/>
            <a:ext cx="5298536" cy="3096767"/>
          </a:xfrm>
          <a:prstGeom prst="rect">
            <a:avLst/>
          </a:prstGeom>
        </p:spPr>
      </p:pic>
      <p:sp>
        <p:nvSpPr>
          <p:cNvPr id="5" name="TextBox 4">
            <a:extLst>
              <a:ext uri="{FF2B5EF4-FFF2-40B4-BE49-F238E27FC236}">
                <a16:creationId xmlns:a16="http://schemas.microsoft.com/office/drawing/2014/main" id="{B7E660DB-BC76-46E8-BCA5-4A9564A7DBBC}"/>
              </a:ext>
            </a:extLst>
          </p:cNvPr>
          <p:cNvSpPr txBox="1"/>
          <p:nvPr/>
        </p:nvSpPr>
        <p:spPr>
          <a:xfrm flipH="1">
            <a:off x="-2" y="6519819"/>
            <a:ext cx="9215563" cy="338554"/>
          </a:xfrm>
          <a:prstGeom prst="rect">
            <a:avLst/>
          </a:prstGeom>
          <a:noFill/>
        </p:spPr>
        <p:txBody>
          <a:bodyPr wrap="square" rtlCol="0">
            <a:spAutoFit/>
          </a:bodyPr>
          <a:lstStyle/>
          <a:p>
            <a:r>
              <a:rPr lang="en-US" sz="1600" dirty="0" err="1"/>
              <a:t>Jianxun</a:t>
            </a:r>
            <a:r>
              <a:rPr lang="en-US" sz="1600" dirty="0"/>
              <a:t> Lian et al, Combining explicit and implicit feature interactions for recommender systems, KDD 2018</a:t>
            </a:r>
          </a:p>
        </p:txBody>
      </p:sp>
      <p:pic>
        <p:nvPicPr>
          <p:cNvPr id="6" name="Picture 5">
            <a:extLst>
              <a:ext uri="{FF2B5EF4-FFF2-40B4-BE49-F238E27FC236}">
                <a16:creationId xmlns:a16="http://schemas.microsoft.com/office/drawing/2014/main" id="{7917EBA1-EE59-491F-A4DE-F364B7F2DA8C}"/>
              </a:ext>
            </a:extLst>
          </p:cNvPr>
          <p:cNvPicPr>
            <a:picLocks noChangeAspect="1"/>
          </p:cNvPicPr>
          <p:nvPr/>
        </p:nvPicPr>
        <p:blipFill>
          <a:blip r:embed="rId4"/>
          <a:stretch>
            <a:fillRect/>
          </a:stretch>
        </p:blipFill>
        <p:spPr>
          <a:xfrm>
            <a:off x="7571395" y="4850323"/>
            <a:ext cx="3486807" cy="606184"/>
          </a:xfrm>
          <a:prstGeom prst="rect">
            <a:avLst/>
          </a:prstGeom>
        </p:spPr>
      </p:pic>
      <p:pic>
        <p:nvPicPr>
          <p:cNvPr id="7" name="Picture 6">
            <a:extLst>
              <a:ext uri="{FF2B5EF4-FFF2-40B4-BE49-F238E27FC236}">
                <a16:creationId xmlns:a16="http://schemas.microsoft.com/office/drawing/2014/main" id="{674D7AE6-4DBA-4B4A-871B-D461D5F024B8}"/>
              </a:ext>
            </a:extLst>
          </p:cNvPr>
          <p:cNvPicPr>
            <a:picLocks noChangeAspect="1"/>
          </p:cNvPicPr>
          <p:nvPr/>
        </p:nvPicPr>
        <p:blipFill>
          <a:blip r:embed="rId5"/>
          <a:stretch>
            <a:fillRect/>
          </a:stretch>
        </p:blipFill>
        <p:spPr>
          <a:xfrm>
            <a:off x="2000581" y="1735406"/>
            <a:ext cx="2733695" cy="300040"/>
          </a:xfrm>
          <a:prstGeom prst="rect">
            <a:avLst/>
          </a:prstGeom>
        </p:spPr>
      </p:pic>
    </p:spTree>
    <p:extLst>
      <p:ext uri="{BB962C8B-B14F-4D97-AF65-F5344CB8AC3E}">
        <p14:creationId xmlns:p14="http://schemas.microsoft.com/office/powerpoint/2010/main" val="405086090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AE52-1D82-44C0-B726-5D1A56C95E14}"/>
              </a:ext>
            </a:extLst>
          </p:cNvPr>
          <p:cNvSpPr>
            <a:spLocks noGrp="1"/>
          </p:cNvSpPr>
          <p:nvPr>
            <p:ph type="title"/>
          </p:nvPr>
        </p:nvSpPr>
        <p:spPr/>
        <p:txBody>
          <a:bodyPr/>
          <a:lstStyle/>
          <a:p>
            <a:r>
              <a:rPr lang="en-US" altLang="zh-CN"/>
              <a:t>Query Log based User Modeling</a:t>
            </a:r>
            <a:endParaRPr lang="en-US"/>
          </a:p>
        </p:txBody>
      </p:sp>
      <p:pic>
        <p:nvPicPr>
          <p:cNvPr id="5" name="Picture 4">
            <a:extLst>
              <a:ext uri="{FF2B5EF4-FFF2-40B4-BE49-F238E27FC236}">
                <a16:creationId xmlns:a16="http://schemas.microsoft.com/office/drawing/2014/main" id="{879B80A6-AFB6-47EB-BBF0-A05EE0469B45}"/>
              </a:ext>
            </a:extLst>
          </p:cNvPr>
          <p:cNvPicPr>
            <a:picLocks noChangeAspect="1"/>
          </p:cNvPicPr>
          <p:nvPr/>
        </p:nvPicPr>
        <p:blipFill>
          <a:blip r:embed="rId3"/>
          <a:stretch>
            <a:fillRect/>
          </a:stretch>
        </p:blipFill>
        <p:spPr>
          <a:xfrm>
            <a:off x="1300020" y="2572477"/>
            <a:ext cx="703006" cy="744359"/>
          </a:xfrm>
          <a:prstGeom prst="rect">
            <a:avLst/>
          </a:prstGeom>
        </p:spPr>
      </p:pic>
      <p:pic>
        <p:nvPicPr>
          <p:cNvPr id="6" name="Picture 5">
            <a:extLst>
              <a:ext uri="{FF2B5EF4-FFF2-40B4-BE49-F238E27FC236}">
                <a16:creationId xmlns:a16="http://schemas.microsoft.com/office/drawing/2014/main" id="{759B13EA-3C6D-4551-A3C6-1776FA1C1A30}"/>
              </a:ext>
            </a:extLst>
          </p:cNvPr>
          <p:cNvPicPr>
            <a:picLocks noChangeAspect="1"/>
          </p:cNvPicPr>
          <p:nvPr/>
        </p:nvPicPr>
        <p:blipFill>
          <a:blip r:embed="rId4"/>
          <a:stretch>
            <a:fillRect/>
          </a:stretch>
        </p:blipFill>
        <p:spPr>
          <a:xfrm>
            <a:off x="1264380" y="4412781"/>
            <a:ext cx="650245" cy="744359"/>
          </a:xfrm>
          <a:prstGeom prst="rect">
            <a:avLst/>
          </a:prstGeom>
        </p:spPr>
      </p:pic>
      <p:sp>
        <p:nvSpPr>
          <p:cNvPr id="13" name="Rectangle: Rounded Corners 12">
            <a:extLst>
              <a:ext uri="{FF2B5EF4-FFF2-40B4-BE49-F238E27FC236}">
                <a16:creationId xmlns:a16="http://schemas.microsoft.com/office/drawing/2014/main" id="{02060A21-C70C-4B39-B04A-38D7F27D16AE}"/>
              </a:ext>
            </a:extLst>
          </p:cNvPr>
          <p:cNvSpPr/>
          <p:nvPr/>
        </p:nvSpPr>
        <p:spPr>
          <a:xfrm>
            <a:off x="2390172" y="2213020"/>
            <a:ext cx="2544099"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t>gifts for classmates</a:t>
            </a:r>
          </a:p>
        </p:txBody>
      </p:sp>
      <p:sp>
        <p:nvSpPr>
          <p:cNvPr id="14" name="Rectangle: Rounded Corners 13">
            <a:extLst>
              <a:ext uri="{FF2B5EF4-FFF2-40B4-BE49-F238E27FC236}">
                <a16:creationId xmlns:a16="http://schemas.microsoft.com/office/drawing/2014/main" id="{71EF4A31-85C0-4F37-B915-0067028EF6CD}"/>
              </a:ext>
            </a:extLst>
          </p:cNvPr>
          <p:cNvSpPr/>
          <p:nvPr/>
        </p:nvSpPr>
        <p:spPr>
          <a:xfrm>
            <a:off x="2390171" y="2763628"/>
            <a:ext cx="2544099"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t>cool math games</a:t>
            </a:r>
          </a:p>
        </p:txBody>
      </p:sp>
      <p:sp>
        <p:nvSpPr>
          <p:cNvPr id="15" name="Rectangle: Rounded Corners 14">
            <a:extLst>
              <a:ext uri="{FF2B5EF4-FFF2-40B4-BE49-F238E27FC236}">
                <a16:creationId xmlns:a16="http://schemas.microsoft.com/office/drawing/2014/main" id="{6E581497-EA60-40CB-A18F-1D99CC01CCAD}"/>
              </a:ext>
            </a:extLst>
          </p:cNvPr>
          <p:cNvSpPr/>
          <p:nvPr/>
        </p:nvSpPr>
        <p:spPr>
          <a:xfrm>
            <a:off x="2390170" y="3299585"/>
            <a:ext cx="2544099"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a:t>mickey mouse cartoon</a:t>
            </a:r>
          </a:p>
        </p:txBody>
      </p:sp>
      <p:sp>
        <p:nvSpPr>
          <p:cNvPr id="17" name="Left Brace 16">
            <a:extLst>
              <a:ext uri="{FF2B5EF4-FFF2-40B4-BE49-F238E27FC236}">
                <a16:creationId xmlns:a16="http://schemas.microsoft.com/office/drawing/2014/main" id="{85B1469B-ECD2-4DC7-A04A-41895455B697}"/>
              </a:ext>
            </a:extLst>
          </p:cNvPr>
          <p:cNvSpPr/>
          <p:nvPr/>
        </p:nvSpPr>
        <p:spPr>
          <a:xfrm>
            <a:off x="2043586" y="2393184"/>
            <a:ext cx="275304" cy="1102946"/>
          </a:xfrm>
          <a:prstGeom prst="leftBrace">
            <a:avLst>
              <a:gd name="adj1" fmla="val 4492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B59B58F-039F-4BF9-A78A-713C94AB7F50}"/>
              </a:ext>
            </a:extLst>
          </p:cNvPr>
          <p:cNvSpPr/>
          <p:nvPr/>
        </p:nvSpPr>
        <p:spPr>
          <a:xfrm>
            <a:off x="2390170" y="4070575"/>
            <a:ext cx="2617842"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a:t>shower chair for elderly</a:t>
            </a:r>
          </a:p>
        </p:txBody>
      </p:sp>
      <p:sp>
        <p:nvSpPr>
          <p:cNvPr id="19" name="Rectangle: Rounded Corners 18">
            <a:extLst>
              <a:ext uri="{FF2B5EF4-FFF2-40B4-BE49-F238E27FC236}">
                <a16:creationId xmlns:a16="http://schemas.microsoft.com/office/drawing/2014/main" id="{06FD69A4-2BC7-4AD9-9C0F-5930D0ED0107}"/>
              </a:ext>
            </a:extLst>
          </p:cNvPr>
          <p:cNvSpPr/>
          <p:nvPr/>
        </p:nvSpPr>
        <p:spPr>
          <a:xfrm>
            <a:off x="2390169" y="4621183"/>
            <a:ext cx="2617842"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err="1"/>
              <a:t>presbyopic</a:t>
            </a:r>
            <a:r>
              <a:rPr lang="en-US"/>
              <a:t> glasses</a:t>
            </a:r>
          </a:p>
        </p:txBody>
      </p:sp>
      <p:sp>
        <p:nvSpPr>
          <p:cNvPr id="20" name="Rectangle: Rounded Corners 19">
            <a:extLst>
              <a:ext uri="{FF2B5EF4-FFF2-40B4-BE49-F238E27FC236}">
                <a16:creationId xmlns:a16="http://schemas.microsoft.com/office/drawing/2014/main" id="{A88C76F6-0403-4399-8266-CD9DF982D863}"/>
              </a:ext>
            </a:extLst>
          </p:cNvPr>
          <p:cNvSpPr/>
          <p:nvPr/>
        </p:nvSpPr>
        <p:spPr>
          <a:xfrm>
            <a:off x="2390168" y="5157140"/>
            <a:ext cx="2617842"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a:t>costco hearing aids</a:t>
            </a:r>
          </a:p>
        </p:txBody>
      </p:sp>
      <p:sp>
        <p:nvSpPr>
          <p:cNvPr id="21" name="Left Brace 20">
            <a:extLst>
              <a:ext uri="{FF2B5EF4-FFF2-40B4-BE49-F238E27FC236}">
                <a16:creationId xmlns:a16="http://schemas.microsoft.com/office/drawing/2014/main" id="{6F113EC0-0F79-4655-95AD-6C027F048982}"/>
              </a:ext>
            </a:extLst>
          </p:cNvPr>
          <p:cNvSpPr/>
          <p:nvPr/>
        </p:nvSpPr>
        <p:spPr>
          <a:xfrm>
            <a:off x="2043584" y="4250739"/>
            <a:ext cx="275304" cy="1102946"/>
          </a:xfrm>
          <a:prstGeom prst="leftBrace">
            <a:avLst>
              <a:gd name="adj1" fmla="val 4492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25610543-3CB4-4BC2-B06E-6F153699282C}"/>
              </a:ext>
            </a:extLst>
          </p:cNvPr>
          <p:cNvSpPr/>
          <p:nvPr/>
        </p:nvSpPr>
        <p:spPr>
          <a:xfrm>
            <a:off x="7923275" y="2223918"/>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t>groom to bride gifts</a:t>
            </a:r>
          </a:p>
        </p:txBody>
      </p:sp>
      <p:sp>
        <p:nvSpPr>
          <p:cNvPr id="45" name="Rectangle: Rounded Corners 44">
            <a:extLst>
              <a:ext uri="{FF2B5EF4-FFF2-40B4-BE49-F238E27FC236}">
                <a16:creationId xmlns:a16="http://schemas.microsoft.com/office/drawing/2014/main" id="{B19644EF-41E9-4A8A-98F4-D4F83AE96009}"/>
              </a:ext>
            </a:extLst>
          </p:cNvPr>
          <p:cNvSpPr/>
          <p:nvPr/>
        </p:nvSpPr>
        <p:spPr>
          <a:xfrm>
            <a:off x="7923274" y="2774526"/>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tie clips</a:t>
            </a:r>
          </a:p>
        </p:txBody>
      </p:sp>
      <p:sp>
        <p:nvSpPr>
          <p:cNvPr id="46" name="Rectangle: Rounded Corners 45">
            <a:extLst>
              <a:ext uri="{FF2B5EF4-FFF2-40B4-BE49-F238E27FC236}">
                <a16:creationId xmlns:a16="http://schemas.microsoft.com/office/drawing/2014/main" id="{68B8AA10-35F8-4FAB-B8B0-1B0AC4499D33}"/>
              </a:ext>
            </a:extLst>
          </p:cNvPr>
          <p:cNvSpPr/>
          <p:nvPr/>
        </p:nvSpPr>
        <p:spPr>
          <a:xfrm>
            <a:off x="7923273" y="3310483"/>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philips shaver</a:t>
            </a:r>
          </a:p>
        </p:txBody>
      </p:sp>
      <p:sp>
        <p:nvSpPr>
          <p:cNvPr id="47" name="Left Brace 46">
            <a:extLst>
              <a:ext uri="{FF2B5EF4-FFF2-40B4-BE49-F238E27FC236}">
                <a16:creationId xmlns:a16="http://schemas.microsoft.com/office/drawing/2014/main" id="{36B0A162-FC1E-428A-B5D0-44D1B0ADB9F7}"/>
              </a:ext>
            </a:extLst>
          </p:cNvPr>
          <p:cNvSpPr/>
          <p:nvPr/>
        </p:nvSpPr>
        <p:spPr>
          <a:xfrm>
            <a:off x="7576689" y="2404082"/>
            <a:ext cx="275304" cy="1102946"/>
          </a:xfrm>
          <a:prstGeom prst="leftBrace">
            <a:avLst>
              <a:gd name="adj1" fmla="val 4492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EF5812F0-4A07-4E88-9767-FA7CF3BED1FB}"/>
              </a:ext>
            </a:extLst>
          </p:cNvPr>
          <p:cNvSpPr/>
          <p:nvPr/>
        </p:nvSpPr>
        <p:spPr>
          <a:xfrm>
            <a:off x="7923273" y="4081473"/>
            <a:ext cx="2544097"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lipstick color chart</a:t>
            </a:r>
          </a:p>
        </p:txBody>
      </p:sp>
      <p:sp>
        <p:nvSpPr>
          <p:cNvPr id="49" name="Rectangle: Rounded Corners 48">
            <a:extLst>
              <a:ext uri="{FF2B5EF4-FFF2-40B4-BE49-F238E27FC236}">
                <a16:creationId xmlns:a16="http://schemas.microsoft.com/office/drawing/2014/main" id="{7E4283B9-642C-4D2D-91FF-E7B510B41EE3}"/>
              </a:ext>
            </a:extLst>
          </p:cNvPr>
          <p:cNvSpPr/>
          <p:nvPr/>
        </p:nvSpPr>
        <p:spPr>
          <a:xfrm>
            <a:off x="7923272" y="4632081"/>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womans ana blouse</a:t>
            </a:r>
          </a:p>
        </p:txBody>
      </p:sp>
      <p:sp>
        <p:nvSpPr>
          <p:cNvPr id="50" name="Rectangle: Rounded Corners 49">
            <a:extLst>
              <a:ext uri="{FF2B5EF4-FFF2-40B4-BE49-F238E27FC236}">
                <a16:creationId xmlns:a16="http://schemas.microsoft.com/office/drawing/2014/main" id="{0BEB10FC-2C8D-4F76-9EAB-ABBC11711DF7}"/>
              </a:ext>
            </a:extLst>
          </p:cNvPr>
          <p:cNvSpPr/>
          <p:nvPr/>
        </p:nvSpPr>
        <p:spPr>
          <a:xfrm>
            <a:off x="7923271" y="5168038"/>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Dior Makeup</a:t>
            </a:r>
          </a:p>
        </p:txBody>
      </p:sp>
      <p:sp>
        <p:nvSpPr>
          <p:cNvPr id="51" name="Left Brace 50">
            <a:extLst>
              <a:ext uri="{FF2B5EF4-FFF2-40B4-BE49-F238E27FC236}">
                <a16:creationId xmlns:a16="http://schemas.microsoft.com/office/drawing/2014/main" id="{7E34C763-9862-40A6-B89F-307D63D63B74}"/>
              </a:ext>
            </a:extLst>
          </p:cNvPr>
          <p:cNvSpPr/>
          <p:nvPr/>
        </p:nvSpPr>
        <p:spPr>
          <a:xfrm>
            <a:off x="7576687" y="4261637"/>
            <a:ext cx="275304" cy="1102946"/>
          </a:xfrm>
          <a:prstGeom prst="leftBrace">
            <a:avLst>
              <a:gd name="adj1" fmla="val 4492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1026" name="Picture 2" descr="âman cartoon imagesâçå¾çæç´¢ç»æ">
            <a:extLst>
              <a:ext uri="{FF2B5EF4-FFF2-40B4-BE49-F238E27FC236}">
                <a16:creationId xmlns:a16="http://schemas.microsoft.com/office/drawing/2014/main" id="{F28E9EE2-048F-4B0A-889D-EC9C26894F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140" y="2427283"/>
            <a:ext cx="915190" cy="1198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âwoman cartoon imagesâçå¾çæç´¢ç»æ">
            <a:extLst>
              <a:ext uri="{FF2B5EF4-FFF2-40B4-BE49-F238E27FC236}">
                <a16:creationId xmlns:a16="http://schemas.microsoft.com/office/drawing/2014/main" id="{82786D22-8CDB-4366-B5EE-7E84709C65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3736" y="4250484"/>
            <a:ext cx="1067310" cy="10689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7418905-D066-4D5B-8AB8-00D18D7D71D1}"/>
              </a:ext>
            </a:extLst>
          </p:cNvPr>
          <p:cNvSpPr/>
          <p:nvPr/>
        </p:nvSpPr>
        <p:spPr>
          <a:xfrm>
            <a:off x="1040695" y="2098217"/>
            <a:ext cx="4306530" cy="3650226"/>
          </a:xfrm>
          <a:prstGeom prst="roundRect">
            <a:avLst>
              <a:gd name="adj" fmla="val 1161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AEB51AE6-EF3F-4F0B-B73F-6B134219AB8D}"/>
              </a:ext>
            </a:extLst>
          </p:cNvPr>
          <p:cNvSpPr/>
          <p:nvPr/>
        </p:nvSpPr>
        <p:spPr>
          <a:xfrm>
            <a:off x="6443528" y="2103132"/>
            <a:ext cx="4306530" cy="3650226"/>
          </a:xfrm>
          <a:prstGeom prst="roundRect">
            <a:avLst>
              <a:gd name="adj" fmla="val 1161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06CC7A-01E5-4C5C-8D21-25E357E8246E}"/>
              </a:ext>
            </a:extLst>
          </p:cNvPr>
          <p:cNvSpPr/>
          <p:nvPr/>
        </p:nvSpPr>
        <p:spPr>
          <a:xfrm>
            <a:off x="110699" y="6363777"/>
            <a:ext cx="11970601" cy="338554"/>
          </a:xfrm>
          <a:prstGeom prst="rect">
            <a:avLst/>
          </a:prstGeom>
        </p:spPr>
        <p:txBody>
          <a:bodyPr wrap="square">
            <a:spAutoFit/>
          </a:bodyPr>
          <a:lstStyle/>
          <a:p>
            <a:pPr fontAlgn="base"/>
            <a:r>
              <a:rPr lang="en-US" sz="1600" dirty="0" err="1">
                <a:solidFill>
                  <a:srgbClr val="000000"/>
                </a:solidFill>
              </a:rPr>
              <a:t>Chuhan</a:t>
            </a:r>
            <a:r>
              <a:rPr lang="en-US" sz="1600" dirty="0">
                <a:solidFill>
                  <a:srgbClr val="000000"/>
                </a:solidFill>
              </a:rPr>
              <a:t> Wu, </a:t>
            </a:r>
            <a:r>
              <a:rPr lang="en-US" sz="1600" dirty="0" err="1">
                <a:solidFill>
                  <a:srgbClr val="000000"/>
                </a:solidFill>
              </a:rPr>
              <a:t>Fangzhao</a:t>
            </a:r>
            <a:r>
              <a:rPr lang="en-US" sz="1600" dirty="0">
                <a:solidFill>
                  <a:srgbClr val="000000"/>
                </a:solidFill>
              </a:rPr>
              <a:t> Wu, </a:t>
            </a:r>
            <a:r>
              <a:rPr lang="en-US" sz="1600" dirty="0" err="1">
                <a:solidFill>
                  <a:srgbClr val="000000"/>
                </a:solidFill>
              </a:rPr>
              <a:t>Junxin</a:t>
            </a:r>
            <a:r>
              <a:rPr lang="en-US" sz="1600" dirty="0">
                <a:solidFill>
                  <a:srgbClr val="000000"/>
                </a:solidFill>
              </a:rPr>
              <a:t> Liu, </a:t>
            </a:r>
            <a:r>
              <a:rPr lang="en-US" sz="1600" dirty="0" err="1">
                <a:solidFill>
                  <a:srgbClr val="000000"/>
                </a:solidFill>
              </a:rPr>
              <a:t>Shaojian</a:t>
            </a:r>
            <a:r>
              <a:rPr lang="en-US" sz="1600" dirty="0">
                <a:solidFill>
                  <a:srgbClr val="000000"/>
                </a:solidFill>
              </a:rPr>
              <a:t> He, </a:t>
            </a:r>
            <a:r>
              <a:rPr lang="en-US" sz="1600" dirty="0" err="1">
                <a:solidFill>
                  <a:srgbClr val="000000"/>
                </a:solidFill>
              </a:rPr>
              <a:t>Yongfeng</a:t>
            </a:r>
            <a:r>
              <a:rPr lang="en-US" sz="1600" dirty="0">
                <a:solidFill>
                  <a:srgbClr val="000000"/>
                </a:solidFill>
              </a:rPr>
              <a:t> Huang, Xing </a:t>
            </a:r>
            <a:r>
              <a:rPr lang="en-US" sz="1600" dirty="0" err="1">
                <a:solidFill>
                  <a:srgbClr val="000000"/>
                </a:solidFill>
              </a:rPr>
              <a:t>Xie</a:t>
            </a:r>
            <a:r>
              <a:rPr lang="en-US" sz="1600" dirty="0">
                <a:solidFill>
                  <a:srgbClr val="000000"/>
                </a:solidFill>
              </a:rPr>
              <a:t>, Neural Demographic Prediction using Search Query, WSDM 2019</a:t>
            </a:r>
            <a:endParaRPr lang="en-US" sz="1600" dirty="0"/>
          </a:p>
        </p:txBody>
      </p:sp>
    </p:spTree>
    <p:extLst>
      <p:ext uri="{BB962C8B-B14F-4D97-AF65-F5344CB8AC3E}">
        <p14:creationId xmlns:p14="http://schemas.microsoft.com/office/powerpoint/2010/main" val="133980325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AE52-1D82-44C0-B726-5D1A56C95E14}"/>
              </a:ext>
            </a:extLst>
          </p:cNvPr>
          <p:cNvSpPr>
            <a:spLocks noGrp="1"/>
          </p:cNvSpPr>
          <p:nvPr>
            <p:ph type="title"/>
          </p:nvPr>
        </p:nvSpPr>
        <p:spPr/>
        <p:txBody>
          <a:bodyPr/>
          <a:lstStyle/>
          <a:p>
            <a:r>
              <a:rPr lang="en-US" altLang="zh-CN"/>
              <a:t>Query Log based User Modeling</a:t>
            </a:r>
            <a:endParaRPr lang="en-US"/>
          </a:p>
        </p:txBody>
      </p:sp>
      <p:graphicFrame>
        <p:nvGraphicFramePr>
          <p:cNvPr id="4" name="Table 3">
            <a:extLst>
              <a:ext uri="{FF2B5EF4-FFF2-40B4-BE49-F238E27FC236}">
                <a16:creationId xmlns:a16="http://schemas.microsoft.com/office/drawing/2014/main" id="{D59F47E6-DCCB-4CFE-A1C2-7E3CCD6A1872}"/>
              </a:ext>
            </a:extLst>
          </p:cNvPr>
          <p:cNvGraphicFramePr>
            <a:graphicFrameLocks noGrp="1"/>
          </p:cNvGraphicFramePr>
          <p:nvPr/>
        </p:nvGraphicFramePr>
        <p:xfrm>
          <a:off x="4476135" y="2551521"/>
          <a:ext cx="3451123" cy="3713472"/>
        </p:xfrm>
        <a:graphic>
          <a:graphicData uri="http://schemas.openxmlformats.org/drawingml/2006/table">
            <a:tbl>
              <a:tblPr bandRow="1">
                <a:tableStyleId>{3B4B98B0-60AC-42C2-AFA5-B58CD77FA1E5}</a:tableStyleId>
              </a:tblPr>
              <a:tblGrid>
                <a:gridCol w="3451123">
                  <a:extLst>
                    <a:ext uri="{9D8B030D-6E8A-4147-A177-3AD203B41FA5}">
                      <a16:colId xmlns:a16="http://schemas.microsoft.com/office/drawing/2014/main" val="136239341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birthday gift for grandson</a:t>
                      </a:r>
                    </a:p>
                  </a:txBody>
                  <a:tcPr/>
                </a:tc>
                <a:extLst>
                  <a:ext uri="{0D108BD9-81ED-4DB2-BD59-A6C34878D82A}">
                    <a16:rowId xmlns:a16="http://schemas.microsoft.com/office/drawing/2014/main" val="2610161107"/>
                  </a:ext>
                </a:extLst>
              </a:tr>
              <a:tr h="37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central garden street</a:t>
                      </a:r>
                    </a:p>
                  </a:txBody>
                  <a:tcPr/>
                </a:tc>
                <a:extLst>
                  <a:ext uri="{0D108BD9-81ED-4DB2-BD59-A6C34878D82A}">
                    <a16:rowId xmlns:a16="http://schemas.microsoft.com/office/drawing/2014/main" val="4039933128"/>
                  </a:ext>
                </a:extLst>
              </a:tr>
              <a:tr h="370840">
                <a:tc>
                  <a:txBody>
                    <a:bodyPr/>
                    <a:lstStyle/>
                    <a:p>
                      <a:r>
                        <a:rPr lang="en-US"/>
                        <a:t>google</a:t>
                      </a:r>
                    </a:p>
                  </a:txBody>
                  <a:tcPr/>
                </a:tc>
                <a:extLst>
                  <a:ext uri="{0D108BD9-81ED-4DB2-BD59-A6C34878D82A}">
                    <a16:rowId xmlns:a16="http://schemas.microsoft.com/office/drawing/2014/main" val="3747442465"/>
                  </a:ext>
                </a:extLst>
              </a:tr>
              <a:tr h="370840">
                <a:tc>
                  <a:txBody>
                    <a:bodyPr/>
                    <a:lstStyle/>
                    <a:p>
                      <a:r>
                        <a:rPr lang="en-US"/>
                        <a:t>my health plan</a:t>
                      </a:r>
                    </a:p>
                  </a:txBody>
                  <a:tcPr/>
                </a:tc>
                <a:extLst>
                  <a:ext uri="{0D108BD9-81ED-4DB2-BD59-A6C34878D82A}">
                    <a16:rowId xmlns:a16="http://schemas.microsoft.com/office/drawing/2014/main" val="4028790974"/>
                  </a:ext>
                </a:extLst>
              </a:tr>
              <a:tr h="370840">
                <a:tc>
                  <a:txBody>
                    <a:bodyPr/>
                    <a:lstStyle/>
                    <a:p>
                      <a:r>
                        <a:rPr lang="en-US" err="1"/>
                        <a:t>medicaid</a:t>
                      </a:r>
                      <a:r>
                        <a:rPr lang="en-US"/>
                        <a:t> new York</a:t>
                      </a:r>
                    </a:p>
                  </a:txBody>
                  <a:tcPr/>
                </a:tc>
                <a:extLst>
                  <a:ext uri="{0D108BD9-81ED-4DB2-BD59-A6C34878D82A}">
                    <a16:rowId xmlns:a16="http://schemas.microsoft.com/office/drawing/2014/main" val="4188146146"/>
                  </a:ext>
                </a:extLst>
              </a:tr>
              <a:tr h="370840">
                <a:tc>
                  <a:txBody>
                    <a:bodyPr/>
                    <a:lstStyle/>
                    <a:p>
                      <a:r>
                        <a:rPr lang="en-US" err="1"/>
                        <a:t>medicaid</a:t>
                      </a:r>
                      <a:r>
                        <a:rPr lang="en-US"/>
                        <a:t> for elderly in new York</a:t>
                      </a:r>
                    </a:p>
                  </a:txBody>
                  <a:tcPr/>
                </a:tc>
                <a:extLst>
                  <a:ext uri="{0D108BD9-81ED-4DB2-BD59-A6C34878D82A}">
                    <a16:rowId xmlns:a16="http://schemas.microsoft.com/office/drawing/2014/main" val="2109690531"/>
                  </a:ext>
                </a:extLst>
              </a:tr>
              <a:tr h="370840">
                <a:tc>
                  <a:txBody>
                    <a:bodyPr/>
                    <a:lstStyle/>
                    <a:p>
                      <a:r>
                        <a:rPr lang="en-US" altLang="zh-CN"/>
                        <a:t>alcohol treatment</a:t>
                      </a:r>
                      <a:endParaRPr lang="en-US"/>
                    </a:p>
                  </a:txBody>
                  <a:tcPr/>
                </a:tc>
                <a:extLst>
                  <a:ext uri="{0D108BD9-81ED-4DB2-BD59-A6C34878D82A}">
                    <a16:rowId xmlns:a16="http://schemas.microsoft.com/office/drawing/2014/main" val="1077295566"/>
                  </a:ext>
                </a:extLst>
              </a:tr>
              <a:tr h="370840">
                <a:tc>
                  <a:txBody>
                    <a:bodyPr/>
                    <a:lstStyle/>
                    <a:p>
                      <a:r>
                        <a:rPr lang="en-US"/>
                        <a:t>amazon.com</a:t>
                      </a:r>
                    </a:p>
                  </a:txBody>
                  <a:tcPr/>
                </a:tc>
                <a:extLst>
                  <a:ext uri="{0D108BD9-81ED-4DB2-BD59-A6C34878D82A}">
                    <a16:rowId xmlns:a16="http://schemas.microsoft.com/office/drawing/2014/main" val="6049296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documentary grandson</a:t>
                      </a:r>
                    </a:p>
                  </a:txBody>
                  <a:tcPr/>
                </a:tc>
                <a:extLst>
                  <a:ext uri="{0D108BD9-81ED-4DB2-BD59-A6C34878D82A}">
                    <a16:rowId xmlns:a16="http://schemas.microsoft.com/office/drawing/2014/main" val="3846507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youtube</a:t>
                      </a:r>
                      <a:endParaRPr lang="en-US"/>
                    </a:p>
                  </a:txBody>
                  <a:tcPr/>
                </a:tc>
                <a:extLst>
                  <a:ext uri="{0D108BD9-81ED-4DB2-BD59-A6C34878D82A}">
                    <a16:rowId xmlns:a16="http://schemas.microsoft.com/office/drawing/2014/main" val="3202332220"/>
                  </a:ext>
                </a:extLst>
              </a:tr>
            </a:tbl>
          </a:graphicData>
        </a:graphic>
      </p:graphicFrame>
      <p:sp>
        <p:nvSpPr>
          <p:cNvPr id="6" name="Rectangle 5">
            <a:extLst>
              <a:ext uri="{FF2B5EF4-FFF2-40B4-BE49-F238E27FC236}">
                <a16:creationId xmlns:a16="http://schemas.microsoft.com/office/drawing/2014/main" id="{CC060229-EB40-4C73-824F-A8C65908C1B0}"/>
              </a:ext>
            </a:extLst>
          </p:cNvPr>
          <p:cNvSpPr/>
          <p:nvPr/>
        </p:nvSpPr>
        <p:spPr>
          <a:xfrm>
            <a:off x="838200" y="2875620"/>
            <a:ext cx="2860951" cy="646331"/>
          </a:xfrm>
          <a:prstGeom prst="rect">
            <a:avLst/>
          </a:prstGeom>
        </p:spPr>
        <p:txBody>
          <a:bodyPr wrap="square">
            <a:spAutoFit/>
          </a:bodyPr>
          <a:lstStyle/>
          <a:p>
            <a:r>
              <a:rPr lang="en-US"/>
              <a:t>Different records have different informativeness</a:t>
            </a:r>
          </a:p>
        </p:txBody>
      </p:sp>
      <p:cxnSp>
        <p:nvCxnSpPr>
          <p:cNvPr id="8" name="Straight Arrow Connector 7">
            <a:extLst>
              <a:ext uri="{FF2B5EF4-FFF2-40B4-BE49-F238E27FC236}">
                <a16:creationId xmlns:a16="http://schemas.microsoft.com/office/drawing/2014/main" id="{49E2C0E4-45D3-4CAA-B9F6-28BB401BC7B3}"/>
              </a:ext>
            </a:extLst>
          </p:cNvPr>
          <p:cNvCxnSpPr>
            <a:cxnSpLocks/>
          </p:cNvCxnSpPr>
          <p:nvPr/>
        </p:nvCxnSpPr>
        <p:spPr>
          <a:xfrm flipH="1">
            <a:off x="3539613" y="2765318"/>
            <a:ext cx="862781" cy="3231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C78D5825-D500-4FA6-9C2E-5EE2B985D415}"/>
              </a:ext>
            </a:extLst>
          </p:cNvPr>
          <p:cNvCxnSpPr>
            <a:cxnSpLocks/>
          </p:cNvCxnSpPr>
          <p:nvPr/>
        </p:nvCxnSpPr>
        <p:spPr>
          <a:xfrm flipH="1" flipV="1">
            <a:off x="3539613" y="3255702"/>
            <a:ext cx="877530" cy="2662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Rectangle 10">
            <a:extLst>
              <a:ext uri="{FF2B5EF4-FFF2-40B4-BE49-F238E27FC236}">
                <a16:creationId xmlns:a16="http://schemas.microsoft.com/office/drawing/2014/main" id="{3AE9C05A-9A18-43AF-B6EF-213C1DF964E1}"/>
              </a:ext>
            </a:extLst>
          </p:cNvPr>
          <p:cNvSpPr/>
          <p:nvPr/>
        </p:nvSpPr>
        <p:spPr>
          <a:xfrm>
            <a:off x="838200" y="4029992"/>
            <a:ext cx="2860951" cy="923330"/>
          </a:xfrm>
          <a:prstGeom prst="rect">
            <a:avLst/>
          </a:prstGeom>
        </p:spPr>
        <p:txBody>
          <a:bodyPr wrap="square">
            <a:spAutoFit/>
          </a:bodyPr>
          <a:lstStyle/>
          <a:p>
            <a:r>
              <a:rPr lang="en-US"/>
              <a:t>Neighboring records may have relatedness, while far ones usually not</a:t>
            </a:r>
          </a:p>
        </p:txBody>
      </p:sp>
      <p:cxnSp>
        <p:nvCxnSpPr>
          <p:cNvPr id="13" name="Straight Arrow Connector 12">
            <a:extLst>
              <a:ext uri="{FF2B5EF4-FFF2-40B4-BE49-F238E27FC236}">
                <a16:creationId xmlns:a16="http://schemas.microsoft.com/office/drawing/2014/main" id="{FAF3EFB3-5C23-43C9-A3F9-2A5F56E8323C}"/>
              </a:ext>
            </a:extLst>
          </p:cNvPr>
          <p:cNvCxnSpPr>
            <a:cxnSpLocks/>
          </p:cNvCxnSpPr>
          <p:nvPr/>
        </p:nvCxnSpPr>
        <p:spPr>
          <a:xfrm flipH="1">
            <a:off x="3532238" y="4225408"/>
            <a:ext cx="877530" cy="1843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E40C35D6-C5A9-438C-88D9-662728CD39B9}"/>
              </a:ext>
            </a:extLst>
          </p:cNvPr>
          <p:cNvCxnSpPr>
            <a:cxnSpLocks/>
          </p:cNvCxnSpPr>
          <p:nvPr/>
        </p:nvCxnSpPr>
        <p:spPr>
          <a:xfrm flipH="1" flipV="1">
            <a:off x="3539613" y="4618914"/>
            <a:ext cx="862782"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01DCFE01-C9BA-4DB6-BF43-3383051701C4}"/>
              </a:ext>
            </a:extLst>
          </p:cNvPr>
          <p:cNvSpPr/>
          <p:nvPr/>
        </p:nvSpPr>
        <p:spPr>
          <a:xfrm>
            <a:off x="7103807" y="1716696"/>
            <a:ext cx="2944762" cy="646331"/>
          </a:xfrm>
          <a:prstGeom prst="rect">
            <a:avLst/>
          </a:prstGeom>
        </p:spPr>
        <p:txBody>
          <a:bodyPr wrap="square">
            <a:spAutoFit/>
          </a:bodyPr>
          <a:lstStyle/>
          <a:p>
            <a:r>
              <a:rPr lang="en-US"/>
              <a:t>Different words may have different importance</a:t>
            </a:r>
          </a:p>
        </p:txBody>
      </p:sp>
      <p:cxnSp>
        <p:nvCxnSpPr>
          <p:cNvPr id="21" name="Straight Arrow Connector 20">
            <a:extLst>
              <a:ext uri="{FF2B5EF4-FFF2-40B4-BE49-F238E27FC236}">
                <a16:creationId xmlns:a16="http://schemas.microsoft.com/office/drawing/2014/main" id="{EEC98E69-BA0C-49B9-8BDE-41A1A8E983CE}"/>
              </a:ext>
            </a:extLst>
          </p:cNvPr>
          <p:cNvCxnSpPr>
            <a:cxnSpLocks/>
          </p:cNvCxnSpPr>
          <p:nvPr/>
        </p:nvCxnSpPr>
        <p:spPr>
          <a:xfrm flipH="1" flipV="1">
            <a:off x="3532238" y="4807970"/>
            <a:ext cx="870156" cy="12978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Rectangle 24">
            <a:extLst>
              <a:ext uri="{FF2B5EF4-FFF2-40B4-BE49-F238E27FC236}">
                <a16:creationId xmlns:a16="http://schemas.microsoft.com/office/drawing/2014/main" id="{69BEB6EA-E793-4AB0-A244-031D9BA81C90}"/>
              </a:ext>
            </a:extLst>
          </p:cNvPr>
          <p:cNvSpPr/>
          <p:nvPr/>
        </p:nvSpPr>
        <p:spPr>
          <a:xfrm>
            <a:off x="6118122" y="2610460"/>
            <a:ext cx="985685" cy="265160"/>
          </a:xfrm>
          <a:prstGeom prst="rect">
            <a:avLst/>
          </a:prstGeom>
          <a:noFill/>
          <a:ln w="1905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FB8CCDA6-BE42-4BDD-ADD4-21D3FFB1DF75}"/>
              </a:ext>
            </a:extLst>
          </p:cNvPr>
          <p:cNvSpPr/>
          <p:nvPr/>
        </p:nvSpPr>
        <p:spPr>
          <a:xfrm>
            <a:off x="5432085" y="2610460"/>
            <a:ext cx="356657" cy="265160"/>
          </a:xfrm>
          <a:prstGeom prst="rect">
            <a:avLst/>
          </a:prstGeom>
          <a:noFill/>
          <a:ln w="1905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BE953F8D-D830-4B62-8E6E-B505ACBC97F9}"/>
              </a:ext>
            </a:extLst>
          </p:cNvPr>
          <p:cNvCxnSpPr>
            <a:cxnSpLocks/>
          </p:cNvCxnSpPr>
          <p:nvPr/>
        </p:nvCxnSpPr>
        <p:spPr>
          <a:xfrm flipV="1">
            <a:off x="6577781" y="2081512"/>
            <a:ext cx="526026" cy="5289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EF804FF5-33B3-4947-9475-2D02F2D39164}"/>
              </a:ext>
            </a:extLst>
          </p:cNvPr>
          <p:cNvCxnSpPr>
            <a:cxnSpLocks/>
            <a:stCxn id="26" idx="0"/>
          </p:cNvCxnSpPr>
          <p:nvPr/>
        </p:nvCxnSpPr>
        <p:spPr>
          <a:xfrm flipV="1">
            <a:off x="5610414" y="2023662"/>
            <a:ext cx="1424567" cy="5867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Rectangle 18">
            <a:extLst>
              <a:ext uri="{FF2B5EF4-FFF2-40B4-BE49-F238E27FC236}">
                <a16:creationId xmlns:a16="http://schemas.microsoft.com/office/drawing/2014/main" id="{21AEE19E-6013-4ACC-AAB5-3F1FD68520A8}"/>
              </a:ext>
            </a:extLst>
          </p:cNvPr>
          <p:cNvSpPr/>
          <p:nvPr/>
        </p:nvSpPr>
        <p:spPr>
          <a:xfrm>
            <a:off x="5933686" y="5587446"/>
            <a:ext cx="985685" cy="265160"/>
          </a:xfrm>
          <a:prstGeom prst="rect">
            <a:avLst/>
          </a:prstGeom>
          <a:noFill/>
          <a:ln w="1905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84007AC2-C8E7-4BC5-BDF6-487B112F939E}"/>
              </a:ext>
            </a:extLst>
          </p:cNvPr>
          <p:cNvCxnSpPr>
            <a:cxnSpLocks/>
            <a:stCxn id="25" idx="2"/>
          </p:cNvCxnSpPr>
          <p:nvPr/>
        </p:nvCxnSpPr>
        <p:spPr>
          <a:xfrm>
            <a:off x="6610965" y="2875620"/>
            <a:ext cx="1699751" cy="17432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9E6DB5CA-1A18-4372-9B76-10E14792C454}"/>
              </a:ext>
            </a:extLst>
          </p:cNvPr>
          <p:cNvCxnSpPr>
            <a:cxnSpLocks/>
            <a:stCxn id="19" idx="0"/>
          </p:cNvCxnSpPr>
          <p:nvPr/>
        </p:nvCxnSpPr>
        <p:spPr>
          <a:xfrm flipV="1">
            <a:off x="6426529" y="4793360"/>
            <a:ext cx="1832568" cy="7940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5CCD1A47-349A-4457-AD09-105E49F9AE2C}"/>
              </a:ext>
            </a:extLst>
          </p:cNvPr>
          <p:cNvSpPr/>
          <p:nvPr/>
        </p:nvSpPr>
        <p:spPr>
          <a:xfrm>
            <a:off x="8310716" y="4382972"/>
            <a:ext cx="3758542" cy="646331"/>
          </a:xfrm>
          <a:prstGeom prst="rect">
            <a:avLst/>
          </a:prstGeom>
        </p:spPr>
        <p:txBody>
          <a:bodyPr wrap="square">
            <a:spAutoFit/>
          </a:bodyPr>
          <a:lstStyle/>
          <a:p>
            <a:r>
              <a:rPr lang="en-US"/>
              <a:t>The same word may have different importance in different contexts</a:t>
            </a:r>
          </a:p>
        </p:txBody>
      </p:sp>
    </p:spTree>
    <p:extLst>
      <p:ext uri="{BB962C8B-B14F-4D97-AF65-F5344CB8AC3E}">
        <p14:creationId xmlns:p14="http://schemas.microsoft.com/office/powerpoint/2010/main" val="366312703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AE52-1D82-44C0-B726-5D1A56C95E14}"/>
              </a:ext>
            </a:extLst>
          </p:cNvPr>
          <p:cNvSpPr>
            <a:spLocks noGrp="1"/>
          </p:cNvSpPr>
          <p:nvPr>
            <p:ph type="title"/>
          </p:nvPr>
        </p:nvSpPr>
        <p:spPr/>
        <p:txBody>
          <a:bodyPr/>
          <a:lstStyle/>
          <a:p>
            <a:pPr lvl="1"/>
            <a:r>
              <a:rPr lang="en-US" altLang="zh-CN" sz="4400" kern="1200">
                <a:solidFill>
                  <a:schemeClr val="tx1"/>
                </a:solidFill>
                <a:latin typeface="+mj-lt"/>
                <a:ea typeface="+mj-ea"/>
                <a:cs typeface="+mj-cs"/>
              </a:rPr>
              <a:t>Query Log based User Modeling</a:t>
            </a:r>
            <a:endParaRPr lang="en-US" sz="4400" kern="120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5082A78C-9F08-4145-9609-C6DABBEEFC7A}"/>
              </a:ext>
            </a:extLst>
          </p:cNvPr>
          <p:cNvPicPr>
            <a:picLocks noChangeAspect="1"/>
          </p:cNvPicPr>
          <p:nvPr/>
        </p:nvPicPr>
        <p:blipFill>
          <a:blip r:embed="rId3"/>
          <a:stretch>
            <a:fillRect/>
          </a:stretch>
        </p:blipFill>
        <p:spPr>
          <a:xfrm>
            <a:off x="2536512" y="1426282"/>
            <a:ext cx="7118976" cy="5341608"/>
          </a:xfrm>
          <a:prstGeom prst="rect">
            <a:avLst/>
          </a:prstGeom>
        </p:spPr>
      </p:pic>
    </p:spTree>
    <p:extLst>
      <p:ext uri="{BB962C8B-B14F-4D97-AF65-F5344CB8AC3E}">
        <p14:creationId xmlns:p14="http://schemas.microsoft.com/office/powerpoint/2010/main" val="22885133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Explainable Recommendation Systems</a:t>
            </a:r>
            <a:endParaRPr lang="en-US">
              <a:solidFill>
                <a:srgbClr val="FF0000"/>
              </a:solidFill>
            </a:endParaRPr>
          </a:p>
        </p:txBody>
      </p:sp>
      <p:pic>
        <p:nvPicPr>
          <p:cNvPr id="20" name="Picture 19">
            <a:extLst>
              <a:ext uri="{FF2B5EF4-FFF2-40B4-BE49-F238E27FC236}">
                <a16:creationId xmlns:a16="http://schemas.microsoft.com/office/drawing/2014/main" id="{E12FC48E-5D5A-46C7-A40E-F154A494AB9E}"/>
              </a:ext>
            </a:extLst>
          </p:cNvPr>
          <p:cNvPicPr>
            <a:picLocks noChangeAspect="1"/>
          </p:cNvPicPr>
          <p:nvPr/>
        </p:nvPicPr>
        <p:blipFill rotWithShape="1">
          <a:blip r:embed="rId3"/>
          <a:srcRect t="52119"/>
          <a:stretch/>
        </p:blipFill>
        <p:spPr>
          <a:xfrm>
            <a:off x="2344832" y="2133953"/>
            <a:ext cx="2482635" cy="274320"/>
          </a:xfrm>
          <a:prstGeom prst="rect">
            <a:avLst/>
          </a:prstGeom>
        </p:spPr>
      </p:pic>
      <p:sp>
        <p:nvSpPr>
          <p:cNvPr id="21" name="Rectangle 20">
            <a:extLst>
              <a:ext uri="{FF2B5EF4-FFF2-40B4-BE49-F238E27FC236}">
                <a16:creationId xmlns:a16="http://schemas.microsoft.com/office/drawing/2014/main" id="{F0C44AA8-AD37-4B98-86A3-11DA5E930E92}"/>
              </a:ext>
            </a:extLst>
          </p:cNvPr>
          <p:cNvSpPr/>
          <p:nvPr/>
        </p:nvSpPr>
        <p:spPr>
          <a:xfrm>
            <a:off x="2289931" y="2498564"/>
            <a:ext cx="3504582" cy="1092607"/>
          </a:xfrm>
          <a:prstGeom prst="rect">
            <a:avLst/>
          </a:prstGeom>
        </p:spPr>
        <p:txBody>
          <a:bodyPr wrap="square">
            <a:spAutoFit/>
          </a:bodyPr>
          <a:lstStyle/>
          <a:p>
            <a:pPr>
              <a:spcAft>
                <a:spcPts val="1800"/>
              </a:spcAft>
            </a:pPr>
            <a:r>
              <a:rPr lang="en-US" sz="1600">
                <a:solidFill>
                  <a:srgbClr val="333333"/>
                </a:solidFill>
              </a:rPr>
              <a:t>Their </a:t>
            </a:r>
            <a:r>
              <a:rPr lang="en-US" sz="1600" b="1">
                <a:solidFill>
                  <a:srgbClr val="0000DA"/>
                </a:solidFill>
              </a:rPr>
              <a:t>tan </a:t>
            </a:r>
            <a:r>
              <a:rPr lang="en-US" sz="1600" b="1" err="1">
                <a:solidFill>
                  <a:srgbClr val="0000DA"/>
                </a:solidFill>
              </a:rPr>
              <a:t>tan</a:t>
            </a:r>
            <a:r>
              <a:rPr lang="en-US" sz="1600" b="1">
                <a:solidFill>
                  <a:srgbClr val="0000DA"/>
                </a:solidFill>
              </a:rPr>
              <a:t> noodles</a:t>
            </a:r>
            <a:r>
              <a:rPr lang="en-US" sz="1600">
                <a:solidFill>
                  <a:srgbClr val="333333"/>
                </a:solidFill>
              </a:rPr>
              <a:t> are made of magic. The chili oil is really appetizing.</a:t>
            </a:r>
          </a:p>
          <a:p>
            <a:r>
              <a:rPr lang="en-US" sz="1600">
                <a:solidFill>
                  <a:srgbClr val="333333"/>
                </a:solidFill>
              </a:rPr>
              <a:t>However, </a:t>
            </a:r>
            <a:r>
              <a:rPr lang="en-US" sz="1600" b="1">
                <a:solidFill>
                  <a:srgbClr val="0000DA"/>
                </a:solidFill>
              </a:rPr>
              <a:t>prices</a:t>
            </a:r>
            <a:r>
              <a:rPr lang="en-US" sz="1600">
                <a:solidFill>
                  <a:srgbClr val="333333"/>
                </a:solidFill>
              </a:rPr>
              <a:t> are on the high side.</a:t>
            </a:r>
          </a:p>
        </p:txBody>
      </p:sp>
      <p:pic>
        <p:nvPicPr>
          <p:cNvPr id="1026" name="Picture 2" descr="Photo of Chili House SF - San Francisco, CA, United States. 7. Tan Tan Noodles">
            <a:extLst>
              <a:ext uri="{FF2B5EF4-FFF2-40B4-BE49-F238E27FC236}">
                <a16:creationId xmlns:a16="http://schemas.microsoft.com/office/drawing/2014/main" id="{490E2439-A66C-4797-A973-C79EE98B22B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683" b="9914"/>
          <a:stretch/>
        </p:blipFill>
        <p:spPr bwMode="auto">
          <a:xfrm>
            <a:off x="547170" y="1903479"/>
            <a:ext cx="1644564"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381B4B4-B656-4F1E-9CA9-277221BBB7F9}"/>
              </a:ext>
            </a:extLst>
          </p:cNvPr>
          <p:cNvSpPr/>
          <p:nvPr/>
        </p:nvSpPr>
        <p:spPr>
          <a:xfrm>
            <a:off x="2287080" y="1794148"/>
            <a:ext cx="2568395" cy="400110"/>
          </a:xfrm>
          <a:prstGeom prst="rect">
            <a:avLst/>
          </a:prstGeom>
        </p:spPr>
        <p:txBody>
          <a:bodyPr wrap="none">
            <a:spAutoFit/>
          </a:bodyPr>
          <a:lstStyle/>
          <a:p>
            <a:r>
              <a:rPr lang="en-US" sz="2000" b="1">
                <a:solidFill>
                  <a:srgbClr val="0000DA"/>
                </a:solidFill>
              </a:rPr>
              <a:t>Fog Harbor Fish House</a:t>
            </a:r>
          </a:p>
        </p:txBody>
      </p:sp>
      <p:pic>
        <p:nvPicPr>
          <p:cNvPr id="15" name="Picture 14">
            <a:extLst>
              <a:ext uri="{FF2B5EF4-FFF2-40B4-BE49-F238E27FC236}">
                <a16:creationId xmlns:a16="http://schemas.microsoft.com/office/drawing/2014/main" id="{57F44E30-2D40-4678-95CA-8EE8D57ED49D}"/>
              </a:ext>
            </a:extLst>
          </p:cNvPr>
          <p:cNvPicPr>
            <a:picLocks noChangeAspect="1"/>
          </p:cNvPicPr>
          <p:nvPr/>
        </p:nvPicPr>
        <p:blipFill rotWithShape="1">
          <a:blip r:embed="rId5"/>
          <a:srcRect t="11853" r="-1527" b="75389"/>
          <a:stretch/>
        </p:blipFill>
        <p:spPr>
          <a:xfrm>
            <a:off x="6034653" y="2229708"/>
            <a:ext cx="4611499" cy="274320"/>
          </a:xfrm>
          <a:prstGeom prst="rect">
            <a:avLst/>
          </a:prstGeom>
          <a:noFill/>
        </p:spPr>
      </p:pic>
      <p:pic>
        <p:nvPicPr>
          <p:cNvPr id="16" name="Picture 2" descr="Image result for roses">
            <a:extLst>
              <a:ext uri="{FF2B5EF4-FFF2-40B4-BE49-F238E27FC236}">
                <a16:creationId xmlns:a16="http://schemas.microsoft.com/office/drawing/2014/main" id="{61EF44EC-CB0D-4793-B06F-2BAD8DBC46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348" y="301588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B8595D4-705C-43A2-9B83-5B32D63E827A}"/>
              </a:ext>
            </a:extLst>
          </p:cNvPr>
          <p:cNvPicPr>
            <a:picLocks noChangeAspect="1"/>
          </p:cNvPicPr>
          <p:nvPr/>
        </p:nvPicPr>
        <p:blipFill>
          <a:blip r:embed="rId7"/>
          <a:stretch>
            <a:fillRect/>
          </a:stretch>
        </p:blipFill>
        <p:spPr>
          <a:xfrm>
            <a:off x="7656520" y="3025819"/>
            <a:ext cx="2194560" cy="1371600"/>
          </a:xfrm>
          <a:prstGeom prst="rect">
            <a:avLst/>
          </a:prstGeom>
        </p:spPr>
      </p:pic>
      <p:pic>
        <p:nvPicPr>
          <p:cNvPr id="23" name="Picture 22">
            <a:extLst>
              <a:ext uri="{FF2B5EF4-FFF2-40B4-BE49-F238E27FC236}">
                <a16:creationId xmlns:a16="http://schemas.microsoft.com/office/drawing/2014/main" id="{BE5B86C6-DE0A-475D-94D2-36912C5F968A}"/>
              </a:ext>
            </a:extLst>
          </p:cNvPr>
          <p:cNvPicPr>
            <a:picLocks noChangeAspect="1"/>
          </p:cNvPicPr>
          <p:nvPr/>
        </p:nvPicPr>
        <p:blipFill>
          <a:blip r:embed="rId8"/>
          <a:stretch>
            <a:fillRect/>
          </a:stretch>
        </p:blipFill>
        <p:spPr>
          <a:xfrm>
            <a:off x="10024137" y="3025819"/>
            <a:ext cx="1371600" cy="1371600"/>
          </a:xfrm>
          <a:prstGeom prst="rect">
            <a:avLst/>
          </a:prstGeom>
        </p:spPr>
      </p:pic>
      <p:pic>
        <p:nvPicPr>
          <p:cNvPr id="24" name="Picture 23">
            <a:extLst>
              <a:ext uri="{FF2B5EF4-FFF2-40B4-BE49-F238E27FC236}">
                <a16:creationId xmlns:a16="http://schemas.microsoft.com/office/drawing/2014/main" id="{60C939E1-3161-4640-BA2C-0175B4D94C4A}"/>
              </a:ext>
            </a:extLst>
          </p:cNvPr>
          <p:cNvPicPr>
            <a:picLocks noChangeAspect="1"/>
          </p:cNvPicPr>
          <p:nvPr/>
        </p:nvPicPr>
        <p:blipFill rotWithShape="1">
          <a:blip r:embed="rId5"/>
          <a:srcRect t="31954" b="55589"/>
          <a:stretch/>
        </p:blipFill>
        <p:spPr>
          <a:xfrm>
            <a:off x="6034653" y="2620432"/>
            <a:ext cx="4651840" cy="274320"/>
          </a:xfrm>
          <a:prstGeom prst="rect">
            <a:avLst/>
          </a:prstGeom>
          <a:noFill/>
        </p:spPr>
      </p:pic>
      <p:sp>
        <p:nvSpPr>
          <p:cNvPr id="25" name="TextBox 24">
            <a:extLst>
              <a:ext uri="{FF2B5EF4-FFF2-40B4-BE49-F238E27FC236}">
                <a16:creationId xmlns:a16="http://schemas.microsoft.com/office/drawing/2014/main" id="{99D59BC2-91E6-4E92-A813-C50BA218E13E}"/>
              </a:ext>
            </a:extLst>
          </p:cNvPr>
          <p:cNvSpPr txBox="1"/>
          <p:nvPr/>
        </p:nvSpPr>
        <p:spPr>
          <a:xfrm>
            <a:off x="5975019" y="1759185"/>
            <a:ext cx="5491760" cy="400110"/>
          </a:xfrm>
          <a:prstGeom prst="rect">
            <a:avLst/>
          </a:prstGeom>
          <a:noFill/>
        </p:spPr>
        <p:txBody>
          <a:bodyPr wrap="none" rtlCol="0">
            <a:spAutoFit/>
          </a:bodyPr>
          <a:lstStyle/>
          <a:p>
            <a:r>
              <a:rPr lang="en-US" sz="2000" b="1">
                <a:solidFill>
                  <a:srgbClr val="0000DA"/>
                </a:solidFill>
              </a:rPr>
              <a:t>1-800-FLOWERS.COM – Elegant Flowers for Lovers</a:t>
            </a:r>
          </a:p>
        </p:txBody>
      </p:sp>
      <p:sp>
        <p:nvSpPr>
          <p:cNvPr id="26" name="TextBox 25">
            <a:extLst>
              <a:ext uri="{FF2B5EF4-FFF2-40B4-BE49-F238E27FC236}">
                <a16:creationId xmlns:a16="http://schemas.microsoft.com/office/drawing/2014/main" id="{FC2A8B25-12B4-4752-84B8-EA5ECB6332FB}"/>
              </a:ext>
            </a:extLst>
          </p:cNvPr>
          <p:cNvSpPr txBox="1"/>
          <p:nvPr/>
        </p:nvSpPr>
        <p:spPr>
          <a:xfrm>
            <a:off x="9054748" y="5354216"/>
            <a:ext cx="2671677" cy="954107"/>
          </a:xfrm>
          <a:prstGeom prst="rect">
            <a:avLst/>
          </a:prstGeom>
          <a:noFill/>
        </p:spPr>
        <p:txBody>
          <a:bodyPr wrap="square" rtlCol="0">
            <a:spAutoFit/>
          </a:bodyPr>
          <a:lstStyle/>
          <a:p>
            <a:pPr algn="ctr"/>
            <a:r>
              <a:rPr lang="en-US" altLang="zh-CN" sz="2800">
                <a:solidFill>
                  <a:srgbClr val="C00000"/>
                </a:solidFill>
              </a:rPr>
              <a:t>Presentation Quality</a:t>
            </a:r>
            <a:endParaRPr lang="en-US" sz="2800">
              <a:solidFill>
                <a:srgbClr val="C00000"/>
              </a:solidFill>
            </a:endParaRPr>
          </a:p>
        </p:txBody>
      </p:sp>
      <p:sp>
        <p:nvSpPr>
          <p:cNvPr id="27" name="Rectangle 26">
            <a:extLst>
              <a:ext uri="{FF2B5EF4-FFF2-40B4-BE49-F238E27FC236}">
                <a16:creationId xmlns:a16="http://schemas.microsoft.com/office/drawing/2014/main" id="{5CA249F8-FBDC-4B43-A936-9D685300F0C2}"/>
              </a:ext>
            </a:extLst>
          </p:cNvPr>
          <p:cNvSpPr/>
          <p:nvPr/>
        </p:nvSpPr>
        <p:spPr>
          <a:xfrm>
            <a:off x="5805971" y="5138772"/>
            <a:ext cx="3929522" cy="1384995"/>
          </a:xfrm>
          <a:prstGeom prst="rect">
            <a:avLst/>
          </a:prstGeom>
        </p:spPr>
        <p:txBody>
          <a:bodyPr wrap="square">
            <a:spAutoFit/>
          </a:bodyPr>
          <a:lstStyle/>
          <a:p>
            <a:pPr algn="ctr"/>
            <a:r>
              <a:rPr lang="en-US" sz="2800"/>
              <a:t>Effectiveness</a:t>
            </a:r>
          </a:p>
          <a:p>
            <a:pPr algn="ctr"/>
            <a:r>
              <a:rPr lang="en-US" sz="2800"/>
              <a:t>Persuasiveness</a:t>
            </a:r>
          </a:p>
          <a:p>
            <a:pPr algn="ctr"/>
            <a:r>
              <a:rPr lang="en-US" altLang="zh-CN" sz="2800"/>
              <a:t>Readability</a:t>
            </a:r>
            <a:endParaRPr lang="en-US" sz="2800"/>
          </a:p>
        </p:txBody>
      </p:sp>
      <p:sp>
        <p:nvSpPr>
          <p:cNvPr id="28" name="Left Brace 27">
            <a:extLst>
              <a:ext uri="{FF2B5EF4-FFF2-40B4-BE49-F238E27FC236}">
                <a16:creationId xmlns:a16="http://schemas.microsoft.com/office/drawing/2014/main" id="{A4EB5C7E-6237-42AB-AA14-62BA39A4AADE}"/>
              </a:ext>
            </a:extLst>
          </p:cNvPr>
          <p:cNvSpPr/>
          <p:nvPr/>
        </p:nvSpPr>
        <p:spPr>
          <a:xfrm rot="10800000">
            <a:off x="9060262" y="5408481"/>
            <a:ext cx="117987" cy="84557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48D147C7-DAE5-4DD5-B73A-0AA6C0C54DE1}"/>
              </a:ext>
            </a:extLst>
          </p:cNvPr>
          <p:cNvSpPr txBox="1"/>
          <p:nvPr/>
        </p:nvSpPr>
        <p:spPr>
          <a:xfrm>
            <a:off x="301882" y="5306008"/>
            <a:ext cx="2671677" cy="954107"/>
          </a:xfrm>
          <a:prstGeom prst="rect">
            <a:avLst/>
          </a:prstGeom>
          <a:noFill/>
        </p:spPr>
        <p:txBody>
          <a:bodyPr wrap="square" rtlCol="0">
            <a:spAutoFit/>
          </a:bodyPr>
          <a:lstStyle/>
          <a:p>
            <a:pPr algn="ctr"/>
            <a:r>
              <a:rPr lang="en-US" sz="2800">
                <a:solidFill>
                  <a:srgbClr val="C00000"/>
                </a:solidFill>
              </a:rPr>
              <a:t>Model </a:t>
            </a:r>
          </a:p>
          <a:p>
            <a:pPr algn="ctr"/>
            <a:r>
              <a:rPr lang="en-US" sz="2800">
                <a:solidFill>
                  <a:srgbClr val="C00000"/>
                </a:solidFill>
              </a:rPr>
              <a:t>Explainability</a:t>
            </a:r>
          </a:p>
        </p:txBody>
      </p:sp>
      <p:sp>
        <p:nvSpPr>
          <p:cNvPr id="36" name="Rectangle 35">
            <a:extLst>
              <a:ext uri="{FF2B5EF4-FFF2-40B4-BE49-F238E27FC236}">
                <a16:creationId xmlns:a16="http://schemas.microsoft.com/office/drawing/2014/main" id="{F5D56BE8-4B85-4D5D-AAE4-FBA4A79C0757}"/>
              </a:ext>
            </a:extLst>
          </p:cNvPr>
          <p:cNvSpPr/>
          <p:nvPr/>
        </p:nvSpPr>
        <p:spPr>
          <a:xfrm>
            <a:off x="2892403" y="5229063"/>
            <a:ext cx="2381614" cy="1107996"/>
          </a:xfrm>
          <a:prstGeom prst="rect">
            <a:avLst/>
          </a:prstGeom>
        </p:spPr>
        <p:txBody>
          <a:bodyPr wrap="square">
            <a:spAutoFit/>
          </a:bodyPr>
          <a:lstStyle/>
          <a:p>
            <a:pPr algn="ctr">
              <a:spcAft>
                <a:spcPts val="1200"/>
              </a:spcAft>
            </a:pPr>
            <a:r>
              <a:rPr lang="en-US" sz="2800"/>
              <a:t>Transparency</a:t>
            </a:r>
          </a:p>
          <a:p>
            <a:pPr algn="ctr">
              <a:spcAft>
                <a:spcPts val="1200"/>
              </a:spcAft>
            </a:pPr>
            <a:r>
              <a:rPr lang="en-US" sz="2800"/>
              <a:t>Trust</a:t>
            </a:r>
          </a:p>
        </p:txBody>
      </p:sp>
      <p:sp>
        <p:nvSpPr>
          <p:cNvPr id="37" name="Left Brace 36">
            <a:extLst>
              <a:ext uri="{FF2B5EF4-FFF2-40B4-BE49-F238E27FC236}">
                <a16:creationId xmlns:a16="http://schemas.microsoft.com/office/drawing/2014/main" id="{18BCE086-DB2D-45B8-8D63-421C5342B43B}"/>
              </a:ext>
            </a:extLst>
          </p:cNvPr>
          <p:cNvSpPr/>
          <p:nvPr/>
        </p:nvSpPr>
        <p:spPr>
          <a:xfrm>
            <a:off x="2798240" y="5360273"/>
            <a:ext cx="117987" cy="84557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923916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2925-FEDC-4A03-AFB3-54A12B7B2D75}"/>
              </a:ext>
            </a:extLst>
          </p:cNvPr>
          <p:cNvSpPr>
            <a:spLocks noGrp="1"/>
          </p:cNvSpPr>
          <p:nvPr>
            <p:ph type="title"/>
          </p:nvPr>
        </p:nvSpPr>
        <p:spPr/>
        <p:txBody>
          <a:bodyPr/>
          <a:lstStyle/>
          <a:p>
            <a:r>
              <a:rPr lang="en-US" altLang="zh-CN"/>
              <a:t>Feedback Aware Generative Model </a:t>
            </a:r>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BABA156-908F-46CF-A776-EACF41DA137F}"/>
                  </a:ext>
                </a:extLst>
              </p:cNvPr>
              <p:cNvSpPr>
                <a:spLocks noGrp="1"/>
              </p:cNvSpPr>
              <p:nvPr>
                <p:ph idx="1"/>
              </p:nvPr>
            </p:nvSpPr>
            <p:spPr/>
            <p:txBody>
              <a:bodyPr/>
              <a:lstStyle/>
              <a:p>
                <a:r>
                  <a:rPr lang="en-US"/>
                  <a:t>Traditional Seq2Seq model</a:t>
                </a:r>
              </a:p>
              <a:p>
                <a:pPr marL="0" indent="0">
                  <a:buNone/>
                </a:pP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a:rPr lang="en-US" sz="1800" b="0" i="1" smtClean="0">
                                  <a:latin typeface="Cambria Math" panose="02040503050406030204" pitchFamily="18" charset="0"/>
                                </a:rPr>
                                <m:t>𝑎𝑟𝑔</m:t>
                              </m:r>
                              <m:r>
                                <m:rPr>
                                  <m:sty m:val="p"/>
                                </m:rPr>
                                <a:rPr lang="en-US" sz="1800" b="0" i="0" smtClean="0">
                                  <a:latin typeface="Cambria Math" panose="02040503050406030204" pitchFamily="18" charset="0"/>
                                </a:rPr>
                                <m:t>max</m:t>
                              </m:r>
                            </m:e>
                            <m:lim>
                              <m:r>
                                <a:rPr lang="en-US" sz="1800" b="0" i="1" smtClean="0">
                                  <a:latin typeface="Cambria Math" panose="02040503050406030204" pitchFamily="18" charset="0"/>
                                </a:rPr>
                                <m:t>𝜃</m:t>
                              </m:r>
                            </m:lim>
                          </m:limLow>
                        </m:fName>
                        <m:e>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𝑖</m:t>
                              </m:r>
                            </m:sub>
                            <m:sup/>
                            <m:e>
                              <m:r>
                                <a:rPr lang="en-US" sz="1800" i="1">
                                  <a:latin typeface="Cambria Math" panose="02040503050406030204" pitchFamily="18" charset="0"/>
                                </a:rPr>
                                <m:t>𝑝</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𝜃</m:t>
                              </m:r>
                              <m:r>
                                <a:rPr lang="en-US" sz="1800" i="1">
                                  <a:latin typeface="Cambria Math" panose="02040503050406030204" pitchFamily="18" charset="0"/>
                                </a:rPr>
                                <m:t>)</m:t>
                              </m:r>
                            </m:e>
                          </m:nary>
                        </m:e>
                      </m:func>
                    </m:oMath>
                  </m:oMathPara>
                </a14:m>
                <a:endParaRPr lang="en-US" sz="2000"/>
              </a:p>
              <a:p>
                <a:pPr>
                  <a:spcBef>
                    <a:spcPts val="1800"/>
                  </a:spcBef>
                </a:pPr>
                <a:r>
                  <a:rPr lang="en-US"/>
                  <a:t>Feedback aware model</a:t>
                </a:r>
              </a:p>
              <a:p>
                <a:pPr marL="0" indent="0">
                  <a:buNone/>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smtClean="0">
                                  <a:latin typeface="Cambria Math" panose="02040503050406030204" pitchFamily="18" charset="0"/>
                                </a:rPr>
                              </m:ctrlPr>
                            </m:limLowPr>
                            <m:e>
                              <m:r>
                                <a:rPr lang="en-US" sz="1800" b="0" i="1">
                                  <a:latin typeface="Cambria Math" panose="02040503050406030204" pitchFamily="18" charset="0"/>
                                </a:rPr>
                                <m:t>𝑎𝑟𝑔𝑚𝑎𝑥</m:t>
                              </m:r>
                            </m:e>
                            <m:lim>
                              <m:r>
                                <a:rPr lang="en-US" sz="1800" b="0" i="1">
                                  <a:latin typeface="Cambria Math" panose="02040503050406030204" pitchFamily="18" charset="0"/>
                                </a:rPr>
                                <m:t>𝜃</m:t>
                              </m:r>
                            </m:lim>
                          </m:limLow>
                        </m:fName>
                        <m:e>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𝑖</m:t>
                              </m:r>
                            </m:sub>
                            <m:sup/>
                            <m:e>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𝑝</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𝜃</m:t>
                                      </m:r>
                                    </m:e>
                                  </m:d>
                                </m:sub>
                              </m:sSub>
                              <m:r>
                                <a:rPr lang="en-US" sz="1800" i="1">
                                  <a:latin typeface="Cambria Math" panose="02040503050406030204" pitchFamily="18" charset="0"/>
                                </a:rPr>
                                <m:t>𝑟</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e>
                          </m:nary>
                        </m:e>
                      </m:func>
                    </m:oMath>
                  </m:oMathPara>
                </a14:m>
                <a:endParaRPr lang="en-US" sz="1800"/>
              </a:p>
            </p:txBody>
          </p:sp>
        </mc:Choice>
        <mc:Fallback>
          <p:sp>
            <p:nvSpPr>
              <p:cNvPr id="3" name="Content Placeholder 2">
                <a:extLst>
                  <a:ext uri="{FF2B5EF4-FFF2-40B4-BE49-F238E27FC236}">
                    <a16:creationId xmlns:a16="http://schemas.microsoft.com/office/drawing/2014/main" id="{1BABA156-908F-46CF-A776-EACF41DA137F}"/>
                  </a:ext>
                </a:extLst>
              </p:cNvPr>
              <p:cNvSpPr>
                <a:spLocks noGrp="1" noRot="1" noChangeAspect="1" noMove="1" noResize="1" noEditPoints="1" noAdjustHandles="1" noChangeArrowheads="1" noChangeShapeType="1" noTextEdit="1"/>
              </p:cNvSpPr>
              <p:nvPr>
                <p:ph idx="1"/>
              </p:nvPr>
            </p:nvSpPr>
            <p:spPr>
              <a:blipFill>
                <a:blip r:embed="rId3"/>
                <a:stretch>
                  <a:fillRect l="-924" t="-2136"/>
                </a:stretch>
              </a:blipFill>
            </p:spPr>
            <p:txBody>
              <a:bodyPr/>
              <a:lstStyle/>
              <a:p>
                <a:r>
                  <a:rPr lang="en-GB">
                    <a:noFill/>
                  </a:rPr>
                  <a:t> </a:t>
                </a:r>
              </a:p>
            </p:txBody>
          </p:sp>
        </mc:Fallback>
      </mc:AlternateContent>
      <p:grpSp>
        <p:nvGrpSpPr>
          <p:cNvPr id="22" name="Group 21">
            <a:extLst>
              <a:ext uri="{FF2B5EF4-FFF2-40B4-BE49-F238E27FC236}">
                <a16:creationId xmlns:a16="http://schemas.microsoft.com/office/drawing/2014/main" id="{0E185C77-ED18-46DD-BEB2-5E1077702510}"/>
              </a:ext>
            </a:extLst>
          </p:cNvPr>
          <p:cNvGrpSpPr/>
          <p:nvPr/>
        </p:nvGrpSpPr>
        <p:grpSpPr>
          <a:xfrm>
            <a:off x="7828915" y="1281492"/>
            <a:ext cx="3604747" cy="5439604"/>
            <a:chOff x="7594984" y="1267096"/>
            <a:chExt cx="4101609" cy="5811902"/>
          </a:xfrm>
        </p:grpSpPr>
        <p:pic>
          <p:nvPicPr>
            <p:cNvPr id="9" name="Picture 8">
              <a:extLst>
                <a:ext uri="{FF2B5EF4-FFF2-40B4-BE49-F238E27FC236}">
                  <a16:creationId xmlns:a16="http://schemas.microsoft.com/office/drawing/2014/main" id="{843AC4D9-C43E-4185-9A14-C0B1CF4054DD}"/>
                </a:ext>
              </a:extLst>
            </p:cNvPr>
            <p:cNvPicPr>
              <a:picLocks noChangeAspect="1"/>
            </p:cNvPicPr>
            <p:nvPr/>
          </p:nvPicPr>
          <p:blipFill>
            <a:blip r:embed="rId4"/>
            <a:stretch>
              <a:fillRect/>
            </a:stretch>
          </p:blipFill>
          <p:spPr>
            <a:xfrm>
              <a:off x="7594984" y="1988737"/>
              <a:ext cx="3361925" cy="4859033"/>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0AFD0D3-09DE-4BE3-9C49-3ADC6CD25EBA}"/>
                    </a:ext>
                  </a:extLst>
                </p:cNvPr>
                <p:cNvSpPr txBox="1"/>
                <p:nvPr/>
              </p:nvSpPr>
              <p:spPr>
                <a:xfrm>
                  <a:off x="7967262" y="6421315"/>
                  <a:ext cx="1441043" cy="369332"/>
                </a:xfrm>
                <a:prstGeom prst="rect">
                  <a:avLst/>
                </a:prstGeom>
                <a:solidFill>
                  <a:schemeClr val="bg1"/>
                </a:solidFill>
              </p:spPr>
              <p:txBody>
                <a:bodyPr wrap="square" rtlCol="0">
                  <a:spAutoFit/>
                </a:bodyPr>
                <a:lstStyle/>
                <a:p>
                  <a:pPr algn="ctr"/>
                  <a14:m>
                    <m:oMath xmlns:m="http://schemas.openxmlformats.org/officeDocument/2006/math">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𝒙</m:t>
                          </m:r>
                        </m:e>
                        <m:sub>
                          <m:r>
                            <a:rPr lang="en-US" sz="1600" b="1" i="1" smtClean="0">
                              <a:solidFill>
                                <a:srgbClr val="F05125"/>
                              </a:solidFill>
                              <a:latin typeface="Cambria Math" panose="02040503050406030204" pitchFamily="18" charset="0"/>
                            </a:rPr>
                            <m:t>𝒊</m:t>
                          </m:r>
                        </m:sub>
                      </m:sSub>
                    </m:oMath>
                  </a14:m>
                  <a:r>
                    <a:rPr lang="en-US" sz="1600" b="1">
                      <a:solidFill>
                        <a:srgbClr val="F05125"/>
                      </a:solidFill>
                    </a:rPr>
                    <a:t> (input)</a:t>
                  </a:r>
                </a:p>
              </p:txBody>
            </p:sp>
          </mc:Choice>
          <mc:Fallback>
            <p:sp>
              <p:nvSpPr>
                <p:cNvPr id="10" name="TextBox 9">
                  <a:extLst>
                    <a:ext uri="{FF2B5EF4-FFF2-40B4-BE49-F238E27FC236}">
                      <a16:creationId xmlns:a16="http://schemas.microsoft.com/office/drawing/2014/main" id="{60AFD0D3-09DE-4BE3-9C49-3ADC6CD25EBA}"/>
                    </a:ext>
                  </a:extLst>
                </p:cNvPr>
                <p:cNvSpPr txBox="1">
                  <a:spLocks noRot="1" noChangeAspect="1" noMove="1" noResize="1" noEditPoints="1" noAdjustHandles="1" noChangeArrowheads="1" noChangeShapeType="1" noTextEdit="1"/>
                </p:cNvSpPr>
                <p:nvPr/>
              </p:nvSpPr>
              <p:spPr>
                <a:xfrm>
                  <a:off x="7967262" y="6421315"/>
                  <a:ext cx="1441043" cy="369332"/>
                </a:xfrm>
                <a:prstGeom prst="rect">
                  <a:avLst/>
                </a:prstGeom>
                <a:blipFill>
                  <a:blip r:embed="rId5"/>
                  <a:stretch>
                    <a:fillRect t="-5357" b="-2142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DB605BE-0B8A-415B-8B82-52551F25756F}"/>
                    </a:ext>
                  </a:extLst>
                </p:cNvPr>
                <p:cNvSpPr txBox="1"/>
                <p:nvPr/>
              </p:nvSpPr>
              <p:spPr>
                <a:xfrm>
                  <a:off x="9408305" y="6421315"/>
                  <a:ext cx="1325378" cy="657683"/>
                </a:xfrm>
                <a:prstGeom prst="rect">
                  <a:avLst/>
                </a:prstGeom>
                <a:solidFill>
                  <a:schemeClr val="bg1"/>
                </a:solidFill>
              </p:spPr>
              <p:txBody>
                <a:bodyPr wrap="square" rtlCol="0">
                  <a:spAutoFit/>
                </a:bodyPr>
                <a:lstStyle/>
                <a:p>
                  <a:pPr algn="ctr"/>
                  <a14:m>
                    <m:oMath xmlns:m="http://schemas.openxmlformats.org/officeDocument/2006/math">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oMath>
                  </a14:m>
                  <a:r>
                    <a:rPr lang="en-US" sz="1600" b="1">
                      <a:solidFill>
                        <a:srgbClr val="F05125"/>
                      </a:solidFill>
                    </a:rPr>
                    <a:t> (output)</a:t>
                  </a:r>
                </a:p>
                <a:p>
                  <a:pPr algn="ctr"/>
                  <a:endParaRPr lang="en-US" b="1">
                    <a:solidFill>
                      <a:srgbClr val="F05125"/>
                    </a:solidFill>
                  </a:endParaRPr>
                </a:p>
              </p:txBody>
            </p:sp>
          </mc:Choice>
          <mc:Fallback>
            <p:sp>
              <p:nvSpPr>
                <p:cNvPr id="11" name="TextBox 10">
                  <a:extLst>
                    <a:ext uri="{FF2B5EF4-FFF2-40B4-BE49-F238E27FC236}">
                      <a16:creationId xmlns:a16="http://schemas.microsoft.com/office/drawing/2014/main" id="{EDB605BE-0B8A-415B-8B82-52551F25756F}"/>
                    </a:ext>
                  </a:extLst>
                </p:cNvPr>
                <p:cNvSpPr txBox="1">
                  <a:spLocks noRot="1" noChangeAspect="1" noMove="1" noResize="1" noEditPoints="1" noAdjustHandles="1" noChangeArrowheads="1" noChangeShapeType="1" noTextEdit="1"/>
                </p:cNvSpPr>
                <p:nvPr/>
              </p:nvSpPr>
              <p:spPr>
                <a:xfrm>
                  <a:off x="9408305" y="6421315"/>
                  <a:ext cx="1325378" cy="657683"/>
                </a:xfrm>
                <a:prstGeom prst="rect">
                  <a:avLst/>
                </a:prstGeom>
                <a:blipFill>
                  <a:blip r:embed="rId6"/>
                  <a:stretch>
                    <a:fillRect t="-2970" r="-5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383EAA3-4FAA-44A2-B2D5-2E85A638AD10}"/>
                    </a:ext>
                  </a:extLst>
                </p:cNvPr>
                <p:cNvSpPr txBox="1"/>
                <p:nvPr/>
              </p:nvSpPr>
              <p:spPr>
                <a:xfrm>
                  <a:off x="9180696" y="1821419"/>
                  <a:ext cx="1325378" cy="369333"/>
                </a:xfrm>
                <a:prstGeom prst="rect">
                  <a:avLst/>
                </a:prstGeom>
                <a:solidFill>
                  <a:schemeClr val="bg1"/>
                </a:solid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smtClean="0">
                            <a:solidFill>
                              <a:srgbClr val="F05125"/>
                            </a:solidFill>
                            <a:latin typeface="Cambria Math" panose="02040503050406030204" pitchFamily="18" charset="0"/>
                          </a:rPr>
                          <m:t>𝒑</m:t>
                        </m:r>
                        <m:r>
                          <a:rPr lang="en-US" sz="1600" b="1" i="1" smtClean="0">
                            <a:solidFill>
                              <a:srgbClr val="F05125"/>
                            </a:solidFill>
                            <a:latin typeface="Cambria Math" panose="02040503050406030204" pitchFamily="18" charset="0"/>
                          </a:rPr>
                          <m:t>(</m:t>
                        </m:r>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r>
                          <a:rPr lang="en-US" sz="1600" b="1" i="1" smtClean="0">
                            <a:solidFill>
                              <a:srgbClr val="F05125"/>
                            </a:solidFill>
                            <a:latin typeface="Cambria Math" panose="02040503050406030204" pitchFamily="18" charset="0"/>
                          </a:rPr>
                          <m:t>|</m:t>
                        </m:r>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𝒙</m:t>
                            </m:r>
                          </m:e>
                          <m:sub>
                            <m:r>
                              <a:rPr lang="en-US" sz="1600" b="1" i="1" smtClean="0">
                                <a:solidFill>
                                  <a:srgbClr val="F05125"/>
                                </a:solidFill>
                                <a:latin typeface="Cambria Math" panose="02040503050406030204" pitchFamily="18" charset="0"/>
                              </a:rPr>
                              <m:t>𝒊</m:t>
                            </m:r>
                          </m:sub>
                        </m:sSub>
                        <m:r>
                          <a:rPr lang="en-US" sz="1600" b="1" i="1" smtClean="0">
                            <a:solidFill>
                              <a:srgbClr val="F05125"/>
                            </a:solidFill>
                            <a:latin typeface="Cambria Math" panose="02040503050406030204" pitchFamily="18" charset="0"/>
                          </a:rPr>
                          <m:t>;</m:t>
                        </m:r>
                        <m:r>
                          <a:rPr lang="en-US" sz="1600" b="1" i="1" smtClean="0">
                            <a:solidFill>
                              <a:srgbClr val="F05125"/>
                            </a:solidFill>
                            <a:latin typeface="Cambria Math" panose="02040503050406030204" pitchFamily="18" charset="0"/>
                          </a:rPr>
                          <m:t>𝜽</m:t>
                        </m:r>
                        <m:r>
                          <a:rPr lang="en-US" sz="1600" b="1" i="1" smtClean="0">
                            <a:solidFill>
                              <a:srgbClr val="F05125"/>
                            </a:solidFill>
                            <a:latin typeface="Cambria Math" panose="02040503050406030204" pitchFamily="18" charset="0"/>
                          </a:rPr>
                          <m:t>)</m:t>
                        </m:r>
                      </m:oMath>
                    </m:oMathPara>
                  </a14:m>
                  <a:endParaRPr lang="en-US" sz="1600" b="1">
                    <a:solidFill>
                      <a:srgbClr val="F05125"/>
                    </a:solidFill>
                  </a:endParaRPr>
                </a:p>
              </p:txBody>
            </p:sp>
          </mc:Choice>
          <mc:Fallback>
            <p:sp>
              <p:nvSpPr>
                <p:cNvPr id="14" name="TextBox 13">
                  <a:extLst>
                    <a:ext uri="{FF2B5EF4-FFF2-40B4-BE49-F238E27FC236}">
                      <a16:creationId xmlns:a16="http://schemas.microsoft.com/office/drawing/2014/main" id="{7383EAA3-4FAA-44A2-B2D5-2E85A638AD10}"/>
                    </a:ext>
                  </a:extLst>
                </p:cNvPr>
                <p:cNvSpPr txBox="1">
                  <a:spLocks noRot="1" noChangeAspect="1" noMove="1" noResize="1" noEditPoints="1" noAdjustHandles="1" noChangeArrowheads="1" noChangeShapeType="1" noTextEdit="1"/>
                </p:cNvSpPr>
                <p:nvPr/>
              </p:nvSpPr>
              <p:spPr>
                <a:xfrm>
                  <a:off x="9180696" y="1821419"/>
                  <a:ext cx="1325378" cy="369333"/>
                </a:xfrm>
                <a:prstGeom prst="rect">
                  <a:avLst/>
                </a:prstGeom>
                <a:blipFill>
                  <a:blip r:embed="rId7"/>
                  <a:stretch>
                    <a:fillRect b="-7018"/>
                  </a:stretch>
                </a:blipFill>
                <a:ln>
                  <a:noFill/>
                </a:ln>
              </p:spPr>
              <p:txBody>
                <a:bodyPr/>
                <a:lstStyle/>
                <a:p>
                  <a:r>
                    <a:rPr lang="en-GB">
                      <a:noFill/>
                    </a:rPr>
                    <a:t> </a:t>
                  </a:r>
                </a:p>
              </p:txBody>
            </p:sp>
          </mc:Fallback>
        </mc:AlternateContent>
        <p:cxnSp>
          <p:nvCxnSpPr>
            <p:cNvPr id="17" name="Straight Arrow Connector 16">
              <a:extLst>
                <a:ext uri="{FF2B5EF4-FFF2-40B4-BE49-F238E27FC236}">
                  <a16:creationId xmlns:a16="http://schemas.microsoft.com/office/drawing/2014/main" id="{07F09AF5-DD78-498E-A0FE-EB91635745E1}"/>
                </a:ext>
              </a:extLst>
            </p:cNvPr>
            <p:cNvCxnSpPr>
              <a:cxnSpLocks/>
            </p:cNvCxnSpPr>
            <p:nvPr/>
          </p:nvCxnSpPr>
          <p:spPr>
            <a:xfrm flipV="1">
              <a:off x="9833860" y="1671637"/>
              <a:ext cx="0" cy="236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F61B586E-6675-4AC5-A641-379AF2AE000C}"/>
                    </a:ext>
                  </a:extLst>
                </p:cNvPr>
                <p:cNvSpPr/>
                <p:nvPr/>
              </p:nvSpPr>
              <p:spPr>
                <a:xfrm>
                  <a:off x="9136340" y="1267096"/>
                  <a:ext cx="2560253" cy="43787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rgbClr val="F05125"/>
                                </a:solidFill>
                                <a:latin typeface="Cambria Math" panose="02040503050406030204" pitchFamily="18" charset="0"/>
                              </a:rPr>
                            </m:ctrlPr>
                          </m:sSubPr>
                          <m:e>
                            <m:r>
                              <a:rPr lang="en-US" sz="1600" b="1" i="1">
                                <a:solidFill>
                                  <a:srgbClr val="F05125"/>
                                </a:solidFill>
                                <a:latin typeface="Cambria Math" panose="02040503050406030204" pitchFamily="18" charset="0"/>
                              </a:rPr>
                              <m:t>𝑬</m:t>
                            </m:r>
                          </m:e>
                          <m:sub>
                            <m:sSub>
                              <m:sSubPr>
                                <m:ctrlPr>
                                  <a:rPr lang="en-US" sz="1600" b="1" i="1" smtClean="0">
                                    <a:solidFill>
                                      <a:srgbClr val="F05125"/>
                                    </a:solidFill>
                                    <a:latin typeface="Cambria Math" panose="02040503050406030204" pitchFamily="18" charset="0"/>
                                  </a:rPr>
                                </m:ctrlPr>
                              </m:sSubPr>
                              <m:e>
                                <m:r>
                                  <a:rPr lang="en-US" sz="1600" b="1" i="1">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r>
                              <a:rPr lang="en-US" sz="1600" b="1" i="1">
                                <a:solidFill>
                                  <a:srgbClr val="F05125"/>
                                </a:solidFill>
                                <a:latin typeface="Cambria Math" panose="02040503050406030204" pitchFamily="18" charset="0"/>
                              </a:rPr>
                              <m:t>~</m:t>
                            </m:r>
                            <m:r>
                              <a:rPr lang="en-US" sz="1600" b="1" i="1">
                                <a:solidFill>
                                  <a:srgbClr val="F05125"/>
                                </a:solidFill>
                                <a:latin typeface="Cambria Math" panose="02040503050406030204" pitchFamily="18" charset="0"/>
                              </a:rPr>
                              <m:t>𝒑</m:t>
                            </m:r>
                            <m:d>
                              <m:dPr>
                                <m:ctrlPr>
                                  <a:rPr lang="en-US" sz="1600" b="1" i="1">
                                    <a:solidFill>
                                      <a:srgbClr val="F05125"/>
                                    </a:solidFill>
                                    <a:latin typeface="Cambria Math" panose="02040503050406030204" pitchFamily="18" charset="0"/>
                                  </a:rPr>
                                </m:ctrlPr>
                              </m:dPr>
                              <m:e>
                                <m:sSub>
                                  <m:sSubPr>
                                    <m:ctrlPr>
                                      <a:rPr lang="en-US" sz="1600" b="1" i="1" smtClean="0">
                                        <a:solidFill>
                                          <a:srgbClr val="F05125"/>
                                        </a:solidFill>
                                        <a:latin typeface="Cambria Math" panose="02040503050406030204" pitchFamily="18" charset="0"/>
                                      </a:rPr>
                                    </m:ctrlPr>
                                  </m:sSubPr>
                                  <m:e>
                                    <m:r>
                                      <a:rPr lang="en-US" sz="1600" b="1" i="1">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e>
                              <m:e>
                                <m:sSub>
                                  <m:sSubPr>
                                    <m:ctrlPr>
                                      <a:rPr lang="en-US" sz="1600" b="1" i="1">
                                        <a:solidFill>
                                          <a:srgbClr val="F05125"/>
                                        </a:solidFill>
                                        <a:latin typeface="Cambria Math" panose="02040503050406030204" pitchFamily="18" charset="0"/>
                                      </a:rPr>
                                    </m:ctrlPr>
                                  </m:sSubPr>
                                  <m:e>
                                    <m:r>
                                      <a:rPr lang="en-US" sz="1600" b="1" i="1">
                                        <a:solidFill>
                                          <a:srgbClr val="F05125"/>
                                        </a:solidFill>
                                        <a:latin typeface="Cambria Math" panose="02040503050406030204" pitchFamily="18" charset="0"/>
                                      </a:rPr>
                                      <m:t>𝒙</m:t>
                                    </m:r>
                                  </m:e>
                                  <m:sub>
                                    <m:r>
                                      <a:rPr lang="en-US" sz="1600" b="1" i="1">
                                        <a:solidFill>
                                          <a:srgbClr val="F05125"/>
                                        </a:solidFill>
                                        <a:latin typeface="Cambria Math" panose="02040503050406030204" pitchFamily="18" charset="0"/>
                                      </a:rPr>
                                      <m:t>𝒊</m:t>
                                    </m:r>
                                  </m:sub>
                                </m:sSub>
                                <m:r>
                                  <a:rPr lang="en-US" sz="1600" b="1" i="1">
                                    <a:solidFill>
                                      <a:srgbClr val="F05125"/>
                                    </a:solidFill>
                                    <a:latin typeface="Cambria Math" panose="02040503050406030204" pitchFamily="18" charset="0"/>
                                  </a:rPr>
                                  <m:t>;</m:t>
                                </m:r>
                                <m:r>
                                  <a:rPr lang="en-US" sz="1600" b="1" i="1">
                                    <a:solidFill>
                                      <a:srgbClr val="F05125"/>
                                    </a:solidFill>
                                    <a:latin typeface="Cambria Math" panose="02040503050406030204" pitchFamily="18" charset="0"/>
                                  </a:rPr>
                                  <m:t>𝜽</m:t>
                                </m:r>
                              </m:e>
                            </m:d>
                          </m:sub>
                        </m:sSub>
                        <m:r>
                          <a:rPr lang="en-US" sz="1600" b="1" i="1" smtClean="0">
                            <a:solidFill>
                              <a:srgbClr val="F05125"/>
                            </a:solidFill>
                            <a:latin typeface="Cambria Math" panose="02040503050406030204" pitchFamily="18" charset="0"/>
                          </a:rPr>
                          <m:t>𝒓</m:t>
                        </m:r>
                        <m:r>
                          <a:rPr lang="en-US" sz="1600" b="1" i="1" smtClean="0">
                            <a:solidFill>
                              <a:srgbClr val="F05125"/>
                            </a:solidFill>
                            <a:latin typeface="Cambria Math" panose="02040503050406030204" pitchFamily="18" charset="0"/>
                          </a:rPr>
                          <m:t>(</m:t>
                        </m:r>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𝒙</m:t>
                            </m:r>
                          </m:e>
                          <m:sub>
                            <m:r>
                              <a:rPr lang="en-US" sz="1600" b="1" i="1" smtClean="0">
                                <a:solidFill>
                                  <a:srgbClr val="F05125"/>
                                </a:solidFill>
                                <a:latin typeface="Cambria Math" panose="02040503050406030204" pitchFamily="18" charset="0"/>
                              </a:rPr>
                              <m:t>𝒊</m:t>
                            </m:r>
                          </m:sub>
                        </m:sSub>
                        <m:r>
                          <a:rPr lang="en-US" sz="1600" b="1" i="1" smtClean="0">
                            <a:solidFill>
                              <a:srgbClr val="F05125"/>
                            </a:solidFill>
                            <a:latin typeface="Cambria Math" panose="02040503050406030204" pitchFamily="18" charset="0"/>
                          </a:rPr>
                          <m:t>,</m:t>
                        </m:r>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r>
                          <a:rPr lang="en-US" sz="1600" b="1" i="1" smtClean="0">
                            <a:solidFill>
                              <a:srgbClr val="F05125"/>
                            </a:solidFill>
                            <a:latin typeface="Cambria Math" panose="02040503050406030204" pitchFamily="18" charset="0"/>
                          </a:rPr>
                          <m:t>)</m:t>
                        </m:r>
                      </m:oMath>
                    </m:oMathPara>
                  </a14:m>
                  <a:endParaRPr lang="en-US" sz="1600" b="1">
                    <a:solidFill>
                      <a:srgbClr val="F05125"/>
                    </a:solidFill>
                  </a:endParaRPr>
                </a:p>
              </p:txBody>
            </p:sp>
          </mc:Choice>
          <mc:Fallback>
            <p:sp>
              <p:nvSpPr>
                <p:cNvPr id="19" name="Rectangle 18">
                  <a:extLst>
                    <a:ext uri="{FF2B5EF4-FFF2-40B4-BE49-F238E27FC236}">
                      <a16:creationId xmlns:a16="http://schemas.microsoft.com/office/drawing/2014/main" id="{F61B586E-6675-4AC5-A641-379AF2AE000C}"/>
                    </a:ext>
                  </a:extLst>
                </p:cNvPr>
                <p:cNvSpPr>
                  <a:spLocks noRot="1" noChangeAspect="1" noMove="1" noResize="1" noEditPoints="1" noAdjustHandles="1" noChangeArrowheads="1" noChangeShapeType="1" noTextEdit="1"/>
                </p:cNvSpPr>
                <p:nvPr/>
              </p:nvSpPr>
              <p:spPr>
                <a:xfrm>
                  <a:off x="9136340" y="1267096"/>
                  <a:ext cx="2560253" cy="437877"/>
                </a:xfrm>
                <a:prstGeom prst="rect">
                  <a:avLst/>
                </a:prstGeom>
                <a:blipFill>
                  <a:blip r:embed="rId8"/>
                  <a:stretch>
                    <a:fillRect b="-4478"/>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graphicFrame>
            <p:nvGraphicFramePr>
              <p:cNvPr id="20" name="Table 19">
                <a:extLst>
                  <a:ext uri="{FF2B5EF4-FFF2-40B4-BE49-F238E27FC236}">
                    <a16:creationId xmlns:a16="http://schemas.microsoft.com/office/drawing/2014/main" id="{0789BD3E-7854-46BA-B750-CD8D5D171D0D}"/>
                  </a:ext>
                </a:extLst>
              </p:cNvPr>
              <p:cNvGraphicFramePr>
                <a:graphicFrameLocks noGrp="1"/>
              </p:cNvGraphicFramePr>
              <p:nvPr/>
            </p:nvGraphicFramePr>
            <p:xfrm>
              <a:off x="551180" y="4484540"/>
              <a:ext cx="6013249" cy="1036976"/>
            </p:xfrm>
            <a:graphic>
              <a:graphicData uri="http://schemas.openxmlformats.org/drawingml/2006/table">
                <a:tbl>
                  <a:tblPr firstRow="1" bandRow="1">
                    <a:tableStyleId>{00A15C55-8517-42AA-B614-E9B94910E393}</a:tableStyleId>
                  </a:tblPr>
                  <a:tblGrid>
                    <a:gridCol w="2301686">
                      <a:extLst>
                        <a:ext uri="{9D8B030D-6E8A-4147-A177-3AD203B41FA5}">
                          <a16:colId xmlns:a16="http://schemas.microsoft.com/office/drawing/2014/main" val="2932864092"/>
                        </a:ext>
                      </a:extLst>
                    </a:gridCol>
                    <a:gridCol w="2383277">
                      <a:extLst>
                        <a:ext uri="{9D8B030D-6E8A-4147-A177-3AD203B41FA5}">
                          <a16:colId xmlns:a16="http://schemas.microsoft.com/office/drawing/2014/main" val="556463940"/>
                        </a:ext>
                      </a:extLst>
                    </a:gridCol>
                    <a:gridCol w="1328286">
                      <a:extLst>
                        <a:ext uri="{9D8B030D-6E8A-4147-A177-3AD203B41FA5}">
                          <a16:colId xmlns:a16="http://schemas.microsoft.com/office/drawing/2014/main" val="969580924"/>
                        </a:ext>
                      </a:extLst>
                    </a:gridCol>
                  </a:tblGrid>
                  <a:tr h="396896">
                    <a:tc>
                      <a:txBody>
                        <a:bodyPr/>
                        <a:lstStyle/>
                        <a:p>
                          <a:pPr algn="ctr"/>
                          <a:r>
                            <a:rPr lang="en-US"/>
                            <a:t>Input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𝒙</m:t>
                                  </m:r>
                                </m:e>
                                <m:sub>
                                  <m:r>
                                    <a:rPr lang="en-US" smtClean="0">
                                      <a:latin typeface="Cambria Math" panose="02040503050406030204" pitchFamily="18" charset="0"/>
                                    </a:rPr>
                                    <m:t>𝒊</m:t>
                                  </m:r>
                                </m:sub>
                              </m:sSub>
                            </m:oMath>
                          </a14:m>
                          <a:endParaRPr lang="en-US"/>
                        </a:p>
                      </a:txBody>
                      <a:tcPr/>
                    </a:tc>
                    <a:tc>
                      <a:txBody>
                        <a:bodyPr/>
                        <a:lstStyle/>
                        <a:p>
                          <a:pPr algn="ctr"/>
                          <a:r>
                            <a:rPr lang="en-US"/>
                            <a:t>Output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𝒚</m:t>
                                  </m:r>
                                </m:e>
                                <m:sub>
                                  <m:r>
                                    <a:rPr lang="en-US" smtClean="0">
                                      <a:latin typeface="Cambria Math" panose="02040503050406030204" pitchFamily="18" charset="0"/>
                                    </a:rPr>
                                    <m:t>𝒊</m:t>
                                  </m:r>
                                </m:sub>
                              </m:sSub>
                            </m:oMath>
                          </a14:m>
                          <a:endParaRPr lang="en-US"/>
                        </a:p>
                      </a:txBody>
                      <a:tcPr/>
                    </a:tc>
                    <a:tc>
                      <a:txBody>
                        <a:bodyPr/>
                        <a:lstStyle/>
                        <a:p>
                          <a:pPr algn="ctr"/>
                          <a:r>
                            <a:rPr lang="en-US"/>
                            <a:t>Reward </a:t>
                          </a:r>
                          <a14:m>
                            <m:oMath xmlns:m="http://schemas.openxmlformats.org/officeDocument/2006/math">
                              <m:r>
                                <a:rPr lang="en-US" dirty="0" smtClean="0">
                                  <a:latin typeface="Cambria Math" panose="02040503050406030204" pitchFamily="18" charset="0"/>
                                </a:rPr>
                                <m:t>𝑟</m:t>
                              </m:r>
                              <m:r>
                                <a:rPr lang="en-US" b="1" i="0" dirty="0" smtClean="0">
                                  <a:latin typeface="Cambria Math" panose="02040503050406030204" pitchFamily="18" charset="0"/>
                                </a:rPr>
                                <m:t>(</m:t>
                              </m:r>
                              <m:r>
                                <a:rPr lang="en-US" b="1" i="1" dirty="0" smtClean="0">
                                  <a:latin typeface="Cambria Math" panose="02040503050406030204" pitchFamily="18" charset="0"/>
                                </a:rPr>
                                <m:t>∙</m:t>
                              </m:r>
                              <m:r>
                                <a:rPr lang="en-US" b="1" i="0" dirty="0" smtClean="0">
                                  <a:latin typeface="Cambria Math" panose="02040503050406030204" pitchFamily="18" charset="0"/>
                                </a:rPr>
                                <m:t>)</m:t>
                              </m:r>
                            </m:oMath>
                          </a14:m>
                          <a:endParaRPr lang="en-US"/>
                        </a:p>
                      </a:txBody>
                      <a:tcPr/>
                    </a:tc>
                    <a:extLst>
                      <a:ext uri="{0D108BD9-81ED-4DB2-BD59-A6C34878D82A}">
                        <a16:rowId xmlns:a16="http://schemas.microsoft.com/office/drawing/2014/main" val="3677281060"/>
                      </a:ext>
                    </a:extLst>
                  </a:tr>
                  <a:tr h="396896">
                    <a:tc>
                      <a:txBody>
                        <a:bodyPr/>
                        <a:lstStyle/>
                        <a:p>
                          <a:pPr algn="ctr"/>
                          <a:r>
                            <a:rPr lang="en-US"/>
                            <a:t>Ad title, category,</a:t>
                          </a:r>
                          <a:r>
                            <a:rPr lang="en-US" baseline="0"/>
                            <a:t> keyword, sitelink title</a:t>
                          </a:r>
                          <a:endParaRPr lang="en-US"/>
                        </a:p>
                      </a:txBody>
                      <a:tcPr anchor="ctr"/>
                    </a:tc>
                    <a:tc>
                      <a:txBody>
                        <a:bodyPr/>
                        <a:lstStyle/>
                        <a:p>
                          <a:pPr algn="ctr"/>
                          <a:r>
                            <a:rPr lang="en-US"/>
                            <a:t>Ad title, Ad description, sitelink description</a:t>
                          </a:r>
                        </a:p>
                      </a:txBody>
                      <a:tcPr anchor="ctr"/>
                    </a:tc>
                    <a:tc>
                      <a:txBody>
                        <a:bodyPr/>
                        <a:lstStyle/>
                        <a:p>
                          <a:pPr algn="ctr"/>
                          <a:r>
                            <a:rPr lang="en-US"/>
                            <a:t>CTR</a:t>
                          </a:r>
                        </a:p>
                      </a:txBody>
                      <a:tcPr anchor="ctr"/>
                    </a:tc>
                    <a:extLst>
                      <a:ext uri="{0D108BD9-81ED-4DB2-BD59-A6C34878D82A}">
                        <a16:rowId xmlns:a16="http://schemas.microsoft.com/office/drawing/2014/main" val="2347934415"/>
                      </a:ext>
                    </a:extLst>
                  </a:tr>
                </a:tbl>
              </a:graphicData>
            </a:graphic>
          </p:graphicFrame>
        </mc:Choice>
        <mc:Fallback>
          <p:graphicFrame>
            <p:nvGraphicFramePr>
              <p:cNvPr id="20" name="Table 19">
                <a:extLst>
                  <a:ext uri="{FF2B5EF4-FFF2-40B4-BE49-F238E27FC236}">
                    <a16:creationId xmlns:a16="http://schemas.microsoft.com/office/drawing/2014/main" id="{0789BD3E-7854-46BA-B750-CD8D5D171D0D}"/>
                  </a:ext>
                </a:extLst>
              </p:cNvPr>
              <p:cNvGraphicFramePr>
                <a:graphicFrameLocks noGrp="1"/>
              </p:cNvGraphicFramePr>
              <p:nvPr/>
            </p:nvGraphicFramePr>
            <p:xfrm>
              <a:off x="551180" y="4484540"/>
              <a:ext cx="6013249" cy="1036976"/>
            </p:xfrm>
            <a:graphic>
              <a:graphicData uri="http://schemas.openxmlformats.org/drawingml/2006/table">
                <a:tbl>
                  <a:tblPr firstRow="1" bandRow="1">
                    <a:tableStyleId>{00A15C55-8517-42AA-B614-E9B94910E393}</a:tableStyleId>
                  </a:tblPr>
                  <a:tblGrid>
                    <a:gridCol w="2301686">
                      <a:extLst>
                        <a:ext uri="{9D8B030D-6E8A-4147-A177-3AD203B41FA5}">
                          <a16:colId xmlns:a16="http://schemas.microsoft.com/office/drawing/2014/main" val="2932864092"/>
                        </a:ext>
                      </a:extLst>
                    </a:gridCol>
                    <a:gridCol w="2383277">
                      <a:extLst>
                        <a:ext uri="{9D8B030D-6E8A-4147-A177-3AD203B41FA5}">
                          <a16:colId xmlns:a16="http://schemas.microsoft.com/office/drawing/2014/main" val="556463940"/>
                        </a:ext>
                      </a:extLst>
                    </a:gridCol>
                    <a:gridCol w="1328286">
                      <a:extLst>
                        <a:ext uri="{9D8B030D-6E8A-4147-A177-3AD203B41FA5}">
                          <a16:colId xmlns:a16="http://schemas.microsoft.com/office/drawing/2014/main" val="969580924"/>
                        </a:ext>
                      </a:extLst>
                    </a:gridCol>
                  </a:tblGrid>
                  <a:tr h="396896">
                    <a:tc>
                      <a:txBody>
                        <a:bodyPr/>
                        <a:lstStyle/>
                        <a:p>
                          <a:endParaRPr lang="en-US"/>
                        </a:p>
                      </a:txBody>
                      <a:tcPr>
                        <a:blipFill>
                          <a:blip r:embed="rId9"/>
                          <a:stretch>
                            <a:fillRect l="-265" t="-7692" r="-162434" b="-187692"/>
                          </a:stretch>
                        </a:blipFill>
                      </a:tcPr>
                    </a:tc>
                    <a:tc>
                      <a:txBody>
                        <a:bodyPr/>
                        <a:lstStyle/>
                        <a:p>
                          <a:endParaRPr lang="en-US"/>
                        </a:p>
                      </a:txBody>
                      <a:tcPr>
                        <a:blipFill>
                          <a:blip r:embed="rId9"/>
                          <a:stretch>
                            <a:fillRect l="-96931" t="-7692" r="-57033" b="-187692"/>
                          </a:stretch>
                        </a:blipFill>
                      </a:tcPr>
                    </a:tc>
                    <a:tc>
                      <a:txBody>
                        <a:bodyPr/>
                        <a:lstStyle/>
                        <a:p>
                          <a:endParaRPr lang="en-US"/>
                        </a:p>
                      </a:txBody>
                      <a:tcPr>
                        <a:blipFill>
                          <a:blip r:embed="rId9"/>
                          <a:stretch>
                            <a:fillRect l="-353211" t="-7692" r="-2294" b="-187692"/>
                          </a:stretch>
                        </a:blipFill>
                      </a:tcPr>
                    </a:tc>
                    <a:extLst>
                      <a:ext uri="{0D108BD9-81ED-4DB2-BD59-A6C34878D82A}">
                        <a16:rowId xmlns:a16="http://schemas.microsoft.com/office/drawing/2014/main" val="3677281060"/>
                      </a:ext>
                    </a:extLst>
                  </a:tr>
                  <a:tr h="640080">
                    <a:tc>
                      <a:txBody>
                        <a:bodyPr/>
                        <a:lstStyle/>
                        <a:p>
                          <a:pPr algn="ctr"/>
                          <a:r>
                            <a:rPr lang="en-US"/>
                            <a:t>Ad title, category,</a:t>
                          </a:r>
                          <a:r>
                            <a:rPr lang="en-US" baseline="0"/>
                            <a:t> keyword, sitelink title</a:t>
                          </a:r>
                          <a:endParaRPr lang="en-US"/>
                        </a:p>
                      </a:txBody>
                      <a:tcPr anchor="ctr"/>
                    </a:tc>
                    <a:tc>
                      <a:txBody>
                        <a:bodyPr/>
                        <a:lstStyle/>
                        <a:p>
                          <a:pPr algn="ctr"/>
                          <a:r>
                            <a:rPr lang="en-US"/>
                            <a:t>Ad title, Ad description, sitelink description</a:t>
                          </a:r>
                        </a:p>
                      </a:txBody>
                      <a:tcPr anchor="ctr"/>
                    </a:tc>
                    <a:tc>
                      <a:txBody>
                        <a:bodyPr/>
                        <a:lstStyle/>
                        <a:p>
                          <a:pPr algn="ctr"/>
                          <a:r>
                            <a:rPr lang="en-US"/>
                            <a:t>CTR</a:t>
                          </a:r>
                        </a:p>
                      </a:txBody>
                      <a:tcPr anchor="ctr"/>
                    </a:tc>
                    <a:extLst>
                      <a:ext uri="{0D108BD9-81ED-4DB2-BD59-A6C34878D82A}">
                        <a16:rowId xmlns:a16="http://schemas.microsoft.com/office/drawing/2014/main" val="2347934415"/>
                      </a:ext>
                    </a:extLst>
                  </a:tr>
                </a:tbl>
              </a:graphicData>
            </a:graphic>
          </p:graphicFrame>
        </mc:Fallback>
      </mc:AlternateContent>
      <p:sp>
        <p:nvSpPr>
          <p:cNvPr id="4" name="Rectangle 3">
            <a:extLst>
              <a:ext uri="{FF2B5EF4-FFF2-40B4-BE49-F238E27FC236}">
                <a16:creationId xmlns:a16="http://schemas.microsoft.com/office/drawing/2014/main" id="{735F894C-B4E5-4BC7-9E5D-9ADD0F91D577}"/>
              </a:ext>
            </a:extLst>
          </p:cNvPr>
          <p:cNvSpPr/>
          <p:nvPr/>
        </p:nvSpPr>
        <p:spPr>
          <a:xfrm>
            <a:off x="481352" y="5724162"/>
            <a:ext cx="2657511" cy="461665"/>
          </a:xfrm>
          <a:prstGeom prst="rect">
            <a:avLst/>
          </a:prstGeom>
        </p:spPr>
        <p:txBody>
          <a:bodyPr wrap="square">
            <a:spAutoFit/>
          </a:bodyPr>
          <a:lstStyle/>
          <a:p>
            <a:pPr algn="ctr"/>
            <a:r>
              <a:rPr lang="en-US" sz="1200"/>
              <a:t>Ad title: </a:t>
            </a:r>
            <a:r>
              <a:rPr lang="en-US" sz="1200" i="1"/>
              <a:t>Flowers delivered today</a:t>
            </a:r>
          </a:p>
          <a:p>
            <a:pPr algn="ctr"/>
            <a:r>
              <a:rPr lang="en-US" sz="1200"/>
              <a:t>Category: </a:t>
            </a:r>
            <a:r>
              <a:rPr lang="en-US" sz="1200" i="1"/>
              <a:t>Occasions &amp; Gifts</a:t>
            </a:r>
          </a:p>
        </p:txBody>
      </p:sp>
      <p:sp>
        <p:nvSpPr>
          <p:cNvPr id="16" name="Rectangle 15">
            <a:extLst>
              <a:ext uri="{FF2B5EF4-FFF2-40B4-BE49-F238E27FC236}">
                <a16:creationId xmlns:a16="http://schemas.microsoft.com/office/drawing/2014/main" id="{DAA10676-AAFC-45A5-84A1-06A6F64678B2}"/>
              </a:ext>
            </a:extLst>
          </p:cNvPr>
          <p:cNvSpPr/>
          <p:nvPr/>
        </p:nvSpPr>
        <p:spPr>
          <a:xfrm>
            <a:off x="3801979" y="5724162"/>
            <a:ext cx="2489268" cy="461665"/>
          </a:xfrm>
          <a:prstGeom prst="rect">
            <a:avLst/>
          </a:prstGeom>
        </p:spPr>
        <p:txBody>
          <a:bodyPr wrap="square">
            <a:spAutoFit/>
          </a:bodyPr>
          <a:lstStyle/>
          <a:p>
            <a:pPr algn="ctr"/>
            <a:r>
              <a:rPr lang="en-US" sz="1200"/>
              <a:t>Elegant flowers for any occasion. 100% smile guarantee!</a:t>
            </a:r>
          </a:p>
        </p:txBody>
      </p:sp>
      <p:sp>
        <p:nvSpPr>
          <p:cNvPr id="5" name="Right Arrow 4"/>
          <p:cNvSpPr/>
          <p:nvPr/>
        </p:nvSpPr>
        <p:spPr>
          <a:xfrm>
            <a:off x="3022333" y="5871616"/>
            <a:ext cx="702644" cy="166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0918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91B1-07F2-456E-AD4D-1EFE2EB9D92B}"/>
              </a:ext>
            </a:extLst>
          </p:cNvPr>
          <p:cNvSpPr>
            <a:spLocks noGrp="1"/>
          </p:cNvSpPr>
          <p:nvPr>
            <p:ph type="title"/>
          </p:nvPr>
        </p:nvSpPr>
        <p:spPr/>
        <p:txBody>
          <a:bodyPr/>
          <a:lstStyle/>
          <a:p>
            <a:r>
              <a:rPr lang="en-US"/>
              <a:t>Example Results</a:t>
            </a:r>
          </a:p>
        </p:txBody>
      </p:sp>
      <p:graphicFrame>
        <p:nvGraphicFramePr>
          <p:cNvPr id="16" name="Table 15">
            <a:extLst>
              <a:ext uri="{FF2B5EF4-FFF2-40B4-BE49-F238E27FC236}">
                <a16:creationId xmlns:a16="http://schemas.microsoft.com/office/drawing/2014/main" id="{384D9BC1-3956-45CC-A573-BD5122DC4D68}"/>
              </a:ext>
            </a:extLst>
          </p:cNvPr>
          <p:cNvGraphicFramePr>
            <a:graphicFrameLocks noGrp="1"/>
          </p:cNvGraphicFramePr>
          <p:nvPr/>
        </p:nvGraphicFramePr>
        <p:xfrm>
          <a:off x="2147602" y="4167885"/>
          <a:ext cx="7119995" cy="1981200"/>
        </p:xfrm>
        <a:graphic>
          <a:graphicData uri="http://schemas.openxmlformats.org/drawingml/2006/table">
            <a:tbl>
              <a:tblPr firstRow="1" bandRow="1">
                <a:tableStyleId>{ED083AE6-46FA-4A59-8FB0-9F97EB10719F}</a:tableStyleId>
              </a:tblPr>
              <a:tblGrid>
                <a:gridCol w="1558216">
                  <a:extLst>
                    <a:ext uri="{9D8B030D-6E8A-4147-A177-3AD203B41FA5}">
                      <a16:colId xmlns:a16="http://schemas.microsoft.com/office/drawing/2014/main" val="3920018935"/>
                    </a:ext>
                  </a:extLst>
                </a:gridCol>
                <a:gridCol w="5561779">
                  <a:extLst>
                    <a:ext uri="{9D8B030D-6E8A-4147-A177-3AD203B41FA5}">
                      <a16:colId xmlns:a16="http://schemas.microsoft.com/office/drawing/2014/main" val="2387695261"/>
                    </a:ext>
                  </a:extLst>
                </a:gridCol>
              </a:tblGrid>
              <a:tr h="314156">
                <a:tc>
                  <a:txBody>
                    <a:bodyPr/>
                    <a:lstStyle/>
                    <a:p>
                      <a:pPr algn="ctr"/>
                      <a:r>
                        <a:rPr lang="en-US" sz="1600">
                          <a:solidFill>
                            <a:schemeClr val="bg1"/>
                          </a:solidFill>
                        </a:rPr>
                        <a:t>Input </a:t>
                      </a:r>
                      <a:r>
                        <a:rPr lang="en-US" sz="1600" err="1">
                          <a:solidFill>
                            <a:schemeClr val="bg1"/>
                          </a:solidFill>
                        </a:rPr>
                        <a:t>AdTitle</a:t>
                      </a:r>
                      <a:endParaRPr lang="en-US" sz="1600">
                        <a:solidFill>
                          <a:schemeClr val="bg1"/>
                        </a:solidFill>
                      </a:endParaRPr>
                    </a:p>
                  </a:txBody>
                  <a:tcPr>
                    <a:solidFill>
                      <a:schemeClr val="accent4">
                        <a:lumMod val="75000"/>
                      </a:schemeClr>
                    </a:solidFill>
                  </a:tcPr>
                </a:tc>
                <a:tc>
                  <a:txBody>
                    <a:bodyPr/>
                    <a:lstStyle/>
                    <a:p>
                      <a:pPr marL="0" algn="ctr" defTabSz="914400" rtl="0" eaLnBrk="1" latinLnBrk="0" hangingPunct="1"/>
                      <a:r>
                        <a:rPr lang="en-US" sz="1600" b="1" kern="1200">
                          <a:solidFill>
                            <a:schemeClr val="bg1"/>
                          </a:solidFill>
                          <a:latin typeface="+mn-lt"/>
                          <a:ea typeface="+mn-ea"/>
                          <a:cs typeface="+mn-cs"/>
                        </a:rPr>
                        <a:t>US passport application</a:t>
                      </a:r>
                    </a:p>
                  </a:txBody>
                  <a:tcPr>
                    <a:solidFill>
                      <a:schemeClr val="accent4">
                        <a:lumMod val="75000"/>
                      </a:schemeClr>
                    </a:solidFill>
                  </a:tcPr>
                </a:tc>
                <a:extLst>
                  <a:ext uri="{0D108BD9-81ED-4DB2-BD59-A6C34878D82A}">
                    <a16:rowId xmlns:a16="http://schemas.microsoft.com/office/drawing/2014/main" val="4120050562"/>
                  </a:ext>
                </a:extLst>
              </a:tr>
              <a:tr h="257036">
                <a:tc rowSpan="6">
                  <a:txBody>
                    <a:bodyPr/>
                    <a:lstStyle/>
                    <a:p>
                      <a:pPr algn="ctr">
                        <a:lnSpc>
                          <a:spcPct val="100000"/>
                        </a:lnSpc>
                      </a:pPr>
                      <a:endParaRPr lang="en-US" sz="1600"/>
                    </a:p>
                    <a:p>
                      <a:pPr algn="ctr">
                        <a:lnSpc>
                          <a:spcPct val="100000"/>
                        </a:lnSpc>
                      </a:pPr>
                      <a:endParaRPr lang="en-US" sz="1600"/>
                    </a:p>
                    <a:p>
                      <a:pPr algn="ctr">
                        <a:lnSpc>
                          <a:spcPct val="100000"/>
                        </a:lnSpc>
                      </a:pPr>
                      <a:r>
                        <a:rPr lang="en-US" sz="1600"/>
                        <a:t>Output </a:t>
                      </a:r>
                      <a:r>
                        <a:rPr lang="en-US" sz="1600" err="1"/>
                        <a:t>AdDescriptions</a:t>
                      </a:r>
                      <a:endParaRPr lang="en-US"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Find US passport application and related articles. Search now!</a:t>
                      </a:r>
                    </a:p>
                  </a:txBody>
                  <a:tcPr/>
                </a:tc>
                <a:extLst>
                  <a:ext uri="{0D108BD9-81ED-4DB2-BD59-A6C34878D82A}">
                    <a16:rowId xmlns:a16="http://schemas.microsoft.com/office/drawing/2014/main" val="1787309416"/>
                  </a:ext>
                </a:extLst>
              </a:tr>
              <a:tr h="2570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Quick &amp; easy application. Apply for your passport online today!</a:t>
                      </a:r>
                    </a:p>
                  </a:txBody>
                  <a:tcPr/>
                </a:tc>
                <a:extLst>
                  <a:ext uri="{0D108BD9-81ED-4DB2-BD59-A6C34878D82A}">
                    <a16:rowId xmlns:a16="http://schemas.microsoft.com/office/drawing/2014/main" val="3277567260"/>
                  </a:ext>
                </a:extLst>
              </a:tr>
              <a:tr h="257036">
                <a:tc vMerge="1">
                  <a:txBody>
                    <a:bodyPr/>
                    <a:lstStyle/>
                    <a:p>
                      <a:endParaRPr lang="en-US"/>
                    </a:p>
                  </a:txBody>
                  <a:tcPr/>
                </a:tc>
                <a:tc>
                  <a:txBody>
                    <a:bodyPr/>
                    <a:lstStyle/>
                    <a:p>
                      <a:pPr algn="ctr"/>
                      <a:r>
                        <a:rPr lang="en-US" sz="1200"/>
                        <a:t>Quick &amp; easy application. Find government passport application and related articles.</a:t>
                      </a:r>
                    </a:p>
                  </a:txBody>
                  <a:tcPr/>
                </a:tc>
                <a:extLst>
                  <a:ext uri="{0D108BD9-81ED-4DB2-BD59-A6C34878D82A}">
                    <a16:rowId xmlns:a16="http://schemas.microsoft.com/office/drawing/2014/main" val="2453513786"/>
                  </a:ext>
                </a:extLst>
              </a:tr>
              <a:tr h="257036">
                <a:tc vMerge="1">
                  <a:txBody>
                    <a:bodyPr/>
                    <a:lstStyle/>
                    <a:p>
                      <a:endParaRPr lang="en-US"/>
                    </a:p>
                  </a:txBody>
                  <a:tcPr/>
                </a:tc>
                <a:tc>
                  <a:txBody>
                    <a:bodyPr/>
                    <a:lstStyle/>
                    <a:p>
                      <a:pPr algn="ctr"/>
                      <a:r>
                        <a:rPr lang="en-US" sz="1200"/>
                        <a:t>Government passport application. Quick and easy to search results!</a:t>
                      </a:r>
                    </a:p>
                  </a:txBody>
                  <a:tcPr/>
                </a:tc>
                <a:extLst>
                  <a:ext uri="{0D108BD9-81ED-4DB2-BD59-A6C34878D82A}">
                    <a16:rowId xmlns:a16="http://schemas.microsoft.com/office/drawing/2014/main" val="2794200123"/>
                  </a:ext>
                </a:extLst>
              </a:tr>
              <a:tr h="257036">
                <a:tc vMerge="1">
                  <a:txBody>
                    <a:bodyPr/>
                    <a:lstStyle/>
                    <a:p>
                      <a:endParaRPr lang="en-US"/>
                    </a:p>
                  </a:txBody>
                  <a:tcPr/>
                </a:tc>
                <a:tc>
                  <a:txBody>
                    <a:bodyPr/>
                    <a:lstStyle/>
                    <a:p>
                      <a:pPr algn="ctr"/>
                      <a:r>
                        <a:rPr lang="en-US" sz="1200"/>
                        <a:t>Start your passport online today. Apply now &amp; find the best results!</a:t>
                      </a:r>
                    </a:p>
                  </a:txBody>
                  <a:tcPr/>
                </a:tc>
                <a:extLst>
                  <a:ext uri="{0D108BD9-81ED-4DB2-BD59-A6C34878D82A}">
                    <a16:rowId xmlns:a16="http://schemas.microsoft.com/office/drawing/2014/main" val="847841083"/>
                  </a:ext>
                </a:extLst>
              </a:tr>
              <a:tr h="257036">
                <a:tc vMerge="1">
                  <a:txBody>
                    <a:bodyPr/>
                    <a:lstStyle/>
                    <a:p>
                      <a:endParaRPr lang="en-US"/>
                    </a:p>
                  </a:txBody>
                  <a:tcPr/>
                </a:tc>
                <a:tc>
                  <a:txBody>
                    <a:bodyPr/>
                    <a:lstStyle/>
                    <a:p>
                      <a:pPr algn="ctr"/>
                      <a:r>
                        <a:rPr lang="en-US" sz="1200"/>
                        <a:t>Open your passport online today. 100% free tool!</a:t>
                      </a:r>
                    </a:p>
                  </a:txBody>
                  <a:tcPr/>
                </a:tc>
                <a:extLst>
                  <a:ext uri="{0D108BD9-81ED-4DB2-BD59-A6C34878D82A}">
                    <a16:rowId xmlns:a16="http://schemas.microsoft.com/office/drawing/2014/main" val="3848391952"/>
                  </a:ext>
                </a:extLst>
              </a:tr>
            </a:tbl>
          </a:graphicData>
        </a:graphic>
      </p:graphicFrame>
      <p:graphicFrame>
        <p:nvGraphicFramePr>
          <p:cNvPr id="14" name="Table 13">
            <a:extLst>
              <a:ext uri="{FF2B5EF4-FFF2-40B4-BE49-F238E27FC236}">
                <a16:creationId xmlns:a16="http://schemas.microsoft.com/office/drawing/2014/main" id="{A9BEA92E-DB9C-48A6-8DEA-3246673A92E7}"/>
              </a:ext>
            </a:extLst>
          </p:cNvPr>
          <p:cNvGraphicFramePr>
            <a:graphicFrameLocks noGrp="1"/>
          </p:cNvGraphicFramePr>
          <p:nvPr/>
        </p:nvGraphicFramePr>
        <p:xfrm>
          <a:off x="2123473" y="1999972"/>
          <a:ext cx="7119995" cy="1981200"/>
        </p:xfrm>
        <a:graphic>
          <a:graphicData uri="http://schemas.openxmlformats.org/drawingml/2006/table">
            <a:tbl>
              <a:tblPr firstRow="1" bandRow="1">
                <a:tableStyleId>{ED083AE6-46FA-4A59-8FB0-9F97EB10719F}</a:tableStyleId>
              </a:tblPr>
              <a:tblGrid>
                <a:gridCol w="1558216">
                  <a:extLst>
                    <a:ext uri="{9D8B030D-6E8A-4147-A177-3AD203B41FA5}">
                      <a16:colId xmlns:a16="http://schemas.microsoft.com/office/drawing/2014/main" val="3920018935"/>
                    </a:ext>
                  </a:extLst>
                </a:gridCol>
                <a:gridCol w="5561779">
                  <a:extLst>
                    <a:ext uri="{9D8B030D-6E8A-4147-A177-3AD203B41FA5}">
                      <a16:colId xmlns:a16="http://schemas.microsoft.com/office/drawing/2014/main" val="2387695261"/>
                    </a:ext>
                  </a:extLst>
                </a:gridCol>
              </a:tblGrid>
              <a:tr h="314156">
                <a:tc>
                  <a:txBody>
                    <a:bodyPr/>
                    <a:lstStyle/>
                    <a:p>
                      <a:pPr algn="ctr"/>
                      <a:r>
                        <a:rPr lang="en-US" sz="1600">
                          <a:solidFill>
                            <a:schemeClr val="bg1"/>
                          </a:solidFill>
                        </a:rPr>
                        <a:t>Input </a:t>
                      </a:r>
                      <a:r>
                        <a:rPr lang="en-US" sz="1600" err="1">
                          <a:solidFill>
                            <a:schemeClr val="bg1"/>
                          </a:solidFill>
                        </a:rPr>
                        <a:t>AdTitle</a:t>
                      </a:r>
                      <a:endParaRPr lang="en-US" sz="1600">
                        <a:solidFill>
                          <a:schemeClr val="bg1"/>
                        </a:solidFill>
                      </a:endParaRPr>
                    </a:p>
                  </a:txBody>
                  <a:tcPr>
                    <a:solidFill>
                      <a:schemeClr val="accent4">
                        <a:lumMod val="75000"/>
                      </a:schemeClr>
                    </a:solidFill>
                  </a:tcPr>
                </a:tc>
                <a:tc>
                  <a:txBody>
                    <a:bodyPr/>
                    <a:lstStyle/>
                    <a:p>
                      <a:pPr algn="ctr"/>
                      <a:r>
                        <a:rPr lang="en-US" sz="1600">
                          <a:solidFill>
                            <a:schemeClr val="bg1"/>
                          </a:solidFill>
                        </a:rPr>
                        <a:t>job applications online</a:t>
                      </a:r>
                    </a:p>
                  </a:txBody>
                  <a:tcPr>
                    <a:solidFill>
                      <a:schemeClr val="accent4">
                        <a:lumMod val="75000"/>
                      </a:schemeClr>
                    </a:solidFill>
                  </a:tcPr>
                </a:tc>
                <a:extLst>
                  <a:ext uri="{0D108BD9-81ED-4DB2-BD59-A6C34878D82A}">
                    <a16:rowId xmlns:a16="http://schemas.microsoft.com/office/drawing/2014/main" val="4120050562"/>
                  </a:ext>
                </a:extLst>
              </a:tr>
              <a:tr h="257036">
                <a:tc rowSpan="6">
                  <a:txBody>
                    <a:bodyPr/>
                    <a:lstStyle/>
                    <a:p>
                      <a:pPr algn="ctr">
                        <a:lnSpc>
                          <a:spcPct val="100000"/>
                        </a:lnSpc>
                      </a:pPr>
                      <a:endParaRPr lang="en-US" sz="1600"/>
                    </a:p>
                    <a:p>
                      <a:pPr algn="ctr">
                        <a:lnSpc>
                          <a:spcPct val="100000"/>
                        </a:lnSpc>
                      </a:pPr>
                      <a:endParaRPr lang="en-US" sz="1600"/>
                    </a:p>
                    <a:p>
                      <a:pPr algn="ctr">
                        <a:lnSpc>
                          <a:spcPct val="100000"/>
                        </a:lnSpc>
                      </a:pPr>
                      <a:r>
                        <a:rPr lang="en-US" sz="1600"/>
                        <a:t>Output </a:t>
                      </a:r>
                      <a:r>
                        <a:rPr lang="en-US" sz="1600" err="1"/>
                        <a:t>AdDescriptions</a:t>
                      </a:r>
                      <a:endParaRPr lang="en-US"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New: job application online. Apply today &amp; find your perfect job!</a:t>
                      </a:r>
                    </a:p>
                  </a:txBody>
                  <a:tcPr/>
                </a:tc>
                <a:extLst>
                  <a:ext uri="{0D108BD9-81ED-4DB2-BD59-A6C34878D82A}">
                    <a16:rowId xmlns:a16="http://schemas.microsoft.com/office/drawing/2014/main" val="1787309416"/>
                  </a:ext>
                </a:extLst>
              </a:tr>
              <a:tr h="2570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Now hiring - submit an application. Browse full &amp; part time positions.</a:t>
                      </a:r>
                    </a:p>
                  </a:txBody>
                  <a:tcPr/>
                </a:tc>
                <a:extLst>
                  <a:ext uri="{0D108BD9-81ED-4DB2-BD59-A6C34878D82A}">
                    <a16:rowId xmlns:a16="http://schemas.microsoft.com/office/drawing/2014/main" val="3277567260"/>
                  </a:ext>
                </a:extLst>
              </a:tr>
              <a:tr h="257036">
                <a:tc vMerge="1">
                  <a:txBody>
                    <a:bodyPr/>
                    <a:lstStyle/>
                    <a:p>
                      <a:endParaRPr lang="en-US"/>
                    </a:p>
                  </a:txBody>
                  <a:tcPr/>
                </a:tc>
                <a:tc>
                  <a:txBody>
                    <a:bodyPr/>
                    <a:lstStyle/>
                    <a:p>
                      <a:pPr algn="ctr"/>
                      <a:r>
                        <a:rPr lang="en-US" sz="1200"/>
                        <a:t>3 open positions left -- apply now! Jobs in your area</a:t>
                      </a:r>
                    </a:p>
                  </a:txBody>
                  <a:tcPr/>
                </a:tc>
                <a:extLst>
                  <a:ext uri="{0D108BD9-81ED-4DB2-BD59-A6C34878D82A}">
                    <a16:rowId xmlns:a16="http://schemas.microsoft.com/office/drawing/2014/main" val="2453513786"/>
                  </a:ext>
                </a:extLst>
              </a:tr>
              <a:tr h="2570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Open positions left -- apply now! Job application online.</a:t>
                      </a:r>
                    </a:p>
                  </a:txBody>
                  <a:tcPr/>
                </a:tc>
                <a:extLst>
                  <a:ext uri="{0D108BD9-81ED-4DB2-BD59-A6C34878D82A}">
                    <a16:rowId xmlns:a16="http://schemas.microsoft.com/office/drawing/2014/main" val="2794200123"/>
                  </a:ext>
                </a:extLst>
              </a:tr>
              <a:tr h="257036">
                <a:tc vMerge="1">
                  <a:txBody>
                    <a:bodyPr/>
                    <a:lstStyle/>
                    <a:p>
                      <a:endParaRPr lang="en-US"/>
                    </a:p>
                  </a:txBody>
                  <a:tcPr/>
                </a:tc>
                <a:tc>
                  <a:txBody>
                    <a:bodyPr/>
                    <a:lstStyle/>
                    <a:p>
                      <a:pPr algn="ctr"/>
                      <a:r>
                        <a:rPr lang="en-US" sz="1200"/>
                        <a:t>7 open positions left -- apply now! Jobs in your area</a:t>
                      </a:r>
                    </a:p>
                  </a:txBody>
                  <a:tcPr/>
                </a:tc>
                <a:extLst>
                  <a:ext uri="{0D108BD9-81ED-4DB2-BD59-A6C34878D82A}">
                    <a16:rowId xmlns:a16="http://schemas.microsoft.com/office/drawing/2014/main" val="847841083"/>
                  </a:ext>
                </a:extLst>
              </a:tr>
              <a:tr h="257036">
                <a:tc vMerge="1">
                  <a:txBody>
                    <a:bodyPr/>
                    <a:lstStyle/>
                    <a:p>
                      <a:endParaRPr lang="en-US"/>
                    </a:p>
                  </a:txBody>
                  <a:tcPr/>
                </a:tc>
                <a:tc>
                  <a:txBody>
                    <a:bodyPr/>
                    <a:lstStyle/>
                    <a:p>
                      <a:pPr algn="ctr"/>
                      <a:r>
                        <a:rPr lang="en-US" sz="1200"/>
                        <a:t>Sales positions open. Hiring now - apply today!</a:t>
                      </a:r>
                    </a:p>
                  </a:txBody>
                  <a:tcPr/>
                </a:tc>
                <a:extLst>
                  <a:ext uri="{0D108BD9-81ED-4DB2-BD59-A6C34878D82A}">
                    <a16:rowId xmlns:a16="http://schemas.microsoft.com/office/drawing/2014/main" val="3848391952"/>
                  </a:ext>
                </a:extLst>
              </a:tr>
            </a:tbl>
          </a:graphicData>
        </a:graphic>
      </p:graphicFrame>
      <p:grpSp>
        <p:nvGrpSpPr>
          <p:cNvPr id="18" name="Group 17">
            <a:extLst>
              <a:ext uri="{FF2B5EF4-FFF2-40B4-BE49-F238E27FC236}">
                <a16:creationId xmlns:a16="http://schemas.microsoft.com/office/drawing/2014/main" id="{968B6738-FF18-4602-B209-AAE50CD01F62}"/>
              </a:ext>
            </a:extLst>
          </p:cNvPr>
          <p:cNvGrpSpPr/>
          <p:nvPr/>
        </p:nvGrpSpPr>
        <p:grpSpPr>
          <a:xfrm>
            <a:off x="6190419" y="1613854"/>
            <a:ext cx="6240839" cy="980481"/>
            <a:chOff x="6248171" y="2249121"/>
            <a:chExt cx="6240839" cy="980481"/>
          </a:xfrm>
        </p:grpSpPr>
        <p:cxnSp>
          <p:nvCxnSpPr>
            <p:cNvPr id="6" name="Straight Connector 5">
              <a:extLst>
                <a:ext uri="{FF2B5EF4-FFF2-40B4-BE49-F238E27FC236}">
                  <a16:creationId xmlns:a16="http://schemas.microsoft.com/office/drawing/2014/main" id="{A59FA4C6-D45A-483D-94A1-5C7A33D82396}"/>
                </a:ext>
              </a:extLst>
            </p:cNvPr>
            <p:cNvCxnSpPr>
              <a:cxnSpLocks/>
            </p:cNvCxnSpPr>
            <p:nvPr/>
          </p:nvCxnSpPr>
          <p:spPr>
            <a:xfrm>
              <a:off x="6248171" y="3229602"/>
              <a:ext cx="2714625" cy="0"/>
            </a:xfrm>
            <a:prstGeom prst="line">
              <a:avLst/>
            </a:prstGeom>
            <a:ln w="28575">
              <a:solidFill>
                <a:srgbClr val="F0512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2E129A7-7B81-4A78-85E1-1E1024EAFA00}"/>
                </a:ext>
              </a:extLst>
            </p:cNvPr>
            <p:cNvSpPr/>
            <p:nvPr/>
          </p:nvSpPr>
          <p:spPr>
            <a:xfrm>
              <a:off x="9086293" y="2249121"/>
              <a:ext cx="3402717" cy="557204"/>
            </a:xfrm>
            <a:prstGeom prst="rect">
              <a:avLst/>
            </a:prstGeom>
          </p:spPr>
          <p:txBody>
            <a:bodyPr wrap="square">
              <a:spAutoFit/>
            </a:bodyPr>
            <a:lstStyle/>
            <a:p>
              <a:pPr marL="0" lvl="1" algn="ctr">
                <a:lnSpc>
                  <a:spcPts val="1800"/>
                </a:lnSpc>
              </a:pPr>
              <a:r>
                <a:rPr lang="en-US">
                  <a:solidFill>
                    <a:srgbClr val="F05125"/>
                  </a:solidFill>
                </a:rPr>
                <a:t>The model has the ability to generate </a:t>
              </a:r>
              <a:r>
                <a:rPr lang="en-US" altLang="zh-CN">
                  <a:solidFill>
                    <a:srgbClr val="F05125"/>
                  </a:solidFill>
                </a:rPr>
                <a:t>persuasive</a:t>
              </a:r>
              <a:r>
                <a:rPr lang="en-US">
                  <a:solidFill>
                    <a:srgbClr val="F05125"/>
                  </a:solidFill>
                </a:rPr>
                <a:t> phrases</a:t>
              </a:r>
            </a:p>
          </p:txBody>
        </p:sp>
        <p:cxnSp>
          <p:nvCxnSpPr>
            <p:cNvPr id="8" name="Straight Connector 7">
              <a:extLst>
                <a:ext uri="{FF2B5EF4-FFF2-40B4-BE49-F238E27FC236}">
                  <a16:creationId xmlns:a16="http://schemas.microsoft.com/office/drawing/2014/main" id="{1F39BE37-8598-46D1-952C-5713A47654F2}"/>
                </a:ext>
              </a:extLst>
            </p:cNvPr>
            <p:cNvCxnSpPr>
              <a:cxnSpLocks/>
            </p:cNvCxnSpPr>
            <p:nvPr/>
          </p:nvCxnSpPr>
          <p:spPr>
            <a:xfrm flipV="1">
              <a:off x="8925908" y="2755917"/>
              <a:ext cx="603912" cy="471561"/>
            </a:xfrm>
            <a:prstGeom prst="line">
              <a:avLst/>
            </a:prstGeom>
            <a:ln w="28575">
              <a:solidFill>
                <a:srgbClr val="F05125"/>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3095724-F148-48BE-AE11-AACC85120648}"/>
              </a:ext>
            </a:extLst>
          </p:cNvPr>
          <p:cNvGrpSpPr/>
          <p:nvPr/>
        </p:nvGrpSpPr>
        <p:grpSpPr>
          <a:xfrm>
            <a:off x="9415060" y="2452078"/>
            <a:ext cx="2080324" cy="1464044"/>
            <a:chOff x="9472812" y="3087345"/>
            <a:chExt cx="2080324" cy="1464044"/>
          </a:xfrm>
        </p:grpSpPr>
        <p:sp>
          <p:nvSpPr>
            <p:cNvPr id="11" name="Rectangle 10">
              <a:extLst>
                <a:ext uri="{FF2B5EF4-FFF2-40B4-BE49-F238E27FC236}">
                  <a16:creationId xmlns:a16="http://schemas.microsoft.com/office/drawing/2014/main" id="{FD5E089F-5E43-466C-A130-05DFFDDD1AC1}"/>
                </a:ext>
              </a:extLst>
            </p:cNvPr>
            <p:cNvSpPr/>
            <p:nvPr/>
          </p:nvSpPr>
          <p:spPr>
            <a:xfrm>
              <a:off x="9699359" y="3632525"/>
              <a:ext cx="1853777" cy="369332"/>
            </a:xfrm>
            <a:prstGeom prst="rect">
              <a:avLst/>
            </a:prstGeom>
          </p:spPr>
          <p:txBody>
            <a:bodyPr wrap="none">
              <a:spAutoFit/>
            </a:bodyPr>
            <a:lstStyle/>
            <a:p>
              <a:r>
                <a:rPr lang="en-US" altLang="zh-CN">
                  <a:solidFill>
                    <a:srgbClr val="F05125"/>
                  </a:solidFill>
                </a:rPr>
                <a:t>Diversified results</a:t>
              </a:r>
              <a:endParaRPr lang="en-US">
                <a:solidFill>
                  <a:srgbClr val="F05125"/>
                </a:solidFill>
              </a:endParaRPr>
            </a:p>
          </p:txBody>
        </p:sp>
        <p:sp>
          <p:nvSpPr>
            <p:cNvPr id="12" name="Right Brace 11">
              <a:extLst>
                <a:ext uri="{FF2B5EF4-FFF2-40B4-BE49-F238E27FC236}">
                  <a16:creationId xmlns:a16="http://schemas.microsoft.com/office/drawing/2014/main" id="{045C1360-9763-4AF0-9A80-61D1B430806A}"/>
                </a:ext>
              </a:extLst>
            </p:cNvPr>
            <p:cNvSpPr/>
            <p:nvPr/>
          </p:nvSpPr>
          <p:spPr>
            <a:xfrm>
              <a:off x="9472812" y="3087345"/>
              <a:ext cx="180363" cy="1464044"/>
            </a:xfrm>
            <a:prstGeom prst="rightBrace">
              <a:avLst/>
            </a:prstGeom>
            <a:ln w="19050">
              <a:solidFill>
                <a:srgbClr val="F051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58F1846-9EDA-4383-9EFE-BB6FD51AE83F}"/>
              </a:ext>
            </a:extLst>
          </p:cNvPr>
          <p:cNvGrpSpPr/>
          <p:nvPr/>
        </p:nvGrpSpPr>
        <p:grpSpPr>
          <a:xfrm>
            <a:off x="-297023" y="2171058"/>
            <a:ext cx="2601471" cy="2234710"/>
            <a:chOff x="-239271" y="2806325"/>
            <a:chExt cx="2601471" cy="2234710"/>
          </a:xfrm>
        </p:grpSpPr>
        <p:cxnSp>
          <p:nvCxnSpPr>
            <p:cNvPr id="13" name="Straight Connector 12">
              <a:extLst>
                <a:ext uri="{FF2B5EF4-FFF2-40B4-BE49-F238E27FC236}">
                  <a16:creationId xmlns:a16="http://schemas.microsoft.com/office/drawing/2014/main" id="{CBA3C578-3C52-46C3-909E-FB739433A882}"/>
                </a:ext>
              </a:extLst>
            </p:cNvPr>
            <p:cNvCxnSpPr>
              <a:cxnSpLocks/>
            </p:cNvCxnSpPr>
            <p:nvPr/>
          </p:nvCxnSpPr>
          <p:spPr>
            <a:xfrm flipV="1">
              <a:off x="1689268" y="2806325"/>
              <a:ext cx="429099" cy="708500"/>
            </a:xfrm>
            <a:prstGeom prst="line">
              <a:avLst/>
            </a:prstGeom>
            <a:ln w="28575">
              <a:solidFill>
                <a:srgbClr val="F0512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316745D-4883-471A-AA58-DF4129993627}"/>
                </a:ext>
              </a:extLst>
            </p:cNvPr>
            <p:cNvCxnSpPr>
              <a:cxnSpLocks/>
            </p:cNvCxnSpPr>
            <p:nvPr/>
          </p:nvCxnSpPr>
          <p:spPr>
            <a:xfrm flipH="1" flipV="1">
              <a:off x="1665139" y="4061744"/>
              <a:ext cx="516087" cy="979291"/>
            </a:xfrm>
            <a:prstGeom prst="line">
              <a:avLst/>
            </a:prstGeom>
            <a:ln w="28575">
              <a:solidFill>
                <a:srgbClr val="F05125"/>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0AE3B45-FA3B-4F4B-840B-102C7733B966}"/>
                </a:ext>
              </a:extLst>
            </p:cNvPr>
            <p:cNvSpPr/>
            <p:nvPr/>
          </p:nvSpPr>
          <p:spPr>
            <a:xfrm>
              <a:off x="-239271" y="3514825"/>
              <a:ext cx="2601471" cy="788036"/>
            </a:xfrm>
            <a:prstGeom prst="rect">
              <a:avLst/>
            </a:prstGeom>
          </p:spPr>
          <p:txBody>
            <a:bodyPr wrap="square">
              <a:spAutoFit/>
            </a:bodyPr>
            <a:lstStyle/>
            <a:p>
              <a:pPr marL="0" lvl="1" algn="ctr">
                <a:lnSpc>
                  <a:spcPts val="1800"/>
                </a:lnSpc>
              </a:pPr>
              <a:r>
                <a:rPr lang="en-US">
                  <a:solidFill>
                    <a:srgbClr val="F05125"/>
                  </a:solidFill>
                </a:rPr>
                <a:t>The model can differentiate similar inputs</a:t>
              </a:r>
            </a:p>
          </p:txBody>
        </p:sp>
      </p:grpSp>
      <p:sp>
        <p:nvSpPr>
          <p:cNvPr id="22" name="Rectangle 21"/>
          <p:cNvSpPr/>
          <p:nvPr/>
        </p:nvSpPr>
        <p:spPr>
          <a:xfrm>
            <a:off x="179672" y="6407301"/>
            <a:ext cx="10956758" cy="369332"/>
          </a:xfrm>
          <a:prstGeom prst="rect">
            <a:avLst/>
          </a:prstGeom>
        </p:spPr>
        <p:txBody>
          <a:bodyPr wrap="square">
            <a:spAutoFit/>
          </a:bodyPr>
          <a:lstStyle/>
          <a:p>
            <a:pPr lvl="0">
              <a:defRPr/>
            </a:pPr>
            <a:endParaRPr lang="en-US" altLang="zh-CN"/>
          </a:p>
        </p:txBody>
      </p:sp>
    </p:spTree>
    <p:extLst>
      <p:ext uri="{BB962C8B-B14F-4D97-AF65-F5344CB8AC3E}">
        <p14:creationId xmlns:p14="http://schemas.microsoft.com/office/powerpoint/2010/main" val="85397244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 y="488"/>
            <a:ext cx="12190271" cy="6857027"/>
          </a:xfrm>
          <a:prstGeom prst="rect">
            <a:avLst/>
          </a:prstGeom>
        </p:spPr>
      </p:pic>
      <p:sp>
        <p:nvSpPr>
          <p:cNvPr id="37" name="Rectangle 36"/>
          <p:cNvSpPr/>
          <p:nvPr/>
        </p:nvSpPr>
        <p:spPr bwMode="auto">
          <a:xfrm>
            <a:off x="865" y="487"/>
            <a:ext cx="12190272" cy="6857027"/>
          </a:xfrm>
          <a:prstGeom prst="rect">
            <a:avLst/>
          </a:prstGeom>
          <a:solidFill>
            <a:srgbClr val="000000">
              <a:alpha val="3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ln>
                <a:solidFill>
                  <a:sysClr val="windowText" lastClr="000000"/>
                </a:solidFill>
              </a:ln>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1730" y="2654189"/>
            <a:ext cx="12190271" cy="426274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639989"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400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Rectangle 1"/>
          <p:cNvSpPr/>
          <p:nvPr/>
        </p:nvSpPr>
        <p:spPr>
          <a:xfrm>
            <a:off x="1981784" y="1242380"/>
            <a:ext cx="8228433" cy="755259"/>
          </a:xfrm>
          <a:prstGeom prst="rect">
            <a:avLst/>
          </a:prstGeom>
        </p:spPr>
        <p:txBody>
          <a:bodyPr wrap="square" anchor="t">
            <a:spAutoFit/>
          </a:bodyPr>
          <a:lstStyle/>
          <a:p>
            <a:pPr algn="ctr" defTabSz="913927" fontAlgn="base">
              <a:lnSpc>
                <a:spcPct val="90000"/>
              </a:lnSpc>
              <a:spcBef>
                <a:spcPct val="0"/>
              </a:spcBef>
              <a:spcAft>
                <a:spcPct val="0"/>
              </a:spcAft>
              <a:defRPr/>
            </a:pPr>
            <a:r>
              <a:rPr lang="en-US" sz="4800" dirty="0">
                <a:gradFill>
                  <a:gsLst>
                    <a:gs pos="0">
                      <a:srgbClr val="FFFFFF"/>
                    </a:gs>
                    <a:gs pos="100000">
                      <a:srgbClr val="FFFFFF"/>
                    </a:gs>
                  </a:gsLst>
                  <a:lin ang="5400000" scaled="0"/>
                </a:gradFill>
                <a:latin typeface="Segoe UI Light"/>
                <a:ea typeface="Segoe UI" pitchFamily="34" charset="0"/>
                <a:cs typeface="Segoe UI"/>
              </a:rPr>
              <a:t>Recommendations Everywhere</a:t>
            </a:r>
            <a:endParaRPr lang="en-US" sz="4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23" name="Picture 2" descr="Image result for netflix">
            <a:extLst>
              <a:ext uri="{FF2B5EF4-FFF2-40B4-BE49-F238E27FC236}">
                <a16:creationId xmlns:a16="http://schemas.microsoft.com/office/drawing/2014/main" id="{9C824BD6-B916-4117-9665-D583E3A231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141" y="3168805"/>
            <a:ext cx="1181082" cy="11810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amazon">
            <a:extLst>
              <a:ext uri="{FF2B5EF4-FFF2-40B4-BE49-F238E27FC236}">
                <a16:creationId xmlns:a16="http://schemas.microsoft.com/office/drawing/2014/main" id="{4DEF37DE-53B2-4750-BDB8-48BD01F7CD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592" y="4005051"/>
            <a:ext cx="1010954" cy="10109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bytedance">
            <a:extLst>
              <a:ext uri="{FF2B5EF4-FFF2-40B4-BE49-F238E27FC236}">
                <a16:creationId xmlns:a16="http://schemas.microsoft.com/office/drawing/2014/main" id="{C427721E-3F18-47C5-BD7F-CC282E344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275" y="5094036"/>
            <a:ext cx="1950033" cy="6550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Image result for youtube">
            <a:extLst>
              <a:ext uri="{FF2B5EF4-FFF2-40B4-BE49-F238E27FC236}">
                <a16:creationId xmlns:a16="http://schemas.microsoft.com/office/drawing/2014/main" id="{468AAA02-63F2-436F-A8F4-CBE8310FB6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77" y="4485904"/>
            <a:ext cx="1488834" cy="5955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Image result for spotify">
            <a:extLst>
              <a:ext uri="{FF2B5EF4-FFF2-40B4-BE49-F238E27FC236}">
                <a16:creationId xmlns:a16="http://schemas.microsoft.com/office/drawing/2014/main" id="{11A167D7-F968-4D44-B67A-3F011D59BA6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082" y="5863792"/>
            <a:ext cx="979974" cy="5144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Image result for tiktok">
            <a:extLst>
              <a:ext uri="{FF2B5EF4-FFF2-40B4-BE49-F238E27FC236}">
                <a16:creationId xmlns:a16="http://schemas.microsoft.com/office/drawing/2014/main" id="{E02B66A9-CD0C-4628-8A63-F29D40F2A6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6818" y="3165740"/>
            <a:ext cx="1181083" cy="118108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Image result for pinterest">
            <a:extLst>
              <a:ext uri="{FF2B5EF4-FFF2-40B4-BE49-F238E27FC236}">
                <a16:creationId xmlns:a16="http://schemas.microsoft.com/office/drawing/2014/main" id="{A2749918-8FC0-43D3-AEE5-7EE09834FE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592" y="3168805"/>
            <a:ext cx="1010954" cy="7582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0" descr="Image result for zalando">
            <a:extLst>
              <a:ext uri="{FF2B5EF4-FFF2-40B4-BE49-F238E27FC236}">
                <a16:creationId xmlns:a16="http://schemas.microsoft.com/office/drawing/2014/main" id="{C408D27B-4E26-48F0-B929-4C62F82FB2C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41358" y="5175573"/>
            <a:ext cx="1202663" cy="12026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sos">
            <a:extLst>
              <a:ext uri="{FF2B5EF4-FFF2-40B4-BE49-F238E27FC236}">
                <a16:creationId xmlns:a16="http://schemas.microsoft.com/office/drawing/2014/main" id="{8244CBBA-3997-48F4-A62F-8C9C5EE0D02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378" y="5876924"/>
            <a:ext cx="1299658" cy="4808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bing">
            <a:extLst>
              <a:ext uri="{FF2B5EF4-FFF2-40B4-BE49-F238E27FC236}">
                <a16:creationId xmlns:a16="http://schemas.microsoft.com/office/drawing/2014/main" id="{DF62AEF4-1CD1-4909-A090-0C875C2B8C4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46488" y="4485904"/>
            <a:ext cx="1406661" cy="5955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criteo">
            <a:extLst>
              <a:ext uri="{FF2B5EF4-FFF2-40B4-BE49-F238E27FC236}">
                <a16:creationId xmlns:a16="http://schemas.microsoft.com/office/drawing/2014/main" id="{5A0C9026-37A8-4469-BB99-18116D72D94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704" t="25142" r="6299" b="30168"/>
          <a:stretch/>
        </p:blipFill>
        <p:spPr bwMode="auto">
          <a:xfrm>
            <a:off x="4284523" y="5194447"/>
            <a:ext cx="1966244" cy="66398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8" descr="Image result for google">
            <a:extLst>
              <a:ext uri="{FF2B5EF4-FFF2-40B4-BE49-F238E27FC236}">
                <a16:creationId xmlns:a16="http://schemas.microsoft.com/office/drawing/2014/main" id="{6060EFEE-E686-49BB-9AB9-05A41636616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80425" y="4140544"/>
            <a:ext cx="954424" cy="954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acebook">
            <a:extLst>
              <a:ext uri="{FF2B5EF4-FFF2-40B4-BE49-F238E27FC236}">
                <a16:creationId xmlns:a16="http://schemas.microsoft.com/office/drawing/2014/main" id="{4C3EA284-DBF1-4465-A412-BEC43EADD36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83960" y="5749125"/>
            <a:ext cx="600962" cy="6009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nstagram">
            <a:extLst>
              <a:ext uri="{FF2B5EF4-FFF2-40B4-BE49-F238E27FC236}">
                <a16:creationId xmlns:a16="http://schemas.microsoft.com/office/drawing/2014/main" id="{E77F9BEB-AE06-4E4C-BE69-AC9DC9EE8B6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55248" y="4129262"/>
            <a:ext cx="947625" cy="9476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linkedin">
            <a:extLst>
              <a:ext uri="{FF2B5EF4-FFF2-40B4-BE49-F238E27FC236}">
                <a16:creationId xmlns:a16="http://schemas.microsoft.com/office/drawing/2014/main" id="{81FC8FEB-D1BD-48DE-B6E1-27345CF7AAE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95577" y="5194447"/>
            <a:ext cx="1159425" cy="11594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microsoft dynamics 365">
            <a:extLst>
              <a:ext uri="{FF2B5EF4-FFF2-40B4-BE49-F238E27FC236}">
                <a16:creationId xmlns:a16="http://schemas.microsoft.com/office/drawing/2014/main" id="{6F6E853A-CCFA-4A1A-BC68-B700ED038AD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14024" y="4127892"/>
            <a:ext cx="2247620" cy="99782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google news">
            <a:extLst>
              <a:ext uri="{FF2B5EF4-FFF2-40B4-BE49-F238E27FC236}">
                <a16:creationId xmlns:a16="http://schemas.microsoft.com/office/drawing/2014/main" id="{F915832A-65D1-4156-8A3A-3F8D259F860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74820" y="4876516"/>
            <a:ext cx="819242" cy="81924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alibaba">
            <a:extLst>
              <a:ext uri="{FF2B5EF4-FFF2-40B4-BE49-F238E27FC236}">
                <a16:creationId xmlns:a16="http://schemas.microsoft.com/office/drawing/2014/main" id="{58D23AAF-AE55-4AE4-9A12-A41AC9AFCEB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26948" y="5665583"/>
            <a:ext cx="1625631" cy="68592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snapchat">
            <a:extLst>
              <a:ext uri="{FF2B5EF4-FFF2-40B4-BE49-F238E27FC236}">
                <a16:creationId xmlns:a16="http://schemas.microsoft.com/office/drawing/2014/main" id="{DE76FC47-9DD0-438E-AF9E-D3D18426678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907044" y="4865374"/>
            <a:ext cx="1245535" cy="70128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twitter">
            <a:extLst>
              <a:ext uri="{FF2B5EF4-FFF2-40B4-BE49-F238E27FC236}">
                <a16:creationId xmlns:a16="http://schemas.microsoft.com/office/drawing/2014/main" id="{65E1196C-FE48-4148-9238-4F3B3E6F6FC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285697" y="4876515"/>
            <a:ext cx="1481281" cy="148128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booking">
            <a:extLst>
              <a:ext uri="{FF2B5EF4-FFF2-40B4-BE49-F238E27FC236}">
                <a16:creationId xmlns:a16="http://schemas.microsoft.com/office/drawing/2014/main" id="{C26D8AC4-FC85-44ED-85E5-C8DD91CDFBC0}"/>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41251" b="41218"/>
          <a:stretch/>
        </p:blipFill>
        <p:spPr bwMode="auto">
          <a:xfrm>
            <a:off x="4296216" y="6013088"/>
            <a:ext cx="1966244" cy="34470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thomson reuters">
            <a:extLst>
              <a:ext uri="{FF2B5EF4-FFF2-40B4-BE49-F238E27FC236}">
                <a16:creationId xmlns:a16="http://schemas.microsoft.com/office/drawing/2014/main" id="{D8F572B6-F23B-44A0-A3A3-84D883827C46}"/>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343011" y="3186245"/>
            <a:ext cx="1423967" cy="1423967"/>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mage result for traveloka">
            <a:extLst>
              <a:ext uri="{FF2B5EF4-FFF2-40B4-BE49-F238E27FC236}">
                <a16:creationId xmlns:a16="http://schemas.microsoft.com/office/drawing/2014/main" id="{35F9D95E-9551-4742-9701-F5E423C35DA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792864" y="4152777"/>
            <a:ext cx="1591566" cy="7012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icrosoft">
            <a:extLst>
              <a:ext uri="{FF2B5EF4-FFF2-40B4-BE49-F238E27FC236}">
                <a16:creationId xmlns:a16="http://schemas.microsoft.com/office/drawing/2014/main" id="{089AED33-495A-4ECE-BB08-7ABC958A2A99}"/>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1511" t="36531" r="12250" b="38508"/>
          <a:stretch/>
        </p:blipFill>
        <p:spPr bwMode="auto">
          <a:xfrm>
            <a:off x="4089013" y="3186246"/>
            <a:ext cx="3995568" cy="8721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hopee">
            <a:extLst>
              <a:ext uri="{FF2B5EF4-FFF2-40B4-BE49-F238E27FC236}">
                <a16:creationId xmlns:a16="http://schemas.microsoft.com/office/drawing/2014/main" id="{B947C397-5710-4279-AA36-DBEB56D8333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08368" y="3190592"/>
            <a:ext cx="1744211" cy="87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30590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ltLang="zh-CN"/>
              <a:t>End-to-end example</a:t>
            </a:r>
            <a:endParaRPr lang="en-US"/>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The best way to predict the future is to invent it.</a:t>
            </a:r>
            <a:r>
              <a:rPr lang="en-US">
                <a:solidFill>
                  <a:schemeClr val="tx1"/>
                </a:solidFill>
              </a:rPr>
              <a:t>”</a:t>
            </a:r>
          </a:p>
          <a:p>
            <a:pPr algn="r"/>
            <a:r>
              <a:rPr lang="en-GB">
                <a:solidFill>
                  <a:schemeClr val="tx1"/>
                </a:solidFill>
              </a:rPr>
              <a:t>Alan Kay</a:t>
            </a:r>
          </a:p>
          <a:p>
            <a:endParaRPr lang="en-US">
              <a:solidFill>
                <a:schemeClr val="tx1"/>
              </a:solidFill>
            </a:endParaRPr>
          </a:p>
        </p:txBody>
      </p:sp>
    </p:spTree>
    <p:extLst>
      <p:ext uri="{BB962C8B-B14F-4D97-AF65-F5344CB8AC3E}">
        <p14:creationId xmlns:p14="http://schemas.microsoft.com/office/powerpoint/2010/main" val="398304082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a:ln>
            <a:noFill/>
          </a:ln>
        </p:spPr>
        <p:txBody>
          <a:bodyPr wrap="none" rtlCol="0">
            <a:spAutoFit/>
          </a:bodyPr>
          <a:lstStyle/>
          <a:p>
            <a:r>
              <a:rPr lang="en-US" sz="2400">
                <a:solidFill>
                  <a:schemeClr val="bg2"/>
                </a:solidFill>
              </a:rPr>
              <a:t>Data</a:t>
            </a:r>
          </a:p>
          <a:p>
            <a:r>
              <a:rPr lang="en-US" sz="2400">
                <a:solidFill>
                  <a:schemeClr val="bg2"/>
                </a:solidFill>
              </a:rPr>
              <a:t>Data splitting</a:t>
            </a:r>
          </a:p>
          <a:p>
            <a:r>
              <a:rPr lang="en-US" sz="2400">
                <a:solidFill>
                  <a:schemeClr val="bg2"/>
                </a:solidFill>
              </a:rPr>
              <a:t>Data transformation</a:t>
            </a:r>
          </a:p>
          <a:p>
            <a:r>
              <a:rPr lang="en-US" sz="2400">
                <a:solidFill>
                  <a:schemeClr val="bg2"/>
                </a:solidFill>
              </a:rPr>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a:ln>
            <a:noFill/>
          </a:ln>
        </p:spPr>
        <p:txBody>
          <a:bodyPr wrap="none" rtlCol="0">
            <a:spAutoFit/>
          </a:bodyPr>
          <a:lstStyle/>
          <a:p>
            <a:r>
              <a:rPr lang="en-US" sz="2400" dirty="0">
                <a:solidFill>
                  <a:schemeClr val="bg2"/>
                </a:solidFill>
              </a:rPr>
              <a:t>Algorithms</a:t>
            </a:r>
          </a:p>
          <a:p>
            <a:r>
              <a:rPr lang="en-US" sz="2400" dirty="0">
                <a:solidFill>
                  <a:schemeClr val="bg2"/>
                </a:solidFill>
              </a:rPr>
              <a:t>Collaborative filtering</a:t>
            </a:r>
          </a:p>
          <a:p>
            <a:r>
              <a:rPr lang="en-US" sz="2400" dirty="0">
                <a:solidFill>
                  <a:schemeClr val="bg2"/>
                </a:solidFill>
              </a:rPr>
              <a:t>Content-based filtering</a:t>
            </a:r>
          </a:p>
          <a:p>
            <a:r>
              <a:rPr lang="en-US" sz="2400" dirty="0">
                <a:solidFill>
                  <a:schemeClr val="bg2"/>
                </a:solidFill>
              </a:rPr>
              <a:t>Hybrid etc.</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solidFill>
                  <a:schemeClr val="bg2"/>
                </a:solidFill>
              </a:rPr>
              <a:t>Evaluation</a:t>
            </a:r>
          </a:p>
          <a:p>
            <a:r>
              <a:rPr lang="en-US" sz="2400">
                <a:solidFill>
                  <a:schemeClr val="bg2"/>
                </a:solidFill>
              </a:rPr>
              <a:t>Rating </a:t>
            </a:r>
          </a:p>
          <a:p>
            <a:r>
              <a:rPr lang="en-US" sz="2400">
                <a:solidFill>
                  <a:schemeClr val="bg2"/>
                </a:solidFill>
              </a:rPr>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t>Operationalization</a:t>
            </a:r>
          </a:p>
        </p:txBody>
      </p:sp>
    </p:spTree>
    <p:extLst>
      <p:ext uri="{BB962C8B-B14F-4D97-AF65-F5344CB8AC3E}">
        <p14:creationId xmlns:p14="http://schemas.microsoft.com/office/powerpoint/2010/main" val="310443871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04D55-DEA3-4DCE-A9D8-47178597FC6A}"/>
              </a:ext>
            </a:extLst>
          </p:cNvPr>
          <p:cNvSpPr>
            <a:spLocks noGrp="1"/>
          </p:cNvSpPr>
          <p:nvPr>
            <p:ph type="title"/>
          </p:nvPr>
        </p:nvSpPr>
        <p:spPr/>
        <p:txBody>
          <a:bodyPr/>
          <a:lstStyle/>
          <a:p>
            <a:r>
              <a:rPr lang="en-US"/>
              <a:t>Operationalization Challenges</a:t>
            </a:r>
          </a:p>
        </p:txBody>
      </p:sp>
      <p:sp>
        <p:nvSpPr>
          <p:cNvPr id="6" name="Rectangle 5">
            <a:extLst>
              <a:ext uri="{FF2B5EF4-FFF2-40B4-BE49-F238E27FC236}">
                <a16:creationId xmlns:a16="http://schemas.microsoft.com/office/drawing/2014/main" id="{BF63F900-4CEC-4590-ADF3-226CF1B78642}"/>
              </a:ext>
            </a:extLst>
          </p:cNvPr>
          <p:cNvSpPr/>
          <p:nvPr/>
        </p:nvSpPr>
        <p:spPr>
          <a:xfrm>
            <a:off x="0" y="6569930"/>
            <a:ext cx="6981245" cy="307777"/>
          </a:xfrm>
          <a:prstGeom prst="rect">
            <a:avLst/>
          </a:prstGeom>
        </p:spPr>
        <p:txBody>
          <a:bodyPr wrap="square">
            <a:spAutoFit/>
          </a:bodyPr>
          <a:lstStyle/>
          <a:p>
            <a:r>
              <a:rPr lang="en-US" sz="1400" dirty="0"/>
              <a:t>https://papers.nips.cc/paper/5656-hidden-technical-debt-in-machine-learning-systems.pdf</a:t>
            </a:r>
          </a:p>
        </p:txBody>
      </p:sp>
      <p:sp>
        <p:nvSpPr>
          <p:cNvPr id="7" name="Rectangle 6">
            <a:extLst>
              <a:ext uri="{FF2B5EF4-FFF2-40B4-BE49-F238E27FC236}">
                <a16:creationId xmlns:a16="http://schemas.microsoft.com/office/drawing/2014/main" id="{6F1A9B0C-9A50-4E15-A776-C643C29F2A40}"/>
              </a:ext>
            </a:extLst>
          </p:cNvPr>
          <p:cNvSpPr/>
          <p:nvPr/>
        </p:nvSpPr>
        <p:spPr bwMode="auto">
          <a:xfrm>
            <a:off x="1657884" y="1429206"/>
            <a:ext cx="4687343" cy="252525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Data</a:t>
            </a:r>
          </a:p>
        </p:txBody>
      </p:sp>
      <p:sp>
        <p:nvSpPr>
          <p:cNvPr id="8" name="Rectangle 7">
            <a:extLst>
              <a:ext uri="{FF2B5EF4-FFF2-40B4-BE49-F238E27FC236}">
                <a16:creationId xmlns:a16="http://schemas.microsoft.com/office/drawing/2014/main" id="{A345E516-8D5A-48B1-8509-98A05A575E9A}"/>
              </a:ext>
            </a:extLst>
          </p:cNvPr>
          <p:cNvSpPr/>
          <p:nvPr/>
        </p:nvSpPr>
        <p:spPr bwMode="auto">
          <a:xfrm>
            <a:off x="6495974" y="1939895"/>
            <a:ext cx="1759263" cy="201456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Algorithm </a:t>
            </a:r>
          </a:p>
        </p:txBody>
      </p:sp>
      <p:sp>
        <p:nvSpPr>
          <p:cNvPr id="9" name="Rectangle 8">
            <a:extLst>
              <a:ext uri="{FF2B5EF4-FFF2-40B4-BE49-F238E27FC236}">
                <a16:creationId xmlns:a16="http://schemas.microsoft.com/office/drawing/2014/main" id="{7C4F4D6E-7266-4154-ACEF-97AA67BC0337}"/>
              </a:ext>
            </a:extLst>
          </p:cNvPr>
          <p:cNvSpPr/>
          <p:nvPr/>
        </p:nvSpPr>
        <p:spPr bwMode="auto">
          <a:xfrm>
            <a:off x="4349810" y="4137342"/>
            <a:ext cx="1995418" cy="188744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Evaluation</a:t>
            </a:r>
          </a:p>
        </p:txBody>
      </p:sp>
      <p:sp>
        <p:nvSpPr>
          <p:cNvPr id="10" name="Rectangle 9">
            <a:extLst>
              <a:ext uri="{FF2B5EF4-FFF2-40B4-BE49-F238E27FC236}">
                <a16:creationId xmlns:a16="http://schemas.microsoft.com/office/drawing/2014/main" id="{53DA7EA5-3A15-4EDB-A272-1A61E7EE4065}"/>
              </a:ext>
            </a:extLst>
          </p:cNvPr>
          <p:cNvSpPr/>
          <p:nvPr/>
        </p:nvSpPr>
        <p:spPr bwMode="auto">
          <a:xfrm>
            <a:off x="6495973" y="4137342"/>
            <a:ext cx="4751465" cy="107559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O16N</a:t>
            </a:r>
          </a:p>
        </p:txBody>
      </p:sp>
      <p:cxnSp>
        <p:nvCxnSpPr>
          <p:cNvPr id="11" name="Straight Arrow Connector 10">
            <a:extLst>
              <a:ext uri="{FF2B5EF4-FFF2-40B4-BE49-F238E27FC236}">
                <a16:creationId xmlns:a16="http://schemas.microsoft.com/office/drawing/2014/main" id="{D10B1F46-E835-4347-8411-8A79B1C2F1D7}"/>
              </a:ext>
            </a:extLst>
          </p:cNvPr>
          <p:cNvCxnSpPr>
            <a:cxnSpLocks/>
          </p:cNvCxnSpPr>
          <p:nvPr/>
        </p:nvCxnSpPr>
        <p:spPr>
          <a:xfrm flipV="1">
            <a:off x="1375761" y="2697339"/>
            <a:ext cx="0" cy="1565058"/>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7A4A61-B09C-443E-ADA8-74F2371EEC5F}"/>
              </a:ext>
            </a:extLst>
          </p:cNvPr>
          <p:cNvCxnSpPr>
            <a:cxnSpLocks/>
          </p:cNvCxnSpPr>
          <p:nvPr/>
        </p:nvCxnSpPr>
        <p:spPr>
          <a:xfrm>
            <a:off x="1375761" y="4262397"/>
            <a:ext cx="1572678" cy="0"/>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AC244FC-DD6B-43ED-97C2-31CA5B752F30}"/>
              </a:ext>
            </a:extLst>
          </p:cNvPr>
          <p:cNvSpPr/>
          <p:nvPr/>
        </p:nvSpPr>
        <p:spPr>
          <a:xfrm>
            <a:off x="1657884" y="4318116"/>
            <a:ext cx="1682127" cy="369332"/>
          </a:xfrm>
          <a:prstGeom prst="rect">
            <a:avLst/>
          </a:prstGeom>
        </p:spPr>
        <p:txBody>
          <a:bodyPr wrap="none">
            <a:spAutoFit/>
          </a:bodyPr>
          <a:lstStyle/>
          <a:p>
            <a:r>
              <a:rPr lang="en-US">
                <a:gradFill>
                  <a:gsLst>
                    <a:gs pos="2917">
                      <a:schemeClr val="tx1"/>
                    </a:gs>
                    <a:gs pos="30000">
                      <a:schemeClr val="tx1"/>
                    </a:gs>
                  </a:gsLst>
                  <a:lin ang="5400000" scaled="0"/>
                </a:gradFill>
              </a:rPr>
              <a:t>Time as efforts</a:t>
            </a:r>
            <a:endParaRPr lang="en-US"/>
          </a:p>
        </p:txBody>
      </p:sp>
      <p:sp>
        <p:nvSpPr>
          <p:cNvPr id="14" name="Rectangle 13">
            <a:extLst>
              <a:ext uri="{FF2B5EF4-FFF2-40B4-BE49-F238E27FC236}">
                <a16:creationId xmlns:a16="http://schemas.microsoft.com/office/drawing/2014/main" id="{6DBE7C5B-2A94-4F8E-A143-0DE8CEE58511}"/>
              </a:ext>
            </a:extLst>
          </p:cNvPr>
          <p:cNvSpPr/>
          <p:nvPr/>
        </p:nvSpPr>
        <p:spPr>
          <a:xfrm rot="16200000">
            <a:off x="439767" y="2853734"/>
            <a:ext cx="1201163" cy="369332"/>
          </a:xfrm>
          <a:prstGeom prst="rect">
            <a:avLst/>
          </a:prstGeom>
        </p:spPr>
        <p:txBody>
          <a:bodyPr wrap="none">
            <a:spAutoFit/>
          </a:bodyPr>
          <a:lstStyle/>
          <a:p>
            <a:r>
              <a:rPr lang="en-US">
                <a:gradFill>
                  <a:gsLst>
                    <a:gs pos="2917">
                      <a:schemeClr val="tx1"/>
                    </a:gs>
                    <a:gs pos="30000">
                      <a:schemeClr val="tx1"/>
                    </a:gs>
                  </a:gsLst>
                  <a:lin ang="5400000" scaled="0"/>
                </a:gradFill>
              </a:rPr>
              <a:t>Resources</a:t>
            </a:r>
            <a:endParaRPr lang="en-US"/>
          </a:p>
        </p:txBody>
      </p:sp>
    </p:spTree>
    <p:extLst>
      <p:ext uri="{BB962C8B-B14F-4D97-AF65-F5344CB8AC3E}">
        <p14:creationId xmlns:p14="http://schemas.microsoft.com/office/powerpoint/2010/main" val="60163562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04D55-DEA3-4DCE-A9D8-47178597FC6A}"/>
              </a:ext>
            </a:extLst>
          </p:cNvPr>
          <p:cNvSpPr>
            <a:spLocks noGrp="1"/>
          </p:cNvSpPr>
          <p:nvPr>
            <p:ph type="title"/>
          </p:nvPr>
        </p:nvSpPr>
        <p:spPr/>
        <p:txBody>
          <a:bodyPr/>
          <a:lstStyle/>
          <a:p>
            <a:r>
              <a:rPr lang="en-US"/>
              <a:t>Operationalization Challenges</a:t>
            </a:r>
          </a:p>
        </p:txBody>
      </p:sp>
      <p:sp>
        <p:nvSpPr>
          <p:cNvPr id="6" name="Rectangle 5">
            <a:extLst>
              <a:ext uri="{FF2B5EF4-FFF2-40B4-BE49-F238E27FC236}">
                <a16:creationId xmlns:a16="http://schemas.microsoft.com/office/drawing/2014/main" id="{BF63F900-4CEC-4590-ADF3-226CF1B78642}"/>
              </a:ext>
            </a:extLst>
          </p:cNvPr>
          <p:cNvSpPr/>
          <p:nvPr/>
        </p:nvSpPr>
        <p:spPr>
          <a:xfrm>
            <a:off x="0" y="6468755"/>
            <a:ext cx="7028946" cy="307777"/>
          </a:xfrm>
          <a:prstGeom prst="rect">
            <a:avLst/>
          </a:prstGeom>
        </p:spPr>
        <p:txBody>
          <a:bodyPr wrap="square">
            <a:spAutoFit/>
          </a:bodyPr>
          <a:lstStyle/>
          <a:p>
            <a:r>
              <a:rPr lang="en-US" sz="1400" dirty="0"/>
              <a:t>https://papers.nips.cc/paper/5656-hidden-technical-debt-in-machine-learning-systems.pdf</a:t>
            </a:r>
          </a:p>
        </p:txBody>
      </p:sp>
      <p:sp>
        <p:nvSpPr>
          <p:cNvPr id="10" name="Rectangle 9">
            <a:extLst>
              <a:ext uri="{FF2B5EF4-FFF2-40B4-BE49-F238E27FC236}">
                <a16:creationId xmlns:a16="http://schemas.microsoft.com/office/drawing/2014/main" id="{53DA7EA5-3A15-4EDB-A272-1A61E7EE4065}"/>
              </a:ext>
            </a:extLst>
          </p:cNvPr>
          <p:cNvSpPr/>
          <p:nvPr/>
        </p:nvSpPr>
        <p:spPr bwMode="auto">
          <a:xfrm>
            <a:off x="1526508" y="3038400"/>
            <a:ext cx="4751465" cy="107559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O16N</a:t>
            </a:r>
          </a:p>
        </p:txBody>
      </p:sp>
      <p:cxnSp>
        <p:nvCxnSpPr>
          <p:cNvPr id="11" name="Straight Arrow Connector 10">
            <a:extLst>
              <a:ext uri="{FF2B5EF4-FFF2-40B4-BE49-F238E27FC236}">
                <a16:creationId xmlns:a16="http://schemas.microsoft.com/office/drawing/2014/main" id="{D10B1F46-E835-4347-8411-8A79B1C2F1D7}"/>
              </a:ext>
            </a:extLst>
          </p:cNvPr>
          <p:cNvCxnSpPr>
            <a:cxnSpLocks/>
          </p:cNvCxnSpPr>
          <p:nvPr/>
        </p:nvCxnSpPr>
        <p:spPr>
          <a:xfrm flipV="1">
            <a:off x="1375761" y="2697339"/>
            <a:ext cx="0" cy="1565058"/>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7A4A61-B09C-443E-ADA8-74F2371EEC5F}"/>
              </a:ext>
            </a:extLst>
          </p:cNvPr>
          <p:cNvCxnSpPr>
            <a:cxnSpLocks/>
          </p:cNvCxnSpPr>
          <p:nvPr/>
        </p:nvCxnSpPr>
        <p:spPr>
          <a:xfrm>
            <a:off x="1375761" y="4262397"/>
            <a:ext cx="1572678" cy="0"/>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AC244FC-DD6B-43ED-97C2-31CA5B752F30}"/>
              </a:ext>
            </a:extLst>
          </p:cNvPr>
          <p:cNvSpPr/>
          <p:nvPr/>
        </p:nvSpPr>
        <p:spPr>
          <a:xfrm>
            <a:off x="1657884" y="4318116"/>
            <a:ext cx="1682127" cy="369332"/>
          </a:xfrm>
          <a:prstGeom prst="rect">
            <a:avLst/>
          </a:prstGeom>
        </p:spPr>
        <p:txBody>
          <a:bodyPr wrap="none">
            <a:spAutoFit/>
          </a:bodyPr>
          <a:lstStyle/>
          <a:p>
            <a:r>
              <a:rPr lang="en-US">
                <a:gradFill>
                  <a:gsLst>
                    <a:gs pos="2917">
                      <a:schemeClr val="tx1"/>
                    </a:gs>
                    <a:gs pos="30000">
                      <a:schemeClr val="tx1"/>
                    </a:gs>
                  </a:gsLst>
                  <a:lin ang="5400000" scaled="0"/>
                </a:gradFill>
              </a:rPr>
              <a:t>Time as efforts</a:t>
            </a:r>
            <a:endParaRPr lang="en-US"/>
          </a:p>
        </p:txBody>
      </p:sp>
      <p:sp>
        <p:nvSpPr>
          <p:cNvPr id="14" name="Rectangle 13">
            <a:extLst>
              <a:ext uri="{FF2B5EF4-FFF2-40B4-BE49-F238E27FC236}">
                <a16:creationId xmlns:a16="http://schemas.microsoft.com/office/drawing/2014/main" id="{6DBE7C5B-2A94-4F8E-A143-0DE8CEE58511}"/>
              </a:ext>
            </a:extLst>
          </p:cNvPr>
          <p:cNvSpPr/>
          <p:nvPr/>
        </p:nvSpPr>
        <p:spPr>
          <a:xfrm rot="16200000">
            <a:off x="439767" y="2853734"/>
            <a:ext cx="1201163" cy="369332"/>
          </a:xfrm>
          <a:prstGeom prst="rect">
            <a:avLst/>
          </a:prstGeom>
        </p:spPr>
        <p:txBody>
          <a:bodyPr wrap="none">
            <a:spAutoFit/>
          </a:bodyPr>
          <a:lstStyle/>
          <a:p>
            <a:r>
              <a:rPr lang="en-US">
                <a:gradFill>
                  <a:gsLst>
                    <a:gs pos="2917">
                      <a:schemeClr val="tx1"/>
                    </a:gs>
                    <a:gs pos="30000">
                      <a:schemeClr val="tx1"/>
                    </a:gs>
                  </a:gsLst>
                  <a:lin ang="5400000" scaled="0"/>
                </a:gradFill>
              </a:rPr>
              <a:t>Resources</a:t>
            </a:r>
            <a:endParaRPr lang="en-US"/>
          </a:p>
        </p:txBody>
      </p:sp>
      <p:sp>
        <p:nvSpPr>
          <p:cNvPr id="2" name="Rectangle 1">
            <a:extLst>
              <a:ext uri="{FF2B5EF4-FFF2-40B4-BE49-F238E27FC236}">
                <a16:creationId xmlns:a16="http://schemas.microsoft.com/office/drawing/2014/main" id="{8E7EAE22-4856-4491-AF1B-7429B45EC69C}"/>
              </a:ext>
            </a:extLst>
          </p:cNvPr>
          <p:cNvSpPr/>
          <p:nvPr/>
        </p:nvSpPr>
        <p:spPr>
          <a:xfrm>
            <a:off x="6165787" y="2419426"/>
            <a:ext cx="5777071" cy="2308324"/>
          </a:xfrm>
          <a:prstGeom prst="rect">
            <a:avLst/>
          </a:prstGeom>
        </p:spPr>
        <p:txBody>
          <a:bodyPr wrap="square">
            <a:spAutoFit/>
          </a:bodyPr>
          <a:lstStyle/>
          <a:p>
            <a:pPr marL="800100" lvl="1" indent="-342900">
              <a:buFont typeface="Arial" panose="020B0604020202020204" pitchFamily="34" charset="0"/>
              <a:buChar char="•"/>
            </a:pPr>
            <a:r>
              <a:rPr lang="en-US" sz="2400" dirty="0"/>
              <a:t>Performance specifications (latency, response time etc.)</a:t>
            </a:r>
          </a:p>
          <a:p>
            <a:pPr marL="800100" lvl="1" indent="-342900">
              <a:buFont typeface="Arial" panose="020B0604020202020204" pitchFamily="34" charset="0"/>
              <a:buChar char="•"/>
            </a:pPr>
            <a:r>
              <a:rPr lang="en-US" sz="2400" dirty="0"/>
              <a:t>Robustness (against dynamic change of data, requirements etc.)</a:t>
            </a:r>
          </a:p>
          <a:p>
            <a:pPr marL="800100" lvl="1" indent="-342900">
              <a:buFont typeface="Arial" panose="020B0604020202020204" pitchFamily="34" charset="0"/>
              <a:buChar char="•"/>
            </a:pPr>
            <a:r>
              <a:rPr lang="en-US" sz="2400" dirty="0"/>
              <a:t>Observability (pipeline health should be easy to monitor)</a:t>
            </a:r>
          </a:p>
        </p:txBody>
      </p:sp>
    </p:spTree>
    <p:extLst>
      <p:ext uri="{BB962C8B-B14F-4D97-AF65-F5344CB8AC3E}">
        <p14:creationId xmlns:p14="http://schemas.microsoft.com/office/powerpoint/2010/main" val="183364067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8EB4-8F46-4354-A420-186C3EF5AD03}"/>
              </a:ext>
            </a:extLst>
          </p:cNvPr>
          <p:cNvSpPr>
            <a:spLocks noGrp="1"/>
          </p:cNvSpPr>
          <p:nvPr>
            <p:ph type="title"/>
          </p:nvPr>
        </p:nvSpPr>
        <p:spPr/>
        <p:txBody>
          <a:bodyPr/>
          <a:lstStyle/>
          <a:p>
            <a:r>
              <a:rPr lang="en-US" dirty="0"/>
              <a:t>Reference Architectures on Azure</a:t>
            </a:r>
          </a:p>
        </p:txBody>
      </p:sp>
      <p:sp>
        <p:nvSpPr>
          <p:cNvPr id="3" name="Content Placeholder 2">
            <a:extLst>
              <a:ext uri="{FF2B5EF4-FFF2-40B4-BE49-F238E27FC236}">
                <a16:creationId xmlns:a16="http://schemas.microsoft.com/office/drawing/2014/main" id="{2439A501-795C-4A26-853C-DB13595CA2E7}"/>
              </a:ext>
            </a:extLst>
          </p:cNvPr>
          <p:cNvSpPr>
            <a:spLocks noGrp="1"/>
          </p:cNvSpPr>
          <p:nvPr>
            <p:ph idx="1"/>
          </p:nvPr>
        </p:nvSpPr>
        <p:spPr/>
        <p:txBody>
          <a:bodyPr>
            <a:normAutofit lnSpcReduction="10000"/>
          </a:bodyPr>
          <a:lstStyle/>
          <a:p>
            <a:r>
              <a:rPr lang="en-US" dirty="0"/>
              <a:t>Scalable end-to-end personalized service</a:t>
            </a:r>
          </a:p>
          <a:p>
            <a:pPr lvl="1"/>
            <a:r>
              <a:rPr lang="en-US" dirty="0"/>
              <a:t>Recommendations with user/item features</a:t>
            </a:r>
          </a:p>
          <a:p>
            <a:pPr lvl="1"/>
            <a:r>
              <a:rPr lang="en-US" dirty="0"/>
              <a:t>Serving a model for real time scoring and recommending</a:t>
            </a:r>
          </a:p>
          <a:p>
            <a:pPr lvl="1"/>
            <a:r>
              <a:rPr lang="en-US" dirty="0">
                <a:hlinkClick r:id="rId2"/>
              </a:rPr>
              <a:t>https://docs.microsoft.com/en-us/azure/architecture/example-scenario/ai/scalable-personalization</a:t>
            </a:r>
            <a:endParaRPr lang="en-US" dirty="0"/>
          </a:p>
          <a:p>
            <a:r>
              <a:rPr lang="en-US" dirty="0"/>
              <a:t>Real-time recommender</a:t>
            </a:r>
          </a:p>
          <a:p>
            <a:pPr lvl="1"/>
            <a:r>
              <a:rPr lang="en-US" dirty="0"/>
              <a:t>Collaborative filtering type recommendations</a:t>
            </a:r>
          </a:p>
          <a:p>
            <a:pPr lvl="1"/>
            <a:r>
              <a:rPr lang="en-US" dirty="0"/>
              <a:t>Serving recommendation results</a:t>
            </a:r>
          </a:p>
          <a:p>
            <a:pPr lvl="1"/>
            <a:r>
              <a:rPr lang="en-US" dirty="0">
                <a:hlinkClick r:id="rId3"/>
              </a:rPr>
              <a:t>https://docs.microsoft.com/en-us/azure/architecture/reference-architectures/ai/real-time-recommendation</a:t>
            </a:r>
            <a:endParaRPr lang="en-US" dirty="0"/>
          </a:p>
          <a:p>
            <a:r>
              <a:rPr lang="en-US" dirty="0"/>
              <a:t>In Microsoft/Recommenders:</a:t>
            </a:r>
          </a:p>
          <a:p>
            <a:pPr marL="0" indent="0">
              <a:buNone/>
            </a:pPr>
            <a:r>
              <a:rPr lang="en-US" sz="2400" dirty="0">
                <a:latin typeface="Consolas"/>
              </a:rPr>
              <a:t>notebooks/05_operationalize/</a:t>
            </a:r>
          </a:p>
          <a:p>
            <a:endParaRPr lang="en-US" dirty="0"/>
          </a:p>
        </p:txBody>
      </p:sp>
    </p:spTree>
    <p:extLst>
      <p:ext uri="{BB962C8B-B14F-4D97-AF65-F5344CB8AC3E}">
        <p14:creationId xmlns:p14="http://schemas.microsoft.com/office/powerpoint/2010/main" val="274422160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F9A1-440B-4CA8-879A-9B3787673A8A}"/>
              </a:ext>
            </a:extLst>
          </p:cNvPr>
          <p:cNvSpPr>
            <a:spLocks noGrp="1"/>
          </p:cNvSpPr>
          <p:nvPr>
            <p:ph type="title"/>
          </p:nvPr>
        </p:nvSpPr>
        <p:spPr/>
        <p:txBody>
          <a:bodyPr/>
          <a:lstStyle/>
          <a:p>
            <a:r>
              <a:rPr lang="en-US"/>
              <a:t>Scalable Personalization Workflow</a:t>
            </a:r>
          </a:p>
        </p:txBody>
      </p:sp>
      <p:pic>
        <p:nvPicPr>
          <p:cNvPr id="7" name="Picture 6">
            <a:extLst>
              <a:ext uri="{FF2B5EF4-FFF2-40B4-BE49-F238E27FC236}">
                <a16:creationId xmlns:a16="http://schemas.microsoft.com/office/drawing/2014/main" id="{83B235FA-870D-4E40-BD3E-8B9FA6F9A09D}"/>
              </a:ext>
            </a:extLst>
          </p:cNvPr>
          <p:cNvPicPr>
            <a:picLocks noChangeAspect="1"/>
          </p:cNvPicPr>
          <p:nvPr/>
        </p:nvPicPr>
        <p:blipFill>
          <a:blip r:embed="rId2"/>
          <a:stretch>
            <a:fillRect/>
          </a:stretch>
        </p:blipFill>
        <p:spPr>
          <a:xfrm>
            <a:off x="1710948" y="1048671"/>
            <a:ext cx="8770104" cy="5486400"/>
          </a:xfrm>
          <a:prstGeom prst="rect">
            <a:avLst/>
          </a:prstGeom>
        </p:spPr>
      </p:pic>
    </p:spTree>
    <p:extLst>
      <p:ext uri="{BB962C8B-B14F-4D97-AF65-F5344CB8AC3E}">
        <p14:creationId xmlns:p14="http://schemas.microsoft.com/office/powerpoint/2010/main" val="207727609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 y="488"/>
            <a:ext cx="12190271" cy="6857027"/>
          </a:xfrm>
          <a:prstGeom prst="rect">
            <a:avLst/>
          </a:prstGeom>
        </p:spPr>
      </p:pic>
      <p:sp>
        <p:nvSpPr>
          <p:cNvPr id="37" name="Rectangle 36"/>
          <p:cNvSpPr/>
          <p:nvPr/>
        </p:nvSpPr>
        <p:spPr bwMode="auto">
          <a:xfrm>
            <a:off x="865" y="487"/>
            <a:ext cx="12190272" cy="6857027"/>
          </a:xfrm>
          <a:prstGeom prst="rect">
            <a:avLst/>
          </a:prstGeom>
          <a:solidFill>
            <a:srgbClr val="000000">
              <a:alpha val="3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ln>
                <a:solidFill>
                  <a:sysClr val="windowText" lastClr="000000"/>
                </a:solidFill>
              </a:ln>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866" y="3954389"/>
            <a:ext cx="12190271" cy="29031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639989"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400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9" name="Group 8"/>
          <p:cNvGrpSpPr/>
          <p:nvPr/>
        </p:nvGrpSpPr>
        <p:grpSpPr>
          <a:xfrm>
            <a:off x="359033" y="3509764"/>
            <a:ext cx="11772731" cy="2745200"/>
            <a:chOff x="358218" y="3509776"/>
            <a:chExt cx="11774401" cy="2745591"/>
          </a:xfrm>
        </p:grpSpPr>
        <p:sp>
          <p:nvSpPr>
            <p:cNvPr id="14" name="TextBox 13"/>
            <p:cNvSpPr txBox="1"/>
            <p:nvPr/>
          </p:nvSpPr>
          <p:spPr>
            <a:xfrm>
              <a:off x="4501156" y="4360184"/>
              <a:ext cx="3203356" cy="954472"/>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Business metric prediction</a:t>
              </a:r>
            </a:p>
          </p:txBody>
        </p:sp>
        <p:sp>
          <p:nvSpPr>
            <p:cNvPr id="15" name="Rectangle 14"/>
            <p:cNvSpPr/>
            <p:nvPr/>
          </p:nvSpPr>
          <p:spPr>
            <a:xfrm>
              <a:off x="4694737" y="5173626"/>
              <a:ext cx="2816192" cy="829300"/>
            </a:xfrm>
            <a:prstGeom prst="rect">
              <a:avLst/>
            </a:prstGeom>
          </p:spPr>
          <p:txBody>
            <a:bodyPr wrap="square">
              <a:spAutoFit/>
            </a:bodyPr>
            <a:lstStyle/>
            <a:p>
              <a:pPr algn="ctr" defTabSz="914192">
                <a:spcBef>
                  <a:spcPts val="196"/>
                </a:spcBef>
                <a:defRPr/>
              </a:pPr>
              <a:r>
                <a:rPr lang="en-US" sz="16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Directly drive revenue through ad clicks, internet traffic etc.</a:t>
              </a:r>
            </a:p>
          </p:txBody>
        </p:sp>
        <p:grpSp>
          <p:nvGrpSpPr>
            <p:cNvPr id="4" name="Group 3"/>
            <p:cNvGrpSpPr/>
            <p:nvPr/>
          </p:nvGrpSpPr>
          <p:grpSpPr>
            <a:xfrm>
              <a:off x="5661735" y="3509776"/>
              <a:ext cx="882198" cy="882196"/>
              <a:chOff x="5654900" y="4087798"/>
              <a:chExt cx="882198" cy="882196"/>
            </a:xfrm>
          </p:grpSpPr>
          <p:sp>
            <p:nvSpPr>
              <p:cNvPr id="19" name="Oval 18"/>
              <p:cNvSpPr/>
              <p:nvPr/>
            </p:nvSpPr>
            <p:spPr bwMode="auto">
              <a:xfrm>
                <a:off x="5654900" y="4087798"/>
                <a:ext cx="882198" cy="882196"/>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u="sng" kern="0">
                  <a:gradFill>
                    <a:gsLst>
                      <a:gs pos="0">
                        <a:srgbClr val="FFFFFF"/>
                      </a:gs>
                      <a:gs pos="100000">
                        <a:srgbClr val="FFFFFF"/>
                      </a:gs>
                    </a:gsLst>
                    <a:lin ang="5400000" scaled="0"/>
                  </a:gradFill>
                  <a:latin typeface="Segoe UI"/>
                  <a:cs typeface="Segoe UI" pitchFamily="34" charset="0"/>
                </a:endParaRPr>
              </a:p>
            </p:txBody>
          </p:sp>
          <p:sp>
            <p:nvSpPr>
              <p:cNvPr id="24" name="Freeform 14"/>
              <p:cNvSpPr>
                <a:spLocks noEditPoints="1"/>
              </p:cNvSpPr>
              <p:nvPr/>
            </p:nvSpPr>
            <p:spPr bwMode="auto">
              <a:xfrm>
                <a:off x="5845013" y="4324055"/>
                <a:ext cx="488676" cy="314371"/>
              </a:xfrm>
              <a:custGeom>
                <a:avLst/>
                <a:gdLst>
                  <a:gd name="T0" fmla="*/ 85 w 314"/>
                  <a:gd name="T1" fmla="*/ 62 h 202"/>
                  <a:gd name="T2" fmla="*/ 0 w 314"/>
                  <a:gd name="T3" fmla="*/ 202 h 202"/>
                  <a:gd name="T4" fmla="*/ 314 w 314"/>
                  <a:gd name="T5" fmla="*/ 202 h 202"/>
                  <a:gd name="T6" fmla="*/ 178 w 314"/>
                  <a:gd name="T7" fmla="*/ 7 h 202"/>
                  <a:gd name="T8" fmla="*/ 125 w 314"/>
                  <a:gd name="T9" fmla="*/ 77 h 202"/>
                  <a:gd name="T10" fmla="*/ 125 w 314"/>
                  <a:gd name="T11" fmla="*/ 41 h 202"/>
                  <a:gd name="T12" fmla="*/ 125 w 314"/>
                  <a:gd name="T13" fmla="*/ 22 h 202"/>
                  <a:gd name="T14" fmla="*/ 125 w 314"/>
                  <a:gd name="T15" fmla="*/ 0 h 202"/>
                  <a:gd name="T16" fmla="*/ 70 w 314"/>
                  <a:gd name="T17" fmla="*/ 19 h 202"/>
                  <a:gd name="T18" fmla="*/ 108 w 314"/>
                  <a:gd name="T19" fmla="*/ 34 h 202"/>
                  <a:gd name="T20" fmla="*/ 108 w 314"/>
                  <a:gd name="T21" fmla="*/ 77 h 202"/>
                  <a:gd name="T22" fmla="*/ 85 w 314"/>
                  <a:gd name="T23" fmla="*/ 62 h 202"/>
                  <a:gd name="T24" fmla="*/ 30 w 314"/>
                  <a:gd name="T25" fmla="*/ 185 h 202"/>
                  <a:gd name="T26" fmla="*/ 89 w 314"/>
                  <a:gd name="T27" fmla="*/ 86 h 202"/>
                  <a:gd name="T28" fmla="*/ 123 w 314"/>
                  <a:gd name="T29" fmla="*/ 107 h 202"/>
                  <a:gd name="T30" fmla="*/ 140 w 314"/>
                  <a:gd name="T31" fmla="*/ 86 h 202"/>
                  <a:gd name="T32" fmla="*/ 159 w 314"/>
                  <a:gd name="T33" fmla="*/ 105 h 202"/>
                  <a:gd name="T34" fmla="*/ 174 w 314"/>
                  <a:gd name="T35" fmla="*/ 90 h 202"/>
                  <a:gd name="T36" fmla="*/ 193 w 314"/>
                  <a:gd name="T37" fmla="*/ 110 h 202"/>
                  <a:gd name="T38" fmla="*/ 214 w 314"/>
                  <a:gd name="T39" fmla="*/ 88 h 202"/>
                  <a:gd name="T40" fmla="*/ 282 w 314"/>
                  <a:gd name="T41" fmla="*/ 185 h 202"/>
                  <a:gd name="T42" fmla="*/ 30 w 314"/>
                  <a:gd name="T43" fmla="*/ 185 h 202"/>
                  <a:gd name="T44" fmla="*/ 204 w 314"/>
                  <a:gd name="T45" fmla="*/ 73 h 202"/>
                  <a:gd name="T46" fmla="*/ 193 w 314"/>
                  <a:gd name="T47" fmla="*/ 84 h 202"/>
                  <a:gd name="T48" fmla="*/ 174 w 314"/>
                  <a:gd name="T49" fmla="*/ 67 h 202"/>
                  <a:gd name="T50" fmla="*/ 159 w 314"/>
                  <a:gd name="T51" fmla="*/ 82 h 202"/>
                  <a:gd name="T52" fmla="*/ 151 w 314"/>
                  <a:gd name="T53" fmla="*/ 73 h 202"/>
                  <a:gd name="T54" fmla="*/ 178 w 314"/>
                  <a:gd name="T55" fmla="*/ 34 h 202"/>
                  <a:gd name="T56" fmla="*/ 204 w 314"/>
                  <a:gd name="T57" fmla="*/ 7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4" h="202">
                    <a:moveTo>
                      <a:pt x="85" y="62"/>
                    </a:moveTo>
                    <a:lnTo>
                      <a:pt x="0" y="202"/>
                    </a:lnTo>
                    <a:lnTo>
                      <a:pt x="314" y="202"/>
                    </a:lnTo>
                    <a:lnTo>
                      <a:pt x="178" y="7"/>
                    </a:lnTo>
                    <a:lnTo>
                      <a:pt x="125" y="77"/>
                    </a:lnTo>
                    <a:lnTo>
                      <a:pt x="125" y="41"/>
                    </a:lnTo>
                    <a:lnTo>
                      <a:pt x="125" y="22"/>
                    </a:lnTo>
                    <a:lnTo>
                      <a:pt x="125" y="0"/>
                    </a:lnTo>
                    <a:lnTo>
                      <a:pt x="70" y="19"/>
                    </a:lnTo>
                    <a:lnTo>
                      <a:pt x="108" y="34"/>
                    </a:lnTo>
                    <a:lnTo>
                      <a:pt x="108" y="77"/>
                    </a:lnTo>
                    <a:lnTo>
                      <a:pt x="85" y="62"/>
                    </a:lnTo>
                    <a:close/>
                    <a:moveTo>
                      <a:pt x="30" y="185"/>
                    </a:moveTo>
                    <a:lnTo>
                      <a:pt x="89" y="86"/>
                    </a:lnTo>
                    <a:lnTo>
                      <a:pt x="123" y="107"/>
                    </a:lnTo>
                    <a:lnTo>
                      <a:pt x="140" y="86"/>
                    </a:lnTo>
                    <a:lnTo>
                      <a:pt x="159" y="105"/>
                    </a:lnTo>
                    <a:lnTo>
                      <a:pt x="174" y="90"/>
                    </a:lnTo>
                    <a:lnTo>
                      <a:pt x="193" y="110"/>
                    </a:lnTo>
                    <a:lnTo>
                      <a:pt x="214" y="88"/>
                    </a:lnTo>
                    <a:lnTo>
                      <a:pt x="282" y="185"/>
                    </a:lnTo>
                    <a:lnTo>
                      <a:pt x="30" y="185"/>
                    </a:lnTo>
                    <a:close/>
                    <a:moveTo>
                      <a:pt x="204" y="73"/>
                    </a:moveTo>
                    <a:lnTo>
                      <a:pt x="193" y="84"/>
                    </a:lnTo>
                    <a:lnTo>
                      <a:pt x="174" y="67"/>
                    </a:lnTo>
                    <a:lnTo>
                      <a:pt x="159" y="82"/>
                    </a:lnTo>
                    <a:lnTo>
                      <a:pt x="151" y="73"/>
                    </a:lnTo>
                    <a:lnTo>
                      <a:pt x="178" y="34"/>
                    </a:lnTo>
                    <a:lnTo>
                      <a:pt x="204" y="73"/>
                    </a:lnTo>
                    <a:close/>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192">
                  <a:defRPr/>
                </a:pPr>
                <a:endParaRPr lang="en-US" sz="1765">
                  <a:solidFill>
                    <a:srgbClr val="3F3F3F"/>
                  </a:solidFill>
                  <a:latin typeface="Segoe UI"/>
                </a:endParaRPr>
              </a:p>
            </p:txBody>
          </p:sp>
        </p:grpSp>
        <p:sp>
          <p:nvSpPr>
            <p:cNvPr id="16" name="TextBox 15"/>
            <p:cNvSpPr txBox="1"/>
            <p:nvPr/>
          </p:nvSpPr>
          <p:spPr>
            <a:xfrm>
              <a:off x="8346201" y="4360184"/>
              <a:ext cx="3786418" cy="954472"/>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Customer segmentation and personalization</a:t>
              </a:r>
            </a:p>
          </p:txBody>
        </p:sp>
        <p:sp>
          <p:nvSpPr>
            <p:cNvPr id="17" name="Rectangle 16"/>
            <p:cNvSpPr/>
            <p:nvPr/>
          </p:nvSpPr>
          <p:spPr>
            <a:xfrm>
              <a:off x="8895912" y="5173626"/>
              <a:ext cx="2686994" cy="1075556"/>
            </a:xfrm>
            <a:prstGeom prst="rect">
              <a:avLst/>
            </a:prstGeom>
          </p:spPr>
          <p:txBody>
            <a:bodyPr wrap="square">
              <a:spAutoFit/>
            </a:bodyPr>
            <a:lstStyle/>
            <a:p>
              <a:pPr algn="ctr" defTabSz="914192">
                <a:spcBef>
                  <a:spcPts val="196"/>
                </a:spcBef>
                <a:defRPr/>
              </a:pPr>
              <a:r>
                <a:rPr lang="en-US" sz="16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Indirectly drive revenue by precisely reaching customers with market campaign or product. </a:t>
              </a:r>
            </a:p>
          </p:txBody>
        </p:sp>
        <p:grpSp>
          <p:nvGrpSpPr>
            <p:cNvPr id="5" name="Group 4"/>
            <p:cNvGrpSpPr/>
            <p:nvPr/>
          </p:nvGrpSpPr>
          <p:grpSpPr>
            <a:xfrm>
              <a:off x="9800430" y="3513567"/>
              <a:ext cx="877960" cy="877960"/>
              <a:chOff x="9797006" y="4091589"/>
              <a:chExt cx="877960" cy="877960"/>
            </a:xfrm>
          </p:grpSpPr>
          <p:sp>
            <p:nvSpPr>
              <p:cNvPr id="22" name="Oval 21"/>
              <p:cNvSpPr/>
              <p:nvPr/>
            </p:nvSpPr>
            <p:spPr bwMode="auto">
              <a:xfrm>
                <a:off x="9797006" y="4091589"/>
                <a:ext cx="877960" cy="877960"/>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kern="0">
                  <a:gradFill>
                    <a:gsLst>
                      <a:gs pos="0">
                        <a:srgbClr val="FFFFFF"/>
                      </a:gs>
                      <a:gs pos="100000">
                        <a:srgbClr val="FFFFFF"/>
                      </a:gs>
                    </a:gsLst>
                    <a:lin ang="5400000" scaled="0"/>
                  </a:gradFill>
                  <a:latin typeface="Segoe UI"/>
                  <a:cs typeface="Segoe UI" pitchFamily="34" charset="0"/>
                </a:endParaRPr>
              </a:p>
            </p:txBody>
          </p:sp>
          <p:sp>
            <p:nvSpPr>
              <p:cNvPr id="42" name="Freeform 5"/>
              <p:cNvSpPr>
                <a:spLocks noEditPoints="1"/>
              </p:cNvSpPr>
              <p:nvPr/>
            </p:nvSpPr>
            <p:spPr bwMode="auto">
              <a:xfrm>
                <a:off x="10036781" y="4331364"/>
                <a:ext cx="398411" cy="398411"/>
              </a:xfrm>
              <a:custGeom>
                <a:avLst/>
                <a:gdLst>
                  <a:gd name="T0" fmla="*/ 120 w 120"/>
                  <a:gd name="T1" fmla="*/ 120 h 120"/>
                  <a:gd name="T2" fmla="*/ 120 w 120"/>
                  <a:gd name="T3" fmla="*/ 0 h 120"/>
                  <a:gd name="T4" fmla="*/ 0 w 120"/>
                  <a:gd name="T5" fmla="*/ 0 h 120"/>
                  <a:gd name="T6" fmla="*/ 0 w 120"/>
                  <a:gd name="T7" fmla="*/ 120 h 120"/>
                  <a:gd name="T8" fmla="*/ 24 w 120"/>
                  <a:gd name="T9" fmla="*/ 120 h 120"/>
                  <a:gd name="T10" fmla="*/ 24 w 120"/>
                  <a:gd name="T11" fmla="*/ 116 h 120"/>
                  <a:gd name="T12" fmla="*/ 60 w 120"/>
                  <a:gd name="T13" fmla="*/ 80 h 120"/>
                  <a:gd name="T14" fmla="*/ 96 w 120"/>
                  <a:gd name="T15" fmla="*/ 116 h 120"/>
                  <a:gd name="T16" fmla="*/ 96 w 120"/>
                  <a:gd name="T17" fmla="*/ 120 h 120"/>
                  <a:gd name="T18" fmla="*/ 120 w 120"/>
                  <a:gd name="T19" fmla="*/ 120 h 120"/>
                  <a:gd name="T20" fmla="*/ 77 w 120"/>
                  <a:gd name="T21" fmla="*/ 75 h 120"/>
                  <a:gd name="T22" fmla="*/ 92 w 120"/>
                  <a:gd name="T23" fmla="*/ 48 h 120"/>
                  <a:gd name="T24" fmla="*/ 60 w 120"/>
                  <a:gd name="T25" fmla="*/ 16 h 120"/>
                  <a:gd name="T26" fmla="*/ 28 w 120"/>
                  <a:gd name="T27" fmla="*/ 48 h 120"/>
                  <a:gd name="T28" fmla="*/ 43 w 120"/>
                  <a:gd name="T29" fmla="*/ 75 h 120"/>
                  <a:gd name="T30" fmla="*/ 16 w 120"/>
                  <a:gd name="T31" fmla="*/ 112 h 120"/>
                  <a:gd name="T32" fmla="*/ 8 w 120"/>
                  <a:gd name="T33" fmla="*/ 112 h 120"/>
                  <a:gd name="T34" fmla="*/ 8 w 120"/>
                  <a:gd name="T35" fmla="*/ 8 h 120"/>
                  <a:gd name="T36" fmla="*/ 112 w 120"/>
                  <a:gd name="T37" fmla="*/ 8 h 120"/>
                  <a:gd name="T38" fmla="*/ 112 w 120"/>
                  <a:gd name="T39" fmla="*/ 112 h 120"/>
                  <a:gd name="T40" fmla="*/ 104 w 120"/>
                  <a:gd name="T41" fmla="*/ 112 h 120"/>
                  <a:gd name="T42" fmla="*/ 77 w 120"/>
                  <a:gd name="T43" fmla="*/ 75 h 120"/>
                  <a:gd name="T44" fmla="*/ 60 w 120"/>
                  <a:gd name="T45" fmla="*/ 72 h 120"/>
                  <a:gd name="T46" fmla="*/ 36 w 120"/>
                  <a:gd name="T47" fmla="*/ 48 h 120"/>
                  <a:gd name="T48" fmla="*/ 60 w 120"/>
                  <a:gd name="T49" fmla="*/ 24 h 120"/>
                  <a:gd name="T50" fmla="*/ 84 w 120"/>
                  <a:gd name="T51" fmla="*/ 48 h 120"/>
                  <a:gd name="T52" fmla="*/ 60 w 120"/>
                  <a:gd name="T53"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120"/>
                    </a:moveTo>
                    <a:cubicBezTo>
                      <a:pt x="120" y="0"/>
                      <a:pt x="120" y="0"/>
                      <a:pt x="120" y="0"/>
                    </a:cubicBez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lnTo>
                      <a:pt x="120" y="120"/>
                    </a:lnTo>
                    <a:close/>
                    <a:moveTo>
                      <a:pt x="77" y="75"/>
                    </a:moveTo>
                    <a:cubicBezTo>
                      <a:pt x="86" y="70"/>
                      <a:pt x="92" y="60"/>
                      <a:pt x="92" y="48"/>
                    </a:cubicBezTo>
                    <a:cubicBezTo>
                      <a:pt x="92" y="30"/>
                      <a:pt x="78" y="16"/>
                      <a:pt x="60" y="16"/>
                    </a:cubicBezTo>
                    <a:cubicBezTo>
                      <a:pt x="42" y="16"/>
                      <a:pt x="28" y="30"/>
                      <a:pt x="28" y="48"/>
                    </a:cubicBezTo>
                    <a:cubicBezTo>
                      <a:pt x="28" y="60"/>
                      <a:pt x="34" y="70"/>
                      <a:pt x="43" y="75"/>
                    </a:cubicBezTo>
                    <a:cubicBezTo>
                      <a:pt x="29" y="81"/>
                      <a:pt x="18" y="95"/>
                      <a:pt x="16" y="112"/>
                    </a:cubicBezTo>
                    <a:cubicBezTo>
                      <a:pt x="8" y="112"/>
                      <a:pt x="8" y="112"/>
                      <a:pt x="8" y="112"/>
                    </a:cubicBezTo>
                    <a:cubicBezTo>
                      <a:pt x="8" y="8"/>
                      <a:pt x="8" y="8"/>
                      <a:pt x="8" y="8"/>
                    </a:cubicBezTo>
                    <a:cubicBezTo>
                      <a:pt x="112" y="8"/>
                      <a:pt x="112" y="8"/>
                      <a:pt x="112" y="8"/>
                    </a:cubicBezTo>
                    <a:cubicBezTo>
                      <a:pt x="112" y="112"/>
                      <a:pt x="112" y="112"/>
                      <a:pt x="112" y="112"/>
                    </a:cubicBezTo>
                    <a:cubicBezTo>
                      <a:pt x="104" y="112"/>
                      <a:pt x="104" y="112"/>
                      <a:pt x="104" y="112"/>
                    </a:cubicBezTo>
                    <a:cubicBezTo>
                      <a:pt x="102" y="95"/>
                      <a:pt x="91" y="81"/>
                      <a:pt x="77" y="75"/>
                    </a:cubicBezTo>
                    <a:moveTo>
                      <a:pt x="60" y="72"/>
                    </a:moveTo>
                    <a:cubicBezTo>
                      <a:pt x="47" y="72"/>
                      <a:pt x="36" y="61"/>
                      <a:pt x="36" y="48"/>
                    </a:cubicBezTo>
                    <a:cubicBezTo>
                      <a:pt x="36" y="35"/>
                      <a:pt x="47" y="24"/>
                      <a:pt x="60" y="24"/>
                    </a:cubicBezTo>
                    <a:cubicBezTo>
                      <a:pt x="73" y="24"/>
                      <a:pt x="84" y="35"/>
                      <a:pt x="84" y="48"/>
                    </a:cubicBezTo>
                    <a:cubicBezTo>
                      <a:pt x="84" y="61"/>
                      <a:pt x="73" y="72"/>
                      <a:pt x="60" y="72"/>
                    </a:cubicBezTo>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192">
                  <a:defRPr/>
                </a:pPr>
                <a:endParaRPr lang="en-US" sz="1765">
                  <a:solidFill>
                    <a:srgbClr val="3F3F3F"/>
                  </a:solidFill>
                  <a:latin typeface="Segoe UI"/>
                </a:endParaRPr>
              </a:p>
            </p:txBody>
          </p:sp>
        </p:grpSp>
        <p:sp>
          <p:nvSpPr>
            <p:cNvPr id="11" name="TextBox 10"/>
            <p:cNvSpPr txBox="1"/>
            <p:nvPr/>
          </p:nvSpPr>
          <p:spPr>
            <a:xfrm>
              <a:off x="358218" y="4360183"/>
              <a:ext cx="3202412" cy="1362363"/>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dirty="0">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Brand/news/product recommendations</a:t>
              </a:r>
            </a:p>
            <a:p>
              <a:pPr algn="ctr" defTabSz="913841">
                <a:lnSpc>
                  <a:spcPct val="90000"/>
                </a:lnSpc>
                <a:spcAft>
                  <a:spcPts val="588"/>
                </a:spcAft>
                <a:defRPr/>
              </a:pPr>
              <a:endParaRPr lang="en-US" sz="2400" kern="0" spc="49" dirty="0">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endParaRPr>
            </a:p>
          </p:txBody>
        </p:sp>
        <p:sp>
          <p:nvSpPr>
            <p:cNvPr id="12" name="Rectangle 11"/>
            <p:cNvSpPr/>
            <p:nvPr/>
          </p:nvSpPr>
          <p:spPr>
            <a:xfrm>
              <a:off x="641930" y="5179811"/>
              <a:ext cx="2646169" cy="1075556"/>
            </a:xfrm>
            <a:prstGeom prst="rect">
              <a:avLst/>
            </a:prstGeom>
          </p:spPr>
          <p:txBody>
            <a:bodyPr wrap="square">
              <a:spAutoFit/>
            </a:bodyPr>
            <a:lstStyle/>
            <a:p>
              <a:pPr algn="ctr" defTabSz="914192">
                <a:spcBef>
                  <a:spcPts val="196"/>
                </a:spcBef>
                <a:defRPr/>
              </a:pPr>
              <a:r>
                <a:rPr lang="en-US" sz="1600" dirty="0">
                  <a:gradFill>
                    <a:gsLst>
                      <a:gs pos="5195">
                        <a:prstClr val="white"/>
                      </a:gs>
                      <a:gs pos="18000">
                        <a:prstClr val="white"/>
                      </a:gs>
                    </a:gsLst>
                    <a:lin ang="5400000" scaled="1"/>
                  </a:gradFill>
                  <a:latin typeface="Segoe UI" panose="020B0502040204020203" pitchFamily="34" charset="0"/>
                  <a:cs typeface="Segoe UI" panose="020B0502040204020203" pitchFamily="34" charset="0"/>
                </a:rPr>
                <a:t>Indirectly drive revenue by increasing customer engagement, networking effect etc.</a:t>
              </a:r>
            </a:p>
          </p:txBody>
        </p:sp>
        <p:grpSp>
          <p:nvGrpSpPr>
            <p:cNvPr id="3" name="Group 2"/>
            <p:cNvGrpSpPr/>
            <p:nvPr/>
          </p:nvGrpSpPr>
          <p:grpSpPr>
            <a:xfrm>
              <a:off x="1520445" y="3513567"/>
              <a:ext cx="877959" cy="877957"/>
              <a:chOff x="1517027" y="4091589"/>
              <a:chExt cx="877959" cy="877957"/>
            </a:xfrm>
          </p:grpSpPr>
          <p:sp>
            <p:nvSpPr>
              <p:cNvPr id="21" name="Oval 20"/>
              <p:cNvSpPr/>
              <p:nvPr/>
            </p:nvSpPr>
            <p:spPr bwMode="auto">
              <a:xfrm>
                <a:off x="1517027" y="4091589"/>
                <a:ext cx="877959" cy="877957"/>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6" name="Intelligence"/>
              <p:cNvSpPr>
                <a:spLocks noChangeAspect="1" noEditPoints="1"/>
              </p:cNvSpPr>
              <p:nvPr/>
            </p:nvSpPr>
            <p:spPr bwMode="auto">
              <a:xfrm>
                <a:off x="1765687" y="4347687"/>
                <a:ext cx="380638" cy="365760"/>
              </a:xfrm>
              <a:custGeom>
                <a:avLst/>
                <a:gdLst>
                  <a:gd name="T0" fmla="*/ 90 w 347"/>
                  <a:gd name="T1" fmla="*/ 24 h 333"/>
                  <a:gd name="T2" fmla="*/ 114 w 347"/>
                  <a:gd name="T3" fmla="*/ 0 h 333"/>
                  <a:gd name="T4" fmla="*/ 138 w 347"/>
                  <a:gd name="T5" fmla="*/ 24 h 333"/>
                  <a:gd name="T6" fmla="*/ 114 w 347"/>
                  <a:gd name="T7" fmla="*/ 49 h 333"/>
                  <a:gd name="T8" fmla="*/ 90 w 347"/>
                  <a:gd name="T9" fmla="*/ 24 h 333"/>
                  <a:gd name="T10" fmla="*/ 0 w 347"/>
                  <a:gd name="T11" fmla="*/ 146 h 333"/>
                  <a:gd name="T12" fmla="*/ 37 w 347"/>
                  <a:gd name="T13" fmla="*/ 183 h 333"/>
                  <a:gd name="T14" fmla="*/ 75 w 347"/>
                  <a:gd name="T15" fmla="*/ 146 h 333"/>
                  <a:gd name="T16" fmla="*/ 37 w 347"/>
                  <a:gd name="T17" fmla="*/ 108 h 333"/>
                  <a:gd name="T18" fmla="*/ 0 w 347"/>
                  <a:gd name="T19" fmla="*/ 146 h 333"/>
                  <a:gd name="T20" fmla="*/ 60 w 347"/>
                  <a:gd name="T21" fmla="*/ 273 h 333"/>
                  <a:gd name="T22" fmla="*/ 119 w 347"/>
                  <a:gd name="T23" fmla="*/ 333 h 333"/>
                  <a:gd name="T24" fmla="*/ 179 w 347"/>
                  <a:gd name="T25" fmla="*/ 273 h 333"/>
                  <a:gd name="T26" fmla="*/ 119 w 347"/>
                  <a:gd name="T27" fmla="*/ 213 h 333"/>
                  <a:gd name="T28" fmla="*/ 60 w 347"/>
                  <a:gd name="T29" fmla="*/ 273 h 333"/>
                  <a:gd name="T30" fmla="*/ 134 w 347"/>
                  <a:gd name="T31" fmla="*/ 110 h 333"/>
                  <a:gd name="T32" fmla="*/ 174 w 347"/>
                  <a:gd name="T33" fmla="*/ 149 h 333"/>
                  <a:gd name="T34" fmla="*/ 213 w 347"/>
                  <a:gd name="T35" fmla="*/ 110 h 333"/>
                  <a:gd name="T36" fmla="*/ 174 w 347"/>
                  <a:gd name="T37" fmla="*/ 71 h 333"/>
                  <a:gd name="T38" fmla="*/ 134 w 347"/>
                  <a:gd name="T39" fmla="*/ 110 h 333"/>
                  <a:gd name="T40" fmla="*/ 228 w 347"/>
                  <a:gd name="T41" fmla="*/ 241 h 333"/>
                  <a:gd name="T42" fmla="*/ 287 w 347"/>
                  <a:gd name="T43" fmla="*/ 303 h 333"/>
                  <a:gd name="T44" fmla="*/ 347 w 347"/>
                  <a:gd name="T45" fmla="*/ 241 h 333"/>
                  <a:gd name="T46" fmla="*/ 287 w 347"/>
                  <a:gd name="T47" fmla="*/ 179 h 333"/>
                  <a:gd name="T48" fmla="*/ 228 w 347"/>
                  <a:gd name="T49" fmla="*/ 241 h 333"/>
                  <a:gd name="T50" fmla="*/ 228 w 347"/>
                  <a:gd name="T51" fmla="*/ 250 h 333"/>
                  <a:gd name="T52" fmla="*/ 178 w 347"/>
                  <a:gd name="T53" fmla="*/ 262 h 333"/>
                  <a:gd name="T54" fmla="*/ 74 w 347"/>
                  <a:gd name="T55" fmla="*/ 139 h 333"/>
                  <a:gd name="T56" fmla="*/ 136 w 347"/>
                  <a:gd name="T57" fmla="*/ 120 h 333"/>
                  <a:gd name="T58" fmla="*/ 137 w 347"/>
                  <a:gd name="T59" fmla="*/ 216 h 333"/>
                  <a:gd name="T60" fmla="*/ 162 w 347"/>
                  <a:gd name="T61" fmla="*/ 148 h 333"/>
                  <a:gd name="T62" fmla="*/ 86 w 347"/>
                  <a:gd name="T63" fmla="*/ 223 h 333"/>
                  <a:gd name="T64" fmla="*/ 57 w 347"/>
                  <a:gd name="T65" fmla="*/ 177 h 333"/>
                  <a:gd name="T66" fmla="*/ 232 w 347"/>
                  <a:gd name="T67" fmla="*/ 217 h 333"/>
                  <a:gd name="T68" fmla="*/ 71 w 347"/>
                  <a:gd name="T69" fmla="*/ 161 h 333"/>
                  <a:gd name="T70" fmla="*/ 102 w 347"/>
                  <a:gd name="T71" fmla="*/ 46 h 333"/>
                  <a:gd name="T72" fmla="*/ 58 w 347"/>
                  <a:gd name="T73" fmla="*/ 115 h 333"/>
                  <a:gd name="T74" fmla="*/ 249 w 347"/>
                  <a:gd name="T75" fmla="*/ 194 h 333"/>
                  <a:gd name="T76" fmla="*/ 200 w 347"/>
                  <a:gd name="T77" fmla="*/ 139 h 333"/>
                  <a:gd name="T78" fmla="*/ 112 w 347"/>
                  <a:gd name="T79" fmla="*/ 213 h 333"/>
                  <a:gd name="T80" fmla="*/ 114 w 347"/>
                  <a:gd name="T81" fmla="*/ 49 h 333"/>
                  <a:gd name="T82" fmla="*/ 126 w 347"/>
                  <a:gd name="T83" fmla="*/ 45 h 333"/>
                  <a:gd name="T84" fmla="*/ 151 w 347"/>
                  <a:gd name="T85" fmla="*/ 7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7" h="333">
                    <a:moveTo>
                      <a:pt x="90" y="24"/>
                    </a:moveTo>
                    <a:cubicBezTo>
                      <a:pt x="90" y="11"/>
                      <a:pt x="100" y="0"/>
                      <a:pt x="114" y="0"/>
                    </a:cubicBezTo>
                    <a:cubicBezTo>
                      <a:pt x="127" y="0"/>
                      <a:pt x="138" y="11"/>
                      <a:pt x="138" y="24"/>
                    </a:cubicBezTo>
                    <a:cubicBezTo>
                      <a:pt x="138" y="38"/>
                      <a:pt x="127" y="49"/>
                      <a:pt x="114" y="49"/>
                    </a:cubicBezTo>
                    <a:cubicBezTo>
                      <a:pt x="100" y="49"/>
                      <a:pt x="90" y="38"/>
                      <a:pt x="90" y="24"/>
                    </a:cubicBezTo>
                    <a:close/>
                    <a:moveTo>
                      <a:pt x="0" y="146"/>
                    </a:moveTo>
                    <a:cubicBezTo>
                      <a:pt x="0" y="166"/>
                      <a:pt x="17" y="183"/>
                      <a:pt x="37" y="183"/>
                    </a:cubicBezTo>
                    <a:cubicBezTo>
                      <a:pt x="58" y="183"/>
                      <a:pt x="75" y="166"/>
                      <a:pt x="75" y="146"/>
                    </a:cubicBezTo>
                    <a:cubicBezTo>
                      <a:pt x="75" y="125"/>
                      <a:pt x="58" y="108"/>
                      <a:pt x="37" y="108"/>
                    </a:cubicBezTo>
                    <a:cubicBezTo>
                      <a:pt x="17" y="108"/>
                      <a:pt x="0" y="125"/>
                      <a:pt x="0" y="146"/>
                    </a:cubicBezTo>
                    <a:close/>
                    <a:moveTo>
                      <a:pt x="60" y="273"/>
                    </a:moveTo>
                    <a:cubicBezTo>
                      <a:pt x="60" y="306"/>
                      <a:pt x="86" y="333"/>
                      <a:pt x="119" y="333"/>
                    </a:cubicBezTo>
                    <a:cubicBezTo>
                      <a:pt x="152" y="333"/>
                      <a:pt x="179" y="306"/>
                      <a:pt x="179" y="273"/>
                    </a:cubicBezTo>
                    <a:cubicBezTo>
                      <a:pt x="179" y="240"/>
                      <a:pt x="152" y="213"/>
                      <a:pt x="119" y="213"/>
                    </a:cubicBezTo>
                    <a:cubicBezTo>
                      <a:pt x="86" y="213"/>
                      <a:pt x="60" y="240"/>
                      <a:pt x="60" y="273"/>
                    </a:cubicBezTo>
                    <a:close/>
                    <a:moveTo>
                      <a:pt x="134" y="110"/>
                    </a:moveTo>
                    <a:cubicBezTo>
                      <a:pt x="134" y="132"/>
                      <a:pt x="152" y="149"/>
                      <a:pt x="174" y="149"/>
                    </a:cubicBezTo>
                    <a:cubicBezTo>
                      <a:pt x="195" y="149"/>
                      <a:pt x="213" y="132"/>
                      <a:pt x="213" y="110"/>
                    </a:cubicBezTo>
                    <a:cubicBezTo>
                      <a:pt x="213" y="89"/>
                      <a:pt x="195" y="71"/>
                      <a:pt x="174" y="71"/>
                    </a:cubicBezTo>
                    <a:cubicBezTo>
                      <a:pt x="152" y="71"/>
                      <a:pt x="134" y="89"/>
                      <a:pt x="134" y="110"/>
                    </a:cubicBezTo>
                    <a:close/>
                    <a:moveTo>
                      <a:pt x="228" y="241"/>
                    </a:moveTo>
                    <a:cubicBezTo>
                      <a:pt x="228" y="275"/>
                      <a:pt x="254" y="303"/>
                      <a:pt x="287" y="303"/>
                    </a:cubicBezTo>
                    <a:cubicBezTo>
                      <a:pt x="320" y="303"/>
                      <a:pt x="347" y="275"/>
                      <a:pt x="347" y="241"/>
                    </a:cubicBezTo>
                    <a:cubicBezTo>
                      <a:pt x="347" y="207"/>
                      <a:pt x="320" y="179"/>
                      <a:pt x="287" y="179"/>
                    </a:cubicBezTo>
                    <a:cubicBezTo>
                      <a:pt x="254" y="179"/>
                      <a:pt x="228" y="207"/>
                      <a:pt x="228" y="241"/>
                    </a:cubicBezTo>
                    <a:close/>
                    <a:moveTo>
                      <a:pt x="228" y="250"/>
                    </a:moveTo>
                    <a:cubicBezTo>
                      <a:pt x="178" y="262"/>
                      <a:pt x="178" y="262"/>
                      <a:pt x="178" y="262"/>
                    </a:cubicBezTo>
                    <a:moveTo>
                      <a:pt x="74" y="139"/>
                    </a:moveTo>
                    <a:cubicBezTo>
                      <a:pt x="136" y="120"/>
                      <a:pt x="136" y="120"/>
                      <a:pt x="136" y="120"/>
                    </a:cubicBezTo>
                    <a:moveTo>
                      <a:pt x="137" y="216"/>
                    </a:moveTo>
                    <a:cubicBezTo>
                      <a:pt x="162" y="148"/>
                      <a:pt x="162" y="148"/>
                      <a:pt x="162" y="148"/>
                    </a:cubicBezTo>
                    <a:moveTo>
                      <a:pt x="86" y="223"/>
                    </a:moveTo>
                    <a:cubicBezTo>
                      <a:pt x="57" y="177"/>
                      <a:pt x="57" y="177"/>
                      <a:pt x="57" y="177"/>
                    </a:cubicBezTo>
                    <a:moveTo>
                      <a:pt x="232" y="217"/>
                    </a:moveTo>
                    <a:cubicBezTo>
                      <a:pt x="71" y="161"/>
                      <a:pt x="71" y="161"/>
                      <a:pt x="71" y="161"/>
                    </a:cubicBezTo>
                    <a:moveTo>
                      <a:pt x="102" y="46"/>
                    </a:moveTo>
                    <a:cubicBezTo>
                      <a:pt x="58" y="115"/>
                      <a:pt x="58" y="115"/>
                      <a:pt x="58" y="115"/>
                    </a:cubicBezTo>
                    <a:moveTo>
                      <a:pt x="249" y="194"/>
                    </a:moveTo>
                    <a:cubicBezTo>
                      <a:pt x="200" y="139"/>
                      <a:pt x="200" y="139"/>
                      <a:pt x="200" y="139"/>
                    </a:cubicBezTo>
                    <a:moveTo>
                      <a:pt x="112" y="213"/>
                    </a:moveTo>
                    <a:cubicBezTo>
                      <a:pt x="114" y="49"/>
                      <a:pt x="114" y="49"/>
                      <a:pt x="114" y="49"/>
                    </a:cubicBezTo>
                    <a:moveTo>
                      <a:pt x="126" y="45"/>
                    </a:moveTo>
                    <a:cubicBezTo>
                      <a:pt x="151" y="78"/>
                      <a:pt x="151" y="78"/>
                      <a:pt x="151" y="78"/>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sz="900">
                  <a:gradFill>
                    <a:gsLst>
                      <a:gs pos="0">
                        <a:srgbClr val="505050"/>
                      </a:gs>
                      <a:gs pos="100000">
                        <a:srgbClr val="505050"/>
                      </a:gs>
                    </a:gsLst>
                    <a:lin ang="5400000" scaled="1"/>
                  </a:gradFill>
                  <a:latin typeface="Segoe UI"/>
                </a:endParaRPr>
              </a:p>
            </p:txBody>
          </p:sp>
        </p:grpSp>
      </p:grpSp>
      <p:sp>
        <p:nvSpPr>
          <p:cNvPr id="26" name="Rectangle 25">
            <a:extLst>
              <a:ext uri="{FF2B5EF4-FFF2-40B4-BE49-F238E27FC236}">
                <a16:creationId xmlns:a16="http://schemas.microsoft.com/office/drawing/2014/main" id="{729A8F75-3EA5-4CB9-8140-8EE0CC6BFFBA}"/>
              </a:ext>
            </a:extLst>
          </p:cNvPr>
          <p:cNvSpPr/>
          <p:nvPr/>
        </p:nvSpPr>
        <p:spPr>
          <a:xfrm>
            <a:off x="1981784" y="1242380"/>
            <a:ext cx="8228433" cy="755259"/>
          </a:xfrm>
          <a:prstGeom prst="rect">
            <a:avLst/>
          </a:prstGeom>
        </p:spPr>
        <p:txBody>
          <a:bodyPr wrap="square" anchor="t">
            <a:spAutoFit/>
          </a:bodyPr>
          <a:lstStyle/>
          <a:p>
            <a:pPr algn="ctr" defTabSz="913927" fontAlgn="base">
              <a:lnSpc>
                <a:spcPct val="90000"/>
              </a:lnSpc>
              <a:spcBef>
                <a:spcPct val="0"/>
              </a:spcBef>
              <a:spcAft>
                <a:spcPct val="0"/>
              </a:spcAft>
              <a:defRPr/>
            </a:pPr>
            <a:r>
              <a:rPr lang="en-US" sz="4800" dirty="0">
                <a:gradFill>
                  <a:gsLst>
                    <a:gs pos="0">
                      <a:srgbClr val="FFFFFF"/>
                    </a:gs>
                    <a:gs pos="100000">
                      <a:srgbClr val="FFFFFF"/>
                    </a:gs>
                  </a:gsLst>
                  <a:lin ang="5400000" scaled="0"/>
                </a:gradFill>
                <a:latin typeface="Segoe UI Light"/>
                <a:ea typeface="Segoe UI" pitchFamily="34" charset="0"/>
                <a:cs typeface="Segoe UI"/>
              </a:rPr>
              <a:t>Recommendations Everywhere</a:t>
            </a:r>
            <a:endParaRPr lang="en-US" sz="4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226922953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nodeType="withEffect">
                                  <p:stCondLst>
                                    <p:cond delay="350"/>
                                  </p:stCondLst>
                                  <p:childTnLst>
                                    <p:animMotion origin="layout" path="M 4.16667E-7 -2.22222E-6 L 4.16667E-7 0.06783 " pathEditMode="relative" rAng="0" ptsTypes="AA">
                                      <p:cBhvr>
                                        <p:cTn id="9" dur="750" spd="-100000" fill="hold"/>
                                        <p:tgtEl>
                                          <p:spTgt spid="9"/>
                                        </p:tgtEl>
                                        <p:attrNameLst>
                                          <p:attrName>ppt_x</p:attrName>
                                          <p:attrName>ppt_y</p:attrName>
                                        </p:attrNameLst>
                                      </p:cBhvr>
                                      <p:rCtr x="0"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7A5D-BAF5-4EAE-9B1D-029BF930BE6E}"/>
              </a:ext>
            </a:extLst>
          </p:cNvPr>
          <p:cNvSpPr>
            <a:spLocks noGrp="1"/>
          </p:cNvSpPr>
          <p:nvPr>
            <p:ph type="title"/>
          </p:nvPr>
        </p:nvSpPr>
        <p:spPr/>
        <p:txBody>
          <a:bodyPr/>
          <a:lstStyle/>
          <a:p>
            <a:r>
              <a:rPr lang="en-US"/>
              <a:t>Challenges</a:t>
            </a:r>
          </a:p>
        </p:txBody>
      </p:sp>
      <p:sp>
        <p:nvSpPr>
          <p:cNvPr id="5" name="Rectangle 4">
            <a:extLst>
              <a:ext uri="{FF2B5EF4-FFF2-40B4-BE49-F238E27FC236}">
                <a16:creationId xmlns:a16="http://schemas.microsoft.com/office/drawing/2014/main" id="{B86DD298-88D4-442F-9B35-68EC7767F7E4}"/>
              </a:ext>
            </a:extLst>
          </p:cNvPr>
          <p:cNvSpPr/>
          <p:nvPr/>
        </p:nvSpPr>
        <p:spPr>
          <a:xfrm>
            <a:off x="247650" y="2567919"/>
            <a:ext cx="3864374" cy="36399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182563" lvl="1"/>
            <a:r>
              <a:rPr lang="en-US" sz="2400" dirty="0"/>
              <a:t>There are </a:t>
            </a:r>
            <a:r>
              <a:rPr lang="en-US" sz="2400" i="1" dirty="0"/>
              <a:t>limited</a:t>
            </a:r>
            <a:r>
              <a:rPr lang="en-US" sz="2400" dirty="0"/>
              <a:t> references and guidance on how to build a recommender system at scale in order to support enterprise-grade scenarios</a:t>
            </a:r>
          </a:p>
        </p:txBody>
      </p:sp>
      <p:sp>
        <p:nvSpPr>
          <p:cNvPr id="6" name="Rectangle 5">
            <a:extLst>
              <a:ext uri="{FF2B5EF4-FFF2-40B4-BE49-F238E27FC236}">
                <a16:creationId xmlns:a16="http://schemas.microsoft.com/office/drawing/2014/main" id="{53712498-7385-43F4-825E-E32FC947EEBC}"/>
              </a:ext>
            </a:extLst>
          </p:cNvPr>
          <p:cNvSpPr/>
          <p:nvPr/>
        </p:nvSpPr>
        <p:spPr>
          <a:xfrm>
            <a:off x="4163813" y="2567919"/>
            <a:ext cx="3864374" cy="3639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87313"/>
            <a:r>
              <a:rPr lang="en-US" sz="2400" dirty="0"/>
              <a:t>Off-the-shelf  packages / tools / modules are fragmented, not scalable and not well compatible with each other</a:t>
            </a:r>
          </a:p>
        </p:txBody>
      </p:sp>
      <p:sp>
        <p:nvSpPr>
          <p:cNvPr id="7" name="Rectangle 6">
            <a:extLst>
              <a:ext uri="{FF2B5EF4-FFF2-40B4-BE49-F238E27FC236}">
                <a16:creationId xmlns:a16="http://schemas.microsoft.com/office/drawing/2014/main" id="{11DAF2EF-3B13-41FB-8BF6-567037274A23}"/>
              </a:ext>
            </a:extLst>
          </p:cNvPr>
          <p:cNvSpPr/>
          <p:nvPr/>
        </p:nvSpPr>
        <p:spPr>
          <a:xfrm>
            <a:off x="8079976" y="2567919"/>
            <a:ext cx="3864374" cy="3639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182563" lvl="1"/>
            <a:r>
              <a:rPr lang="en-US" sz="2400" dirty="0"/>
              <a:t>New algorithms appear every day – not many people have expertise in implementing and deploying state-of-the-art recommenders</a:t>
            </a:r>
          </a:p>
        </p:txBody>
      </p:sp>
      <p:sp>
        <p:nvSpPr>
          <p:cNvPr id="8" name="TextBox 26">
            <a:extLst>
              <a:ext uri="{FF2B5EF4-FFF2-40B4-BE49-F238E27FC236}">
                <a16:creationId xmlns:a16="http://schemas.microsoft.com/office/drawing/2014/main" id="{04D4CB33-29EF-4B72-97F5-4F6D1583B8AF}"/>
              </a:ext>
            </a:extLst>
          </p:cNvPr>
          <p:cNvSpPr txBox="1"/>
          <p:nvPr/>
        </p:nvSpPr>
        <p:spPr>
          <a:xfrm>
            <a:off x="8079976"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a:latin typeface="Segoe UI Light" panose="020B0502040204020203" pitchFamily="34" charset="0"/>
                <a:ea typeface="Segoe UI" pitchFamily="34" charset="0"/>
                <a:cs typeface="Segoe UI" pitchFamily="34" charset="0"/>
              </a:rPr>
              <a:t>Fast-growing area</a:t>
            </a:r>
          </a:p>
        </p:txBody>
      </p:sp>
      <p:sp>
        <p:nvSpPr>
          <p:cNvPr id="10" name="TextBox 26">
            <a:extLst>
              <a:ext uri="{FF2B5EF4-FFF2-40B4-BE49-F238E27FC236}">
                <a16:creationId xmlns:a16="http://schemas.microsoft.com/office/drawing/2014/main" id="{9DF21002-0AB1-4258-BEBE-450D0AB93F75}"/>
              </a:ext>
            </a:extLst>
          </p:cNvPr>
          <p:cNvSpPr txBox="1"/>
          <p:nvPr/>
        </p:nvSpPr>
        <p:spPr>
          <a:xfrm>
            <a:off x="4163813"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a:latin typeface="Segoe UI Light" panose="020B0502040204020203" pitchFamily="34" charset="0"/>
                <a:ea typeface="Segoe UI" pitchFamily="34" charset="0"/>
                <a:cs typeface="Segoe UI" pitchFamily="34" charset="0"/>
              </a:rPr>
              <a:t>Fragmented solutions</a:t>
            </a:r>
          </a:p>
        </p:txBody>
      </p:sp>
      <p:sp>
        <p:nvSpPr>
          <p:cNvPr id="12" name="TextBox 26">
            <a:extLst>
              <a:ext uri="{FF2B5EF4-FFF2-40B4-BE49-F238E27FC236}">
                <a16:creationId xmlns:a16="http://schemas.microsoft.com/office/drawing/2014/main" id="{EAD63316-8394-49F9-919B-DE3AC843F57C}"/>
              </a:ext>
            </a:extLst>
          </p:cNvPr>
          <p:cNvSpPr txBox="1"/>
          <p:nvPr/>
        </p:nvSpPr>
        <p:spPr>
          <a:xfrm>
            <a:off x="247650"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dirty="0">
                <a:latin typeface="Segoe UI Light" panose="020B0502040204020203" pitchFamily="34" charset="0"/>
                <a:ea typeface="Segoe UI" pitchFamily="34" charset="0"/>
                <a:cs typeface="Segoe UI" pitchFamily="34" charset="0"/>
              </a:rPr>
              <a:t>Limited resources</a:t>
            </a:r>
          </a:p>
        </p:txBody>
      </p:sp>
    </p:spTree>
    <p:extLst>
      <p:ext uri="{BB962C8B-B14F-4D97-AF65-F5344CB8AC3E}">
        <p14:creationId xmlns:p14="http://schemas.microsoft.com/office/powerpoint/2010/main" val="302450203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a:extLst>
              <a:ext uri="{FF2B5EF4-FFF2-40B4-BE49-F238E27FC236}">
                <a16:creationId xmlns:a16="http://schemas.microsoft.com/office/drawing/2014/main" id="{52F6333B-BF7C-46C6-B151-097B466C076D}"/>
              </a:ext>
            </a:extLst>
          </p:cNvPr>
          <p:cNvSpPr/>
          <p:nvPr/>
        </p:nvSpPr>
        <p:spPr>
          <a:xfrm>
            <a:off x="1555395" y="3262188"/>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a:t>CB</a:t>
            </a:r>
          </a:p>
        </p:txBody>
      </p:sp>
      <p:sp>
        <p:nvSpPr>
          <p:cNvPr id="2" name="Title 1"/>
          <p:cNvSpPr>
            <a:spLocks noGrp="1"/>
          </p:cNvSpPr>
          <p:nvPr>
            <p:ph type="title"/>
          </p:nvPr>
        </p:nvSpPr>
        <p:spPr/>
        <p:txBody>
          <a:bodyPr/>
          <a:lstStyle/>
          <a:p>
            <a:r>
              <a:rPr lang="en-US" altLang="zh-CN"/>
              <a:t>History</a:t>
            </a:r>
            <a:endParaRPr lang="en-US"/>
          </a:p>
        </p:txBody>
      </p:sp>
      <p:sp>
        <p:nvSpPr>
          <p:cNvPr id="73" name="Oval 72">
            <a:extLst>
              <a:ext uri="{FF2B5EF4-FFF2-40B4-BE49-F238E27FC236}">
                <a16:creationId xmlns:a16="http://schemas.microsoft.com/office/drawing/2014/main" id="{D7BD127B-0E89-461C-B032-18164B4054F0}"/>
              </a:ext>
            </a:extLst>
          </p:cNvPr>
          <p:cNvSpPr/>
          <p:nvPr/>
        </p:nvSpPr>
        <p:spPr>
          <a:xfrm>
            <a:off x="3248361"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500" b="1"/>
              <a:t>FM</a:t>
            </a:r>
            <a:endParaRPr lang="en-US" sz="1500" b="1"/>
          </a:p>
        </p:txBody>
      </p:sp>
      <p:sp>
        <p:nvSpPr>
          <p:cNvPr id="74" name="Oval 73">
            <a:extLst>
              <a:ext uri="{FF2B5EF4-FFF2-40B4-BE49-F238E27FC236}">
                <a16:creationId xmlns:a16="http://schemas.microsoft.com/office/drawing/2014/main" id="{CC353420-3400-443C-9430-5376263E41FB}"/>
              </a:ext>
            </a:extLst>
          </p:cNvPr>
          <p:cNvSpPr/>
          <p:nvPr/>
        </p:nvSpPr>
        <p:spPr>
          <a:xfrm>
            <a:off x="4746668"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a:t>ML</a:t>
            </a:r>
          </a:p>
        </p:txBody>
      </p:sp>
      <p:sp>
        <p:nvSpPr>
          <p:cNvPr id="75" name="Oval 74">
            <a:extLst>
              <a:ext uri="{FF2B5EF4-FFF2-40B4-BE49-F238E27FC236}">
                <a16:creationId xmlns:a16="http://schemas.microsoft.com/office/drawing/2014/main" id="{1FD070F9-D91D-4006-A736-C64A5B6C4676}"/>
              </a:ext>
            </a:extLst>
          </p:cNvPr>
          <p:cNvSpPr/>
          <p:nvPr/>
        </p:nvSpPr>
        <p:spPr>
          <a:xfrm>
            <a:off x="6384178"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a:t>DL</a:t>
            </a:r>
          </a:p>
        </p:txBody>
      </p:sp>
      <p:grpSp>
        <p:nvGrpSpPr>
          <p:cNvPr id="104" name="Group 103">
            <a:extLst>
              <a:ext uri="{FF2B5EF4-FFF2-40B4-BE49-F238E27FC236}">
                <a16:creationId xmlns:a16="http://schemas.microsoft.com/office/drawing/2014/main" id="{982A73FB-38B9-4378-902C-AE9C49652ABE}"/>
              </a:ext>
            </a:extLst>
          </p:cNvPr>
          <p:cNvGrpSpPr/>
          <p:nvPr/>
        </p:nvGrpSpPr>
        <p:grpSpPr>
          <a:xfrm>
            <a:off x="3891869" y="2904008"/>
            <a:ext cx="1717351" cy="1464410"/>
            <a:chOff x="2544311" y="3710251"/>
            <a:chExt cx="1717351" cy="1464410"/>
          </a:xfrm>
        </p:grpSpPr>
        <p:cxnSp>
          <p:nvCxnSpPr>
            <p:cNvPr id="105" name="Straight Connector 104">
              <a:extLst>
                <a:ext uri="{FF2B5EF4-FFF2-40B4-BE49-F238E27FC236}">
                  <a16:creationId xmlns:a16="http://schemas.microsoft.com/office/drawing/2014/main" id="{8E6E2430-5596-460B-91DA-1A9C770BC5AC}"/>
                </a:ext>
              </a:extLst>
            </p:cNvPr>
            <p:cNvCxnSpPr>
              <a:cxnSpLocks/>
            </p:cNvCxnSpPr>
            <p:nvPr/>
          </p:nvCxnSpPr>
          <p:spPr>
            <a:xfrm>
              <a:off x="2544311" y="4721459"/>
              <a:ext cx="764509"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2C382D2-E60C-4860-90D2-C60BA3017A41}"/>
                </a:ext>
              </a:extLst>
            </p:cNvPr>
            <p:cNvCxnSpPr>
              <a:cxnSpLocks/>
            </p:cNvCxnSpPr>
            <p:nvPr/>
          </p:nvCxnSpPr>
          <p:spPr>
            <a:xfrm flipV="1">
              <a:off x="3740839" y="3892814"/>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BC4A2C1F-9C4C-4932-BF32-DE5E6F36F8EB}"/>
                </a:ext>
              </a:extLst>
            </p:cNvPr>
            <p:cNvSpPr/>
            <p:nvPr/>
          </p:nvSpPr>
          <p:spPr>
            <a:xfrm>
              <a:off x="3641086" y="37102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Arc 107">
              <a:extLst>
                <a:ext uri="{FF2B5EF4-FFF2-40B4-BE49-F238E27FC236}">
                  <a16:creationId xmlns:a16="http://schemas.microsoft.com/office/drawing/2014/main" id="{2E66DA23-632D-45F3-B185-EB9D7AEB8C32}"/>
                </a:ext>
              </a:extLst>
            </p:cNvPr>
            <p:cNvSpPr/>
            <p:nvPr/>
          </p:nvSpPr>
          <p:spPr>
            <a:xfrm rot="16200000">
              <a:off x="3297647" y="4210646"/>
              <a:ext cx="941320" cy="986710"/>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3AF65C1B-7053-41E1-8B34-3B26826C99C8}"/>
              </a:ext>
            </a:extLst>
          </p:cNvPr>
          <p:cNvGrpSpPr/>
          <p:nvPr/>
        </p:nvGrpSpPr>
        <p:grpSpPr>
          <a:xfrm>
            <a:off x="5392586" y="3361861"/>
            <a:ext cx="1810634" cy="1580751"/>
            <a:chOff x="847899" y="4137163"/>
            <a:chExt cx="1810634" cy="1580751"/>
          </a:xfrm>
        </p:grpSpPr>
        <p:cxnSp>
          <p:nvCxnSpPr>
            <p:cNvPr id="115" name="Straight Connector 114">
              <a:extLst>
                <a:ext uri="{FF2B5EF4-FFF2-40B4-BE49-F238E27FC236}">
                  <a16:creationId xmlns:a16="http://schemas.microsoft.com/office/drawing/2014/main" id="{E06690FE-E03B-4814-8A8F-30AA641F5F40}"/>
                </a:ext>
              </a:extLst>
            </p:cNvPr>
            <p:cNvCxnSpPr/>
            <p:nvPr/>
          </p:nvCxnSpPr>
          <p:spPr>
            <a:xfrm>
              <a:off x="847899" y="4700843"/>
              <a:ext cx="9144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6" name="Arc 115">
              <a:extLst>
                <a:ext uri="{FF2B5EF4-FFF2-40B4-BE49-F238E27FC236}">
                  <a16:creationId xmlns:a16="http://schemas.microsoft.com/office/drawing/2014/main" id="{8CDC1FBE-624E-48D7-BA48-0F81BDA66690}"/>
                </a:ext>
              </a:extLst>
            </p:cNvPr>
            <p:cNvSpPr/>
            <p:nvPr/>
          </p:nvSpPr>
          <p:spPr>
            <a:xfrm rot="10800000">
              <a:off x="1722196" y="4137163"/>
              <a:ext cx="936337" cy="1061358"/>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C3574824-8146-496D-AFC7-FD64D1586226}"/>
                </a:ext>
              </a:extLst>
            </p:cNvPr>
            <p:cNvCxnSpPr>
              <a:cxnSpLocks/>
            </p:cNvCxnSpPr>
            <p:nvPr/>
          </p:nvCxnSpPr>
          <p:spPr>
            <a:xfrm flipV="1">
              <a:off x="2186245" y="5160957"/>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F20AAE86-BF1A-462B-8ED3-4499DB608B55}"/>
                </a:ext>
              </a:extLst>
            </p:cNvPr>
            <p:cNvSpPr/>
            <p:nvPr/>
          </p:nvSpPr>
          <p:spPr>
            <a:xfrm>
              <a:off x="2086497" y="55353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1004EB34-F96F-43A0-A5C4-98AEB3B29A17}"/>
              </a:ext>
            </a:extLst>
          </p:cNvPr>
          <p:cNvSpPr txBox="1"/>
          <p:nvPr/>
        </p:nvSpPr>
        <p:spPr>
          <a:xfrm>
            <a:off x="873460" y="2081490"/>
            <a:ext cx="2759402" cy="738664"/>
          </a:xfrm>
          <a:prstGeom prst="rect">
            <a:avLst/>
          </a:prstGeom>
          <a:noFill/>
        </p:spPr>
        <p:txBody>
          <a:bodyPr wrap="square" rtlCol="0">
            <a:spAutoFit/>
          </a:bodyPr>
          <a:lstStyle/>
          <a:p>
            <a:r>
              <a:rPr lang="en-US" sz="1400">
                <a:solidFill>
                  <a:srgbClr val="FF0000"/>
                </a:solidFill>
              </a:rPr>
              <a:t>1990s (Tapestry, </a:t>
            </a:r>
            <a:r>
              <a:rPr lang="en-US" sz="1400" err="1">
                <a:solidFill>
                  <a:srgbClr val="FF0000"/>
                </a:solidFill>
              </a:rPr>
              <a:t>GroupLens</a:t>
            </a:r>
            <a:r>
              <a:rPr lang="en-US" sz="1400">
                <a:solidFill>
                  <a:srgbClr val="FF0000"/>
                </a:solidFill>
              </a:rPr>
              <a:t>)</a:t>
            </a:r>
          </a:p>
          <a:p>
            <a:r>
              <a:rPr lang="en-US" sz="1400"/>
              <a:t>Content based filtering</a:t>
            </a:r>
          </a:p>
          <a:p>
            <a:r>
              <a:rPr lang="en-US" sz="1400"/>
              <a:t>Collaborative filtering</a:t>
            </a:r>
          </a:p>
        </p:txBody>
      </p:sp>
      <p:sp>
        <p:nvSpPr>
          <p:cNvPr id="125" name="TextBox 124">
            <a:extLst>
              <a:ext uri="{FF2B5EF4-FFF2-40B4-BE49-F238E27FC236}">
                <a16:creationId xmlns:a16="http://schemas.microsoft.com/office/drawing/2014/main" id="{8A74D139-FB5B-4E8A-AB56-8D0B099A40CA}"/>
              </a:ext>
            </a:extLst>
          </p:cNvPr>
          <p:cNvSpPr txBox="1"/>
          <p:nvPr/>
        </p:nvSpPr>
        <p:spPr>
          <a:xfrm>
            <a:off x="2821891" y="4960974"/>
            <a:ext cx="2900767" cy="738664"/>
          </a:xfrm>
          <a:prstGeom prst="rect">
            <a:avLst/>
          </a:prstGeom>
          <a:noFill/>
        </p:spPr>
        <p:txBody>
          <a:bodyPr wrap="square" rtlCol="0">
            <a:spAutoFit/>
          </a:bodyPr>
          <a:lstStyle/>
          <a:p>
            <a:r>
              <a:rPr lang="en-US" sz="1400">
                <a:solidFill>
                  <a:srgbClr val="FF0000"/>
                </a:solidFill>
              </a:rPr>
              <a:t>2006 (Netflix prize)</a:t>
            </a:r>
          </a:p>
          <a:p>
            <a:r>
              <a:rPr lang="en-US" sz="1400"/>
              <a:t>Factorization-based Models</a:t>
            </a:r>
          </a:p>
          <a:p>
            <a:r>
              <a:rPr lang="en-US" sz="1400"/>
              <a:t>SVD++</a:t>
            </a:r>
          </a:p>
        </p:txBody>
      </p:sp>
      <p:sp>
        <p:nvSpPr>
          <p:cNvPr id="126" name="TextBox 125">
            <a:extLst>
              <a:ext uri="{FF2B5EF4-FFF2-40B4-BE49-F238E27FC236}">
                <a16:creationId xmlns:a16="http://schemas.microsoft.com/office/drawing/2014/main" id="{E0B5DE8C-3159-4CD9-A3B5-D7EBEF47E270}"/>
              </a:ext>
            </a:extLst>
          </p:cNvPr>
          <p:cNvSpPr txBox="1"/>
          <p:nvPr/>
        </p:nvSpPr>
        <p:spPr>
          <a:xfrm>
            <a:off x="4362836" y="1866047"/>
            <a:ext cx="2973900" cy="954107"/>
          </a:xfrm>
          <a:prstGeom prst="rect">
            <a:avLst/>
          </a:prstGeom>
          <a:noFill/>
        </p:spPr>
        <p:txBody>
          <a:bodyPr wrap="square" rtlCol="0">
            <a:spAutoFit/>
          </a:bodyPr>
          <a:lstStyle/>
          <a:p>
            <a:r>
              <a:rPr lang="en-US" sz="1400">
                <a:solidFill>
                  <a:srgbClr val="FF0000"/>
                </a:solidFill>
              </a:rPr>
              <a:t>2010 (</a:t>
            </a:r>
            <a:r>
              <a:rPr lang="en-US" altLang="zh-CN" sz="1400">
                <a:solidFill>
                  <a:srgbClr val="FF0000"/>
                </a:solidFill>
              </a:rPr>
              <a:t>Various</a:t>
            </a:r>
            <a:r>
              <a:rPr lang="en-US" sz="1400">
                <a:solidFill>
                  <a:srgbClr val="FF0000"/>
                </a:solidFill>
              </a:rPr>
              <a:t> data competitions)</a:t>
            </a:r>
          </a:p>
          <a:p>
            <a:r>
              <a:rPr lang="en-US" sz="1400"/>
              <a:t>Hybrid models with machine learning</a:t>
            </a:r>
          </a:p>
          <a:p>
            <a:r>
              <a:rPr lang="en-US" sz="1400"/>
              <a:t>LR, FM, GBDT, etc.</a:t>
            </a:r>
          </a:p>
          <a:p>
            <a:r>
              <a:rPr lang="en-US" sz="1400"/>
              <a:t>Pair-wise ranking</a:t>
            </a:r>
          </a:p>
        </p:txBody>
      </p:sp>
      <p:sp>
        <p:nvSpPr>
          <p:cNvPr id="127" name="TextBox 126">
            <a:extLst>
              <a:ext uri="{FF2B5EF4-FFF2-40B4-BE49-F238E27FC236}">
                <a16:creationId xmlns:a16="http://schemas.microsoft.com/office/drawing/2014/main" id="{E1C881B3-7A96-4521-A0B7-0CF175F0383F}"/>
              </a:ext>
            </a:extLst>
          </p:cNvPr>
          <p:cNvSpPr txBox="1"/>
          <p:nvPr/>
        </p:nvSpPr>
        <p:spPr>
          <a:xfrm>
            <a:off x="5898184" y="4960974"/>
            <a:ext cx="3500356" cy="738664"/>
          </a:xfrm>
          <a:prstGeom prst="rect">
            <a:avLst/>
          </a:prstGeom>
          <a:noFill/>
        </p:spPr>
        <p:txBody>
          <a:bodyPr wrap="square" rtlCol="0">
            <a:spAutoFit/>
          </a:bodyPr>
          <a:lstStyle/>
          <a:p>
            <a:r>
              <a:rPr lang="en-US" sz="1400">
                <a:solidFill>
                  <a:srgbClr val="FF0000"/>
                </a:solidFill>
              </a:rPr>
              <a:t>2015 (Deep learning)</a:t>
            </a:r>
          </a:p>
          <a:p>
            <a:r>
              <a:rPr lang="en-US" sz="1400"/>
              <a:t>Flourish with neural models</a:t>
            </a:r>
          </a:p>
          <a:p>
            <a:r>
              <a:rPr lang="en-US" sz="1400"/>
              <a:t>PNN, </a:t>
            </a:r>
            <a:r>
              <a:rPr lang="en-US" sz="1400" err="1"/>
              <a:t>Wide&amp;Deep</a:t>
            </a:r>
            <a:r>
              <a:rPr lang="en-US" sz="1400"/>
              <a:t>, </a:t>
            </a:r>
            <a:r>
              <a:rPr lang="en-US" sz="1400" err="1"/>
              <a:t>DeepFM</a:t>
            </a:r>
            <a:r>
              <a:rPr lang="en-US" sz="1400"/>
              <a:t>, </a:t>
            </a:r>
            <a:r>
              <a:rPr lang="en-US" sz="1400" err="1"/>
              <a:t>xDeepFM</a:t>
            </a:r>
            <a:r>
              <a:rPr lang="en-US" sz="1400"/>
              <a:t>, etc.</a:t>
            </a:r>
          </a:p>
        </p:txBody>
      </p:sp>
      <p:grpSp>
        <p:nvGrpSpPr>
          <p:cNvPr id="44" name="Group 43">
            <a:extLst>
              <a:ext uri="{FF2B5EF4-FFF2-40B4-BE49-F238E27FC236}">
                <a16:creationId xmlns:a16="http://schemas.microsoft.com/office/drawing/2014/main" id="{C480AE05-6899-4E0C-A735-5EBE1AD256AD}"/>
              </a:ext>
            </a:extLst>
          </p:cNvPr>
          <p:cNvGrpSpPr/>
          <p:nvPr/>
        </p:nvGrpSpPr>
        <p:grpSpPr>
          <a:xfrm>
            <a:off x="2253161" y="3361861"/>
            <a:ext cx="1810634" cy="1580751"/>
            <a:chOff x="847899" y="4137163"/>
            <a:chExt cx="1810634" cy="1580751"/>
          </a:xfrm>
        </p:grpSpPr>
        <p:cxnSp>
          <p:nvCxnSpPr>
            <p:cNvPr id="45" name="Straight Connector 44">
              <a:extLst>
                <a:ext uri="{FF2B5EF4-FFF2-40B4-BE49-F238E27FC236}">
                  <a16:creationId xmlns:a16="http://schemas.microsoft.com/office/drawing/2014/main" id="{1DD3EB04-379B-4E7E-88A2-1BA29AB7C0C8}"/>
                </a:ext>
              </a:extLst>
            </p:cNvPr>
            <p:cNvCxnSpPr/>
            <p:nvPr/>
          </p:nvCxnSpPr>
          <p:spPr>
            <a:xfrm>
              <a:off x="847899" y="4700843"/>
              <a:ext cx="9144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4C6A76CC-7F64-4C81-AD89-E893E8C5B24F}"/>
                </a:ext>
              </a:extLst>
            </p:cNvPr>
            <p:cNvSpPr/>
            <p:nvPr/>
          </p:nvSpPr>
          <p:spPr>
            <a:xfrm rot="10800000">
              <a:off x="1722196" y="4137163"/>
              <a:ext cx="936337" cy="1061358"/>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7667FFF-524A-4860-9B2E-F10D9339D4C5}"/>
                </a:ext>
              </a:extLst>
            </p:cNvPr>
            <p:cNvCxnSpPr>
              <a:cxnSpLocks/>
            </p:cNvCxnSpPr>
            <p:nvPr/>
          </p:nvCxnSpPr>
          <p:spPr>
            <a:xfrm flipV="1">
              <a:off x="2186245" y="5160957"/>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6BDF273A-0C83-4F34-82C4-D7EB4F7CE919}"/>
                </a:ext>
              </a:extLst>
            </p:cNvPr>
            <p:cNvSpPr/>
            <p:nvPr/>
          </p:nvSpPr>
          <p:spPr>
            <a:xfrm>
              <a:off x="2086497" y="55353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Arrow: Right 8">
            <a:extLst>
              <a:ext uri="{FF2B5EF4-FFF2-40B4-BE49-F238E27FC236}">
                <a16:creationId xmlns:a16="http://schemas.microsoft.com/office/drawing/2014/main" id="{19D64EFD-FE56-4004-8082-6D9AD941311C}"/>
              </a:ext>
            </a:extLst>
          </p:cNvPr>
          <p:cNvSpPr/>
          <p:nvPr/>
        </p:nvSpPr>
        <p:spPr>
          <a:xfrm>
            <a:off x="7127926" y="3867780"/>
            <a:ext cx="806398" cy="200476"/>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C03F730-D9EF-4F2D-8FF6-0DC8D51DB059}"/>
              </a:ext>
            </a:extLst>
          </p:cNvPr>
          <p:cNvSpPr/>
          <p:nvPr/>
        </p:nvSpPr>
        <p:spPr>
          <a:xfrm>
            <a:off x="1738512" y="2818664"/>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E9AD675-4D6E-46DC-9102-F922EEABC83D}"/>
              </a:ext>
            </a:extLst>
          </p:cNvPr>
          <p:cNvSpPr/>
          <p:nvPr/>
        </p:nvSpPr>
        <p:spPr>
          <a:xfrm>
            <a:off x="1559062" y="3983300"/>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a:t>CF</a:t>
            </a:r>
          </a:p>
        </p:txBody>
      </p:sp>
      <p:sp>
        <p:nvSpPr>
          <p:cNvPr id="10" name="Rectangle: Rounded Corners 9">
            <a:extLst>
              <a:ext uri="{FF2B5EF4-FFF2-40B4-BE49-F238E27FC236}">
                <a16:creationId xmlns:a16="http://schemas.microsoft.com/office/drawing/2014/main" id="{FC77F97E-5E6A-47EB-87EF-DCBC23655147}"/>
              </a:ext>
            </a:extLst>
          </p:cNvPr>
          <p:cNvSpPr/>
          <p:nvPr/>
        </p:nvSpPr>
        <p:spPr>
          <a:xfrm>
            <a:off x="1424064" y="3156556"/>
            <a:ext cx="853873" cy="1600739"/>
          </a:xfrm>
          <a:prstGeom prst="round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10C5470-32AA-4949-8773-73811BFC59CD}"/>
              </a:ext>
            </a:extLst>
          </p:cNvPr>
          <p:cNvCxnSpPr>
            <a:cxnSpLocks/>
            <a:stCxn id="58" idx="0"/>
            <a:endCxn id="10" idx="0"/>
          </p:cNvCxnSpPr>
          <p:nvPr/>
        </p:nvCxnSpPr>
        <p:spPr>
          <a:xfrm>
            <a:off x="1838265" y="2818664"/>
            <a:ext cx="12736" cy="337892"/>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C55C406-8D77-4419-AF78-FD4C1B9C4BBB}"/>
              </a:ext>
            </a:extLst>
          </p:cNvPr>
          <p:cNvSpPr txBox="1"/>
          <p:nvPr/>
        </p:nvSpPr>
        <p:spPr>
          <a:xfrm>
            <a:off x="8045573" y="3398524"/>
            <a:ext cx="3219972" cy="1169551"/>
          </a:xfrm>
          <a:prstGeom prst="rect">
            <a:avLst/>
          </a:prstGeom>
          <a:noFill/>
        </p:spPr>
        <p:txBody>
          <a:bodyPr wrap="square" rtlCol="0">
            <a:spAutoFit/>
          </a:bodyPr>
          <a:lstStyle/>
          <a:p>
            <a:r>
              <a:rPr lang="en-US" sz="1400">
                <a:solidFill>
                  <a:srgbClr val="FF0000"/>
                </a:solidFill>
              </a:rPr>
              <a:t>Explainable recommendation</a:t>
            </a:r>
          </a:p>
          <a:p>
            <a:r>
              <a:rPr lang="en-US" sz="1400">
                <a:solidFill>
                  <a:srgbClr val="FF0000"/>
                </a:solidFill>
              </a:rPr>
              <a:t>Knowledge enhanced recommendation</a:t>
            </a:r>
          </a:p>
          <a:p>
            <a:r>
              <a:rPr lang="en-US" sz="1400">
                <a:solidFill>
                  <a:srgbClr val="FF0000"/>
                </a:solidFill>
              </a:rPr>
              <a:t>Reinforcement learning</a:t>
            </a:r>
          </a:p>
          <a:p>
            <a:r>
              <a:rPr lang="en-US" sz="1400">
                <a:solidFill>
                  <a:srgbClr val="FF0000"/>
                </a:solidFill>
              </a:rPr>
              <a:t>Transfer learning</a:t>
            </a:r>
          </a:p>
          <a:p>
            <a:r>
              <a:rPr lang="en-US" sz="1400">
                <a:solidFill>
                  <a:srgbClr val="FF0000"/>
                </a:solidFill>
              </a:rPr>
              <a:t>…</a:t>
            </a:r>
            <a:endParaRPr lang="en-US" sz="1400"/>
          </a:p>
        </p:txBody>
      </p:sp>
    </p:spTree>
    <p:extLst>
      <p:ext uri="{BB962C8B-B14F-4D97-AF65-F5344CB8AC3E}">
        <p14:creationId xmlns:p14="http://schemas.microsoft.com/office/powerpoint/2010/main" val="39441148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25E0-AFA8-4D73-A5CA-208270C12C43}"/>
              </a:ext>
            </a:extLst>
          </p:cNvPr>
          <p:cNvSpPr>
            <a:spLocks noGrp="1"/>
          </p:cNvSpPr>
          <p:nvPr>
            <p:ph type="title"/>
          </p:nvPr>
        </p:nvSpPr>
        <p:spPr/>
        <p:txBody>
          <a:bodyPr/>
          <a:lstStyle/>
          <a:p>
            <a:r>
              <a:rPr lang="en-US"/>
              <a:t>Microsoft/Recommenders</a:t>
            </a:r>
          </a:p>
        </p:txBody>
      </p:sp>
      <p:sp>
        <p:nvSpPr>
          <p:cNvPr id="3" name="Content Placeholder 2">
            <a:extLst>
              <a:ext uri="{FF2B5EF4-FFF2-40B4-BE49-F238E27FC236}">
                <a16:creationId xmlns:a16="http://schemas.microsoft.com/office/drawing/2014/main" id="{B7AE9C9A-A5F9-4FA4-B343-9A2EF7A5BFB4}"/>
              </a:ext>
            </a:extLst>
          </p:cNvPr>
          <p:cNvSpPr>
            <a:spLocks noGrp="1"/>
          </p:cNvSpPr>
          <p:nvPr>
            <p:ph idx="1"/>
          </p:nvPr>
        </p:nvSpPr>
        <p:spPr>
          <a:xfrm>
            <a:off x="161365" y="1321654"/>
            <a:ext cx="11879516" cy="5313608"/>
          </a:xfrm>
        </p:spPr>
        <p:txBody>
          <a:bodyPr>
            <a:normAutofit/>
          </a:bodyPr>
          <a:lstStyle/>
          <a:p>
            <a:r>
              <a:rPr lang="en-US" dirty="0"/>
              <a:t>Microsoft/Recommenders</a:t>
            </a:r>
          </a:p>
          <a:p>
            <a:pPr lvl="1"/>
            <a:r>
              <a:rPr lang="en-US" dirty="0"/>
              <a:t>Collaborative development efforts of Microsoft Cloud &amp; AI data scientists, Microsoft Research researchers, academia researchers, etc.</a:t>
            </a:r>
          </a:p>
          <a:p>
            <a:pPr lvl="1"/>
            <a:r>
              <a:rPr lang="en-US" dirty="0" err="1"/>
              <a:t>Github</a:t>
            </a:r>
            <a:r>
              <a:rPr lang="en-US" dirty="0"/>
              <a:t> url: </a:t>
            </a:r>
            <a:r>
              <a:rPr lang="en-US" dirty="0">
                <a:hlinkClick r:id="rId2"/>
              </a:rPr>
              <a:t>https://github.com/Microsoft/Recommenders</a:t>
            </a:r>
            <a:endParaRPr lang="en-US" dirty="0"/>
          </a:p>
          <a:p>
            <a:pPr lvl="1"/>
            <a:r>
              <a:rPr lang="en-US" dirty="0"/>
              <a:t>Contents</a:t>
            </a:r>
          </a:p>
          <a:p>
            <a:pPr lvl="2"/>
            <a:r>
              <a:rPr lang="en-US" dirty="0"/>
              <a:t>Utilities: modular functions for model creation, data manipulation, evaluation, etc.</a:t>
            </a:r>
          </a:p>
          <a:p>
            <a:pPr lvl="3"/>
            <a:r>
              <a:rPr lang="en-US" dirty="0"/>
              <a:t>Algorithms: SVD, SAR, ALS, NCF, </a:t>
            </a:r>
            <a:r>
              <a:rPr lang="en-US" dirty="0" err="1"/>
              <a:t>Wide&amp;Deep</a:t>
            </a:r>
            <a:r>
              <a:rPr lang="en-US" dirty="0"/>
              <a:t>, </a:t>
            </a:r>
            <a:r>
              <a:rPr lang="en-US" dirty="0" err="1"/>
              <a:t>xDeepFM</a:t>
            </a:r>
            <a:r>
              <a:rPr lang="en-US" dirty="0"/>
              <a:t>, DKN, etc.</a:t>
            </a:r>
          </a:p>
          <a:p>
            <a:pPr lvl="2"/>
            <a:r>
              <a:rPr lang="en-US" dirty="0"/>
              <a:t>Notebooks: HOW-TO examples for end to end recommender building.</a:t>
            </a:r>
          </a:p>
          <a:p>
            <a:pPr lvl="1"/>
            <a:r>
              <a:rPr lang="en-US" dirty="0"/>
              <a:t>Highlights</a:t>
            </a:r>
          </a:p>
          <a:p>
            <a:pPr lvl="2"/>
            <a:r>
              <a:rPr lang="en-US" dirty="0"/>
              <a:t>~7K stars on GitHub</a:t>
            </a:r>
          </a:p>
          <a:p>
            <a:pPr lvl="2"/>
            <a:r>
              <a:rPr lang="en-US" dirty="0"/>
              <a:t>Featured in YC Hacker News, </a:t>
            </a:r>
            <a:r>
              <a:rPr lang="en-US" dirty="0" err="1"/>
              <a:t>O’Reily</a:t>
            </a:r>
            <a:r>
              <a:rPr lang="en-US" dirty="0"/>
              <a:t> Data Newsletter, GitHub weekly trending list, etc.</a:t>
            </a:r>
          </a:p>
          <a:p>
            <a:pPr lvl="1"/>
            <a:r>
              <a:rPr lang="en-US" dirty="0"/>
              <a:t>Any contribution to the repo will be highly appreciated!</a:t>
            </a:r>
          </a:p>
          <a:p>
            <a:pPr lvl="2"/>
            <a:r>
              <a:rPr lang="en-US" dirty="0"/>
              <a:t>Create issue/PR directly in the GitHub repo </a:t>
            </a:r>
          </a:p>
          <a:p>
            <a:pPr lvl="2"/>
            <a:r>
              <a:rPr lang="en-US" dirty="0"/>
              <a:t>Send email to </a:t>
            </a:r>
            <a:r>
              <a:rPr lang="en-US" dirty="0">
                <a:hlinkClick r:id="rId3">
                  <a:extLst>
                    <a:ext uri="{A12FA001-AC4F-418D-AE19-62706E023703}">
                      <ahyp:hlinkClr xmlns:ahyp="http://schemas.microsoft.com/office/drawing/2018/hyperlinkcolor" val="tx"/>
                    </a:ext>
                  </a:extLst>
                </a:hlinkClick>
              </a:rPr>
              <a:t>RecoDevTeam@service.microsoft.com</a:t>
            </a:r>
            <a:r>
              <a:rPr lang="en-US" dirty="0"/>
              <a:t> for any collaboration</a:t>
            </a:r>
          </a:p>
        </p:txBody>
      </p:sp>
    </p:spTree>
    <p:extLst>
      <p:ext uri="{BB962C8B-B14F-4D97-AF65-F5344CB8AC3E}">
        <p14:creationId xmlns:p14="http://schemas.microsoft.com/office/powerpoint/2010/main" val="94860735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3925-4BC3-4EF9-8546-F8880EFF5255}"/>
              </a:ext>
            </a:extLst>
          </p:cNvPr>
          <p:cNvSpPr>
            <a:spLocks noGrp="1"/>
          </p:cNvSpPr>
          <p:nvPr>
            <p:ph type="title"/>
          </p:nvPr>
        </p:nvSpPr>
        <p:spPr/>
        <p:txBody>
          <a:bodyPr/>
          <a:lstStyle/>
          <a:p>
            <a:r>
              <a:rPr lang="en-US"/>
              <a:t>Microsoft/Recommenders Coding Guidelines</a:t>
            </a:r>
          </a:p>
        </p:txBody>
      </p:sp>
      <p:sp>
        <p:nvSpPr>
          <p:cNvPr id="3" name="Content Placeholder 2">
            <a:extLst>
              <a:ext uri="{FF2B5EF4-FFF2-40B4-BE49-F238E27FC236}">
                <a16:creationId xmlns:a16="http://schemas.microsoft.com/office/drawing/2014/main" id="{C6D554CD-0D3D-4D12-B378-1C658B5CB996}"/>
              </a:ext>
            </a:extLst>
          </p:cNvPr>
          <p:cNvSpPr>
            <a:spLocks noGrp="1"/>
          </p:cNvSpPr>
          <p:nvPr>
            <p:ph idx="1"/>
          </p:nvPr>
        </p:nvSpPr>
        <p:spPr/>
        <p:txBody>
          <a:bodyPr>
            <a:normAutofit lnSpcReduction="10000"/>
          </a:bodyPr>
          <a:lstStyle/>
          <a:p>
            <a:r>
              <a:rPr lang="en-US"/>
              <a:t>Test Driven Development</a:t>
            </a:r>
          </a:p>
          <a:p>
            <a:r>
              <a:rPr lang="en-US"/>
              <a:t>Do not Repeat Yourself</a:t>
            </a:r>
          </a:p>
          <a:p>
            <a:r>
              <a:rPr lang="en-US"/>
              <a:t>Single Responsibility</a:t>
            </a:r>
          </a:p>
          <a:p>
            <a:r>
              <a:rPr lang="en-US"/>
              <a:t>Python and Docstrings Style</a:t>
            </a:r>
          </a:p>
          <a:p>
            <a:r>
              <a:rPr lang="en-US"/>
              <a:t>The Zen of Python</a:t>
            </a:r>
          </a:p>
          <a:p>
            <a:r>
              <a:rPr lang="en-US"/>
              <a:t>Evidence-Based Software Design</a:t>
            </a:r>
          </a:p>
          <a:p>
            <a:r>
              <a:rPr lang="en-US"/>
              <a:t>You are not going to need it</a:t>
            </a:r>
          </a:p>
          <a:p>
            <a:r>
              <a:rPr lang="en-US"/>
              <a:t>Minimum Viable Product</a:t>
            </a:r>
          </a:p>
          <a:p>
            <a:r>
              <a:rPr lang="en-US"/>
              <a:t>Publish Often Publish Early</a:t>
            </a:r>
          </a:p>
          <a:p>
            <a:r>
              <a:rPr lang="en-US"/>
              <a:t>If our code is going to fail, let it fails fast</a:t>
            </a:r>
          </a:p>
          <a:p>
            <a:endParaRPr lang="en-US"/>
          </a:p>
        </p:txBody>
      </p:sp>
      <p:sp>
        <p:nvSpPr>
          <p:cNvPr id="4" name="Rectangle 3">
            <a:extLst>
              <a:ext uri="{FF2B5EF4-FFF2-40B4-BE49-F238E27FC236}">
                <a16:creationId xmlns:a16="http://schemas.microsoft.com/office/drawing/2014/main" id="{42C64E15-FB35-47C0-B87B-A8DEFBEA14AC}"/>
              </a:ext>
            </a:extLst>
          </p:cNvPr>
          <p:cNvSpPr/>
          <p:nvPr/>
        </p:nvSpPr>
        <p:spPr>
          <a:xfrm>
            <a:off x="161365" y="6352142"/>
            <a:ext cx="7526448" cy="369332"/>
          </a:xfrm>
          <a:prstGeom prst="rect">
            <a:avLst/>
          </a:prstGeom>
        </p:spPr>
        <p:txBody>
          <a:bodyPr wrap="square">
            <a:spAutoFit/>
          </a:bodyPr>
          <a:lstStyle/>
          <a:p>
            <a:r>
              <a:rPr lang="en-US">
                <a:hlinkClick r:id="rId2"/>
              </a:rPr>
              <a:t>https://github.com/Microsoft/Recommenders/wiki/Coding-Guidelines</a:t>
            </a:r>
            <a:endParaRPr lang="en-US"/>
          </a:p>
        </p:txBody>
      </p:sp>
    </p:spTree>
    <p:extLst>
      <p:ext uri="{BB962C8B-B14F-4D97-AF65-F5344CB8AC3E}">
        <p14:creationId xmlns:p14="http://schemas.microsoft.com/office/powerpoint/2010/main" val="261631139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3.xml><?xml version="1.0" encoding="utf-8"?>
<a:theme xmlns:a="http://schemas.openxmlformats.org/drawingml/2006/main" name="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4.xml><?xml version="1.0" encoding="utf-8"?>
<a:theme xmlns:a="http://schemas.openxmlformats.org/drawingml/2006/main" name="9-51008_Machine_Learning_AI_&amp;_Data_Science_Conference_Fall_2018_Template">
  <a:themeElements>
    <a:clrScheme name="Custom 2">
      <a:dk1>
        <a:srgbClr val="1A1A1A"/>
      </a:dk1>
      <a:lt1>
        <a:srgbClr val="FFFFFF"/>
      </a:lt1>
      <a:dk2>
        <a:srgbClr val="0D0D0D"/>
      </a:dk2>
      <a:lt2>
        <a:srgbClr val="E6E6E6"/>
      </a:lt2>
      <a:accent1>
        <a:srgbClr val="A80000"/>
      </a:accent1>
      <a:accent2>
        <a:srgbClr val="505050"/>
      </a:accent2>
      <a:accent3>
        <a:srgbClr val="737373"/>
      </a:accent3>
      <a:accent4>
        <a:srgbClr val="002050"/>
      </a:accent4>
      <a:accent5>
        <a:srgbClr val="D83B01"/>
      </a:accent5>
      <a:accent6>
        <a:srgbClr val="D2D2D2"/>
      </a:accent6>
      <a:hlink>
        <a:srgbClr val="0078D7"/>
      </a:hlink>
      <a:folHlink>
        <a:srgbClr val="0078D7"/>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0">
          <a:scrgbClr r="0" g="0" b="0"/>
        </a:lnRef>
        <a:fillRef idx="0">
          <a:scrgbClr r="0" g="0" b="0"/>
        </a:fillRef>
        <a:effectRef idx="0">
          <a:scrgbClr r="0" g="0" b="0"/>
        </a:effectRef>
        <a:fontRef idx="minor">
          <a:schemeClr val="lt1"/>
        </a:fontRef>
      </a:style>
    </a:spDef>
    <a:lnDef>
      <a:spPr>
        <a:ln>
          <a:solidFill>
            <a:schemeClr val="bg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LADS Fall 2018 Template - Building and scaling an interpretable recommendation engine with Azure Databricks, SQL database, and AKS.potx" id="{4D42B6FA-4627-49B9-BBD8-1512ED0FB516}" vid="{66F948E1-7C15-4462-A753-917C7BE5C54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4435f80c-2b29-4314-92c2-0978f1a06f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D8B74A58A82F459A3F9D491FC41B4D" ma:contentTypeVersion="12" ma:contentTypeDescription="Create a new document." ma:contentTypeScope="" ma:versionID="54939c7f4fc429c86374dfb290cc5d22">
  <xsd:schema xmlns:xsd="http://www.w3.org/2001/XMLSchema" xmlns:xs="http://www.w3.org/2001/XMLSchema" xmlns:p="http://schemas.microsoft.com/office/2006/metadata/properties" xmlns:ns2="4435f80c-2b29-4314-92c2-0978f1a06fbe" xmlns:ns3="99ca2555-8df1-43e8-a6c3-ccf0d394d739" targetNamespace="http://schemas.microsoft.com/office/2006/metadata/properties" ma:root="true" ma:fieldsID="7cb0d7cbf41d3344b6d2fed655a4ad6e" ns2:_="" ns3:_="">
    <xsd:import namespace="4435f80c-2b29-4314-92c2-0978f1a06fbe"/>
    <xsd:import namespace="99ca2555-8df1-43e8-a6c3-ccf0d394d7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5f80c-2b29-4314-92c2-0978f1a06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a2555-8df1-43e8-a6c3-ccf0d394d7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C6073E-72C9-4E62-8A0A-DA5478F2C247}">
  <ds:schemaRefs>
    <ds:schemaRef ds:uri="http://schemas.microsoft.com/sharepoint/v3/contenttype/forms"/>
  </ds:schemaRefs>
</ds:datastoreItem>
</file>

<file path=customXml/itemProps2.xml><?xml version="1.0" encoding="utf-8"?>
<ds:datastoreItem xmlns:ds="http://schemas.openxmlformats.org/officeDocument/2006/customXml" ds:itemID="{1A4F0811-12A6-4962-9711-A44D5CE868E0}">
  <ds:schemaRefs>
    <ds:schemaRef ds:uri="http://schemas.microsoft.com/office/2006/metadata/properties"/>
    <ds:schemaRef ds:uri="http://schemas.microsoft.com/office/infopath/2007/PartnerControls"/>
    <ds:schemaRef ds:uri="4435f80c-2b29-4314-92c2-0978f1a06fbe"/>
  </ds:schemaRefs>
</ds:datastoreItem>
</file>

<file path=customXml/itemProps3.xml><?xml version="1.0" encoding="utf-8"?>
<ds:datastoreItem xmlns:ds="http://schemas.openxmlformats.org/officeDocument/2006/customXml" ds:itemID="{DC584744-3A3B-44EA-8A17-FA0EA76D5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5f80c-2b29-4314-92c2-0978f1a06fbe"/>
    <ds:schemaRef ds:uri="99ca2555-8df1-43e8-a6c3-ccf0d394d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1935</TotalTime>
  <Words>3658</Words>
  <Application>Microsoft Office PowerPoint</Application>
  <PresentationFormat>Widescreen</PresentationFormat>
  <Paragraphs>538</Paragraphs>
  <Slides>45</Slides>
  <Notes>12</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45</vt:i4>
      </vt:variant>
    </vt:vector>
  </HeadingPairs>
  <TitlesOfParts>
    <vt:vector size="60" baseType="lpstr">
      <vt:lpstr>Arial</vt:lpstr>
      <vt:lpstr>Calibri</vt:lpstr>
      <vt:lpstr>Calibri Light</vt:lpstr>
      <vt:lpstr>Cambria Math</vt:lpstr>
      <vt:lpstr>Consolas</vt:lpstr>
      <vt:lpstr>Segoe UI</vt:lpstr>
      <vt:lpstr>Segoe UI Light</vt:lpstr>
      <vt:lpstr>Segoe UI Semibold</vt:lpstr>
      <vt:lpstr>Segoe UI Semilight</vt:lpstr>
      <vt:lpstr>SegoeUI-Light</vt:lpstr>
      <vt:lpstr>Wingdings</vt:lpstr>
      <vt:lpstr>1_office theme</vt:lpstr>
      <vt:lpstr>3_WHITE TEMPLATE</vt:lpstr>
      <vt:lpstr>WHITE TEMPLATE</vt:lpstr>
      <vt:lpstr>9-51008_Machine_Learning_AI_&amp;_Data_Science_Conference_Fall_2018_Template</vt:lpstr>
      <vt:lpstr>Building Production-Ready Recommendation Systems at Scale with Microsoft/Recommenders</vt:lpstr>
      <vt:lpstr>Objective</vt:lpstr>
      <vt:lpstr>PowerPoint Presentation</vt:lpstr>
      <vt:lpstr>PowerPoint Presentation</vt:lpstr>
      <vt:lpstr>PowerPoint Presentation</vt:lpstr>
      <vt:lpstr>Challenges</vt:lpstr>
      <vt:lpstr>History</vt:lpstr>
      <vt:lpstr>Microsoft/Recommenders</vt:lpstr>
      <vt:lpstr>Microsoft/Recommenders Coding Guidelines</vt:lpstr>
      <vt:lpstr>Options to Try Out Microsoft/Recommenders</vt:lpstr>
      <vt:lpstr>Option 1 – Local Environment</vt:lpstr>
      <vt:lpstr>Option 2 – Azure Data Science Virtual Machine</vt:lpstr>
      <vt:lpstr>Option 3 – Docker Container</vt:lpstr>
      <vt:lpstr>Give It A Go!</vt:lpstr>
      <vt:lpstr>PowerPoint Presentation</vt:lpstr>
      <vt:lpstr>Data Preparation</vt:lpstr>
      <vt:lpstr>PowerPoint Presentation</vt:lpstr>
      <vt:lpstr>Data in a Recommender System</vt:lpstr>
      <vt:lpstr>Data in a Recommender System</vt:lpstr>
      <vt:lpstr>Data Utilities and Notebooks</vt:lpstr>
      <vt:lpstr>Evaluation</vt:lpstr>
      <vt:lpstr>PowerPoint Presentation</vt:lpstr>
      <vt:lpstr>Evaluation of Recommender Systems</vt:lpstr>
      <vt:lpstr>Evaluation of Recommender Systems</vt:lpstr>
      <vt:lpstr>Evaluation Utilities and Notebooks</vt:lpstr>
      <vt:lpstr>Online Evaluation</vt:lpstr>
      <vt:lpstr>Recommendation Algorithms</vt:lpstr>
      <vt:lpstr>PowerPoint Presentation</vt:lpstr>
      <vt:lpstr>Recommender Algorithms in Microsoft/Recommenders</vt:lpstr>
      <vt:lpstr>Recommender Algorithms: Utilities and Notebooks</vt:lpstr>
      <vt:lpstr>Microsoft Research</vt:lpstr>
      <vt:lpstr>PowerPoint Presentation</vt:lpstr>
      <vt:lpstr>Extreme Deep Factorization Machine (xDeepFM)</vt:lpstr>
      <vt:lpstr>Query Log based User Modeling</vt:lpstr>
      <vt:lpstr>Query Log based User Modeling</vt:lpstr>
      <vt:lpstr>Query Log based User Modeling</vt:lpstr>
      <vt:lpstr>Explainable Recommendation Systems</vt:lpstr>
      <vt:lpstr>Feedback Aware Generative Model </vt:lpstr>
      <vt:lpstr>Example Results</vt:lpstr>
      <vt:lpstr>End-to-end example</vt:lpstr>
      <vt:lpstr>PowerPoint Presentation</vt:lpstr>
      <vt:lpstr>Operationalization Challenges</vt:lpstr>
      <vt:lpstr>Operationalization Challenges</vt:lpstr>
      <vt:lpstr>Reference Architectures on Azure</vt:lpstr>
      <vt:lpstr>Scalable Personalization Workflow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Zhang</dc:creator>
  <cp:lastModifiedBy>Andreas Argyriou</cp:lastModifiedBy>
  <cp:revision>72</cp:revision>
  <dcterms:created xsi:type="dcterms:W3CDTF">2013-07-15T20:26:40Z</dcterms:created>
  <dcterms:modified xsi:type="dcterms:W3CDTF">2020-03-13T18:40:12Z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0x010100E8D8B74A58A82F459A3F9D491FC41B4D</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zhle@microsoft.com</vt:lpwstr>
  </property>
  <property fmtid="{D5CDD505-2E9C-101B-9397-08002B2CF9AE}" pid="6" name="MSIP_Label_f42aa342-8706-4288-bd11-ebb85995028c_SetDate">
    <vt:lpwstr>2019-03-31T13:00:28.7024994Z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ActionId">
    <vt:lpwstr>d84b71e6-98cf-4684-a2d2-5eaa10a48eb5</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