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2" r:id="rId5"/>
    <p:sldMasterId id="2147483724" r:id="rId6"/>
    <p:sldMasterId id="2147483756" r:id="rId7"/>
  </p:sldMasterIdLst>
  <p:notesMasterIdLst>
    <p:notesMasterId r:id="rId47"/>
  </p:notesMasterIdLst>
  <p:sldIdLst>
    <p:sldId id="256" r:id="rId8"/>
    <p:sldId id="259" r:id="rId9"/>
    <p:sldId id="3359" r:id="rId10"/>
    <p:sldId id="1725" r:id="rId11"/>
    <p:sldId id="395" r:id="rId12"/>
    <p:sldId id="287" r:id="rId13"/>
    <p:sldId id="3480" r:id="rId14"/>
    <p:sldId id="3445" r:id="rId15"/>
    <p:sldId id="434" r:id="rId16"/>
    <p:sldId id="262" r:id="rId17"/>
    <p:sldId id="3507" r:id="rId18"/>
    <p:sldId id="3323" r:id="rId19"/>
    <p:sldId id="3528" r:id="rId20"/>
    <p:sldId id="3482" r:id="rId21"/>
    <p:sldId id="3483" r:id="rId22"/>
    <p:sldId id="3484" r:id="rId23"/>
    <p:sldId id="389" r:id="rId24"/>
    <p:sldId id="368" r:id="rId25"/>
    <p:sldId id="3487" r:id="rId26"/>
    <p:sldId id="3352" r:id="rId27"/>
    <p:sldId id="3495" r:id="rId28"/>
    <p:sldId id="3437" r:id="rId29"/>
    <p:sldId id="3353" r:id="rId30"/>
    <p:sldId id="3488" r:id="rId31"/>
    <p:sldId id="3363" r:id="rId32"/>
    <p:sldId id="3496" r:id="rId33"/>
    <p:sldId id="3501" r:id="rId34"/>
    <p:sldId id="3505" r:id="rId35"/>
    <p:sldId id="264" r:id="rId36"/>
    <p:sldId id="3471" r:id="rId37"/>
    <p:sldId id="3472" r:id="rId38"/>
    <p:sldId id="3527" r:id="rId39"/>
    <p:sldId id="3400" r:id="rId40"/>
    <p:sldId id="3497" r:id="rId41"/>
    <p:sldId id="396" r:id="rId42"/>
    <p:sldId id="3499" r:id="rId43"/>
    <p:sldId id="3500" r:id="rId44"/>
    <p:sldId id="3491" r:id="rId45"/>
    <p:sldId id="3451" r:id="rId4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073C5BE8-1975-F346-8BBE-796CFC2FA78C}">
          <p14:sldIdLst>
            <p14:sldId id="256"/>
            <p14:sldId id="259"/>
            <p14:sldId id="3359"/>
            <p14:sldId id="1725"/>
            <p14:sldId id="395"/>
            <p14:sldId id="287"/>
            <p14:sldId id="3480"/>
            <p14:sldId id="3445"/>
            <p14:sldId id="434"/>
            <p14:sldId id="262"/>
            <p14:sldId id="3507"/>
            <p14:sldId id="3323"/>
            <p14:sldId id="3528"/>
            <p14:sldId id="3482"/>
            <p14:sldId id="3483"/>
            <p14:sldId id="3484"/>
            <p14:sldId id="389"/>
            <p14:sldId id="368"/>
            <p14:sldId id="3487"/>
            <p14:sldId id="3352"/>
            <p14:sldId id="3495"/>
            <p14:sldId id="3437"/>
            <p14:sldId id="3353"/>
            <p14:sldId id="3488"/>
            <p14:sldId id="3363"/>
            <p14:sldId id="3496"/>
            <p14:sldId id="3501"/>
            <p14:sldId id="3505"/>
            <p14:sldId id="264"/>
            <p14:sldId id="3471"/>
            <p14:sldId id="3472"/>
            <p14:sldId id="3527"/>
            <p14:sldId id="3400"/>
            <p14:sldId id="3497"/>
            <p14:sldId id="396"/>
            <p14:sldId id="3499"/>
            <p14:sldId id="3500"/>
            <p14:sldId id="3491"/>
            <p14:sldId id="345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6A2D8E-39F0-3BF1-8843-C81292967996}" name="Le Zhang" initials="LZ" userId="S::zhle@microsoft.com::fc3ab5e0-fc55-4c2b-b58d-b73ad7cbd7d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19"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44374-3580-CA44-A28C-6FC7EFF0E714}" type="datetimeFigureOut">
              <a:rPr lang="en-US" smtClean="0"/>
              <a:t>11/21/2019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79A28-0D9D-CA44-B045-BBA29A54C707}" type="slidenum">
              <a:rPr lang="en-US" smtClean="0"/>
              <a:t>‹#›</a:t>
            </a:fld>
            <a:endParaRPr lang="en-US"/>
          </a:p>
        </p:txBody>
      </p:sp>
    </p:spTree>
    <p:extLst>
      <p:ext uri="{BB962C8B-B14F-4D97-AF65-F5344CB8AC3E}">
        <p14:creationId xmlns:p14="http://schemas.microsoft.com/office/powerpoint/2010/main" val="65106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A4C578-AE00-41CD-B803-8847F537B733}" type="slidenum">
              <a:rPr lang="en-US" smtClean="0"/>
              <a:t>35</a:t>
            </a:fld>
            <a:endParaRPr lang="en-US"/>
          </a:p>
        </p:txBody>
      </p:sp>
    </p:spTree>
    <p:extLst>
      <p:ext uri="{BB962C8B-B14F-4D97-AF65-F5344CB8AC3E}">
        <p14:creationId xmlns:p14="http://schemas.microsoft.com/office/powerpoint/2010/main" val="193544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The AI transformation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Making AI real for customers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does AI help you? How can you use AI to enable your business today? We have 3 core scenarios that our customers are using today to transform their businesses with AI. </a:t>
            </a:r>
          </a:p>
          <a:p>
            <a:r>
              <a:rPr lang="en-US" sz="1200" b="1" kern="1200" dirty="0">
                <a:solidFill>
                  <a:schemeClr val="tx1"/>
                </a:solidFill>
                <a:effectLst/>
                <a:latin typeface="+mn-lt"/>
                <a:ea typeface="+mn-ea"/>
                <a:cs typeface="+mn-cs"/>
              </a:rPr>
              <a:t>First</a:t>
            </a:r>
            <a:r>
              <a:rPr lang="en-US" sz="1200" kern="1200" dirty="0">
                <a:solidFill>
                  <a:schemeClr val="tx1"/>
                </a:solidFill>
                <a:effectLst/>
                <a:latin typeface="+mn-lt"/>
                <a:ea typeface="+mn-ea"/>
                <a:cs typeface="+mn-cs"/>
              </a:rPr>
              <a:t>, we have conversational or digital agents. By 2025, 95% of customer interactions will take place via bots. Bots are a crucial customer engagement tool to build customer loyalty and a competitive advantage for businesses. </a:t>
            </a:r>
          </a:p>
          <a:p>
            <a:r>
              <a:rPr lang="en-US" sz="1200" b="1" kern="1200" dirty="0">
                <a:solidFill>
                  <a:schemeClr val="tx1"/>
                </a:solidFill>
                <a:effectLst/>
                <a:latin typeface="+mn-lt"/>
                <a:ea typeface="+mn-ea"/>
                <a:cs typeface="+mn-cs"/>
              </a:rPr>
              <a:t>Second</a:t>
            </a:r>
            <a:r>
              <a:rPr lang="en-US" sz="1200" kern="1200" dirty="0">
                <a:solidFill>
                  <a:schemeClr val="tx1"/>
                </a:solidFill>
                <a:effectLst/>
                <a:latin typeface="+mn-lt"/>
                <a:ea typeface="+mn-ea"/>
                <a:cs typeface="+mn-cs"/>
              </a:rPr>
              <a:t>, we have intelligent apps. Intelligent Apps is about the massive shift around developers and enterprises creating the business apps of the future built around intelligence and data. 75% of apps will be infused with AI by end of 2018.</a:t>
            </a:r>
          </a:p>
          <a:p>
            <a:r>
              <a:rPr lang="en-US" sz="1200" kern="1200" dirty="0">
                <a:solidFill>
                  <a:schemeClr val="tx1"/>
                </a:solidFill>
                <a:effectLst/>
                <a:latin typeface="+mn-lt"/>
                <a:ea typeface="+mn-ea"/>
                <a:cs typeface="+mn-cs"/>
              </a:rPr>
              <a:t>Third is about transforming core business processes with AI. Every business process in every industry will be transformed by AI. Just as software became the key competitive advantage for companies across industries – the use of AI to get smarter, more agile, and get to market faster will be critical.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3B629-ABE3-4545-9E80-4ED2B88B106F}"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48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a:solidFill>
                  <a:schemeClr val="tx1"/>
                </a:solidFill>
                <a:effectLst/>
                <a:latin typeface="+mn-lt"/>
                <a:ea typeface="+mn-ea"/>
                <a:cs typeface="+mn-cs"/>
              </a:rPr>
              <a:t>The AI transformation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Making AI real for customers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How does AI help you? How can you use AI to enable your business today? We have 3 core scenarios that our customers are using today to transform their businesses with AI. </a:t>
            </a:r>
          </a:p>
          <a:p>
            <a:r>
              <a:rPr lang="en-US" sz="1200" b="1" kern="1200">
                <a:solidFill>
                  <a:schemeClr val="tx1"/>
                </a:solidFill>
                <a:effectLst/>
                <a:latin typeface="+mn-lt"/>
                <a:ea typeface="+mn-ea"/>
                <a:cs typeface="+mn-cs"/>
              </a:rPr>
              <a:t>First</a:t>
            </a:r>
            <a:r>
              <a:rPr lang="en-US" sz="1200" kern="1200">
                <a:solidFill>
                  <a:schemeClr val="tx1"/>
                </a:solidFill>
                <a:effectLst/>
                <a:latin typeface="+mn-lt"/>
                <a:ea typeface="+mn-ea"/>
                <a:cs typeface="+mn-cs"/>
              </a:rPr>
              <a:t>, we have conversational or digital agents. By 2025, 95% of customer interactions will take place via bots. Bots are a crucial customer engagement tool to build customer loyalty and a competitive advantage for businesses. </a:t>
            </a:r>
          </a:p>
          <a:p>
            <a:r>
              <a:rPr lang="en-US" sz="1200" b="1" kern="1200">
                <a:solidFill>
                  <a:schemeClr val="tx1"/>
                </a:solidFill>
                <a:effectLst/>
                <a:latin typeface="+mn-lt"/>
                <a:ea typeface="+mn-ea"/>
                <a:cs typeface="+mn-cs"/>
              </a:rPr>
              <a:t>Second</a:t>
            </a:r>
            <a:r>
              <a:rPr lang="en-US" sz="1200" kern="1200">
                <a:solidFill>
                  <a:schemeClr val="tx1"/>
                </a:solidFill>
                <a:effectLst/>
                <a:latin typeface="+mn-lt"/>
                <a:ea typeface="+mn-ea"/>
                <a:cs typeface="+mn-cs"/>
              </a:rPr>
              <a:t>, we have intelligent apps. Intelligent Apps is about the massive shift around developers and enterprises creating the business apps of the future built around intelligence and data. 75% of apps will be infused with AI by end of 2018.</a:t>
            </a:r>
          </a:p>
          <a:p>
            <a:r>
              <a:rPr lang="en-US" sz="1200" kern="1200">
                <a:solidFill>
                  <a:schemeClr val="tx1"/>
                </a:solidFill>
                <a:effectLst/>
                <a:latin typeface="+mn-lt"/>
                <a:ea typeface="+mn-ea"/>
                <a:cs typeface="+mn-cs"/>
              </a:rPr>
              <a:t>Third is about transforming core business processes with AI. Every business process in every industry will be transformed by AI. Just as software became the key competitive advantage for companies across industries – the use of AI to get smarter, more agile, and get to market faster will be critical.</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3B629-ABE3-4545-9E80-4ED2B88B106F}"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58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1990s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Using collaborative filtering to weave an information tapestry, Communications of the ACM, 1992, citation 4496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GroupLens</a:t>
            </a:r>
            <a:r>
              <a:rPr lang="en-US"/>
              <a:t>: an open architecture for collaborative filtering of </a:t>
            </a:r>
            <a:r>
              <a:rPr lang="en-US" err="1"/>
              <a:t>netnews</a:t>
            </a:r>
            <a:r>
              <a:rPr lang="en-US"/>
              <a:t>,</a:t>
            </a:r>
            <a:r>
              <a:rPr lang="en-US" baseline="0"/>
              <a:t> CSCW, 1994</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Recommender systems, Communications of the ACM, 1997, citation 4534</a:t>
            </a:r>
          </a:p>
          <a:p>
            <a:r>
              <a:rPr lang="en-US"/>
              <a:t>Item-based collaborative filtering recommendation algorithms, WWW2001, citation 7541</a:t>
            </a:r>
          </a:p>
          <a:p>
            <a:endParaRPr lang="en-US"/>
          </a:p>
          <a:p>
            <a:r>
              <a:rPr lang="en-US" sz="1200" kern="1200">
                <a:solidFill>
                  <a:schemeClr val="tx1"/>
                </a:solidFill>
                <a:effectLst/>
                <a:latin typeface="+mn-lt"/>
                <a:ea typeface="+mn-ea"/>
                <a:cs typeface="+mn-cs"/>
              </a:rPr>
              <a:t>2006  </a:t>
            </a:r>
          </a:p>
          <a:p>
            <a:r>
              <a:rPr lang="en-US" sz="1200" kern="1200">
                <a:solidFill>
                  <a:schemeClr val="tx1"/>
                </a:solidFill>
                <a:effectLst/>
                <a:latin typeface="+mn-lt"/>
                <a:ea typeface="+mn-ea"/>
                <a:cs typeface="+mn-cs"/>
              </a:rPr>
              <a:t>Restricted Boltzmann machines for collaborative filtering,  ICML 2007,  citation 1293</a:t>
            </a:r>
          </a:p>
          <a:p>
            <a:r>
              <a:rPr lang="en-US" sz="1200" kern="1200">
                <a:solidFill>
                  <a:schemeClr val="tx1"/>
                </a:solidFill>
                <a:effectLst/>
                <a:latin typeface="+mn-lt"/>
                <a:ea typeface="+mn-ea"/>
                <a:cs typeface="+mn-cs"/>
              </a:rPr>
              <a:t>Factorization meets the neighborhood: a multifaceted collaborative filtering model. KDD 2008, citation 2382</a:t>
            </a:r>
          </a:p>
          <a:p>
            <a:r>
              <a:rPr lang="en-US" sz="1200" kern="1200">
                <a:solidFill>
                  <a:schemeClr val="tx1"/>
                </a:solidFill>
                <a:effectLst/>
                <a:latin typeface="+mn-lt"/>
                <a:ea typeface="+mn-ea"/>
                <a:cs typeface="+mn-cs"/>
              </a:rPr>
              <a:t>Probabilistic matrix factorization, NIPS 2008, 2503</a:t>
            </a:r>
          </a:p>
          <a:p>
            <a:r>
              <a:rPr lang="en-US" sz="1200" kern="1200">
                <a:solidFill>
                  <a:schemeClr val="tx1"/>
                </a:solidFill>
                <a:effectLst/>
                <a:latin typeface="+mn-lt"/>
                <a:ea typeface="+mn-ea"/>
                <a:cs typeface="+mn-cs"/>
              </a:rPr>
              <a:t>matrix factorization techniques for recommender systems,  Computer, 2009 (8): 30-37., citation 4995</a:t>
            </a:r>
          </a:p>
          <a:p>
            <a:r>
              <a:rPr lang="en-US" sz="1200" kern="1200">
                <a:solidFill>
                  <a:schemeClr val="tx1"/>
                </a:solidFill>
                <a:effectLst/>
                <a:latin typeface="+mn-lt"/>
                <a:ea typeface="+mn-ea"/>
                <a:cs typeface="+mn-cs"/>
              </a:rPr>
              <a:t> </a:t>
            </a:r>
          </a:p>
          <a:p>
            <a:r>
              <a:rPr lang="en-US"/>
              <a:t>2010</a:t>
            </a:r>
          </a:p>
          <a:p>
            <a:r>
              <a:rPr lang="en-US"/>
              <a:t>Factorization machines, 2010,</a:t>
            </a:r>
          </a:p>
          <a:p>
            <a:r>
              <a:rPr lang="en-US"/>
              <a:t>The Yahoo! Music Dataset and KDD-Cup'11,  Proceedings of the 2011 International Conference on KDD Cup 2011-Volume 18. JMLR. org, 2011., citation 220. In this workshop, a lot of top solutions papers are included (you can find them in this paper’s references, including some famous researchers like Weinan Zhang and </a:t>
            </a:r>
            <a:r>
              <a:rPr lang="en-US" err="1"/>
              <a:t>Tianqi</a:t>
            </a:r>
            <a:r>
              <a:rPr lang="en-US"/>
              <a:t> Chen)</a:t>
            </a:r>
          </a:p>
          <a:p>
            <a:r>
              <a:rPr lang="en-US"/>
              <a:t>KDD cup 2012: https://www.kaggle.com/c/kddcup2012-track1  is also about recommendation</a:t>
            </a:r>
          </a:p>
          <a:p>
            <a:endParaRPr lang="en-US"/>
          </a:p>
          <a:p>
            <a:r>
              <a:rPr lang="en-US" sz="1200" kern="1200">
                <a:solidFill>
                  <a:schemeClr val="tx1"/>
                </a:solidFill>
                <a:effectLst/>
                <a:latin typeface="+mn-lt"/>
                <a:ea typeface="+mn-ea"/>
                <a:cs typeface="+mn-cs"/>
              </a:rPr>
              <a:t>2015</a:t>
            </a:r>
          </a:p>
          <a:p>
            <a:r>
              <a:rPr lang="en-US" sz="1200" kern="1200">
                <a:solidFill>
                  <a:schemeClr val="tx1"/>
                </a:solidFill>
                <a:effectLst/>
                <a:latin typeface="+mn-lt"/>
                <a:ea typeface="+mn-ea"/>
                <a:cs typeface="+mn-cs"/>
              </a:rPr>
              <a:t>Collaborative Deep Learning for Recommender Systems,  KDD2015, citation407</a:t>
            </a:r>
          </a:p>
          <a:p>
            <a:r>
              <a:rPr lang="en-US" sz="1200" kern="1200">
                <a:solidFill>
                  <a:schemeClr val="tx1"/>
                </a:solidFill>
                <a:effectLst/>
                <a:latin typeface="+mn-lt"/>
                <a:ea typeface="+mn-ea"/>
                <a:cs typeface="+mn-cs"/>
              </a:rPr>
              <a:t>Session-based Recommendations with Recurrent Neural Networks, </a:t>
            </a:r>
            <a:r>
              <a:rPr lang="en-US" sz="1200" kern="1200" err="1">
                <a:solidFill>
                  <a:schemeClr val="tx1"/>
                </a:solidFill>
                <a:effectLst/>
                <a:latin typeface="+mn-lt"/>
                <a:ea typeface="+mn-ea"/>
                <a:cs typeface="+mn-cs"/>
              </a:rPr>
              <a:t>Arxiv</a:t>
            </a:r>
            <a:r>
              <a:rPr lang="en-US" sz="1200" kern="1200">
                <a:solidFill>
                  <a:schemeClr val="tx1"/>
                </a:solidFill>
                <a:effectLst/>
                <a:latin typeface="+mn-lt"/>
                <a:ea typeface="+mn-ea"/>
                <a:cs typeface="+mn-cs"/>
              </a:rPr>
              <a:t> 2015, ICLR 2016, citation 208</a:t>
            </a:r>
          </a:p>
          <a:p>
            <a:r>
              <a:rPr lang="en-US" sz="1200" kern="1200">
                <a:solidFill>
                  <a:schemeClr val="tx1"/>
                </a:solidFill>
                <a:effectLst/>
                <a:latin typeface="+mn-lt"/>
                <a:ea typeface="+mn-ea"/>
                <a:cs typeface="+mn-cs"/>
              </a:rPr>
              <a:t>A Multi-View Deep Learning Approach for Cross Domain User Modeling in Recommendation Systems,www2015, citation 172</a:t>
            </a:r>
          </a:p>
          <a:p>
            <a:r>
              <a:rPr lang="en-US" sz="1200" kern="1200">
                <a:solidFill>
                  <a:schemeClr val="tx1"/>
                </a:solidFill>
                <a:effectLst/>
                <a:latin typeface="+mn-lt"/>
                <a:ea typeface="+mn-ea"/>
                <a:cs typeface="+mn-cs"/>
              </a:rPr>
              <a:t>neural collaborative filtering, WWW2017, citation309</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err="1">
                <a:solidFill>
                  <a:schemeClr val="tx1"/>
                </a:solidFill>
                <a:effectLst/>
                <a:latin typeface="+mn-lt"/>
                <a:ea typeface="+mn-ea"/>
                <a:cs typeface="+mn-cs"/>
              </a:rPr>
              <a:t>drn</a:t>
            </a:r>
            <a:r>
              <a:rPr lang="en-US" sz="1200" kern="1200">
                <a:solidFill>
                  <a:schemeClr val="tx1"/>
                </a:solidFill>
                <a:effectLst/>
                <a:latin typeface="+mn-lt"/>
                <a:ea typeface="+mn-ea"/>
                <a:cs typeface="+mn-cs"/>
              </a:rPr>
              <a:t> a deep reinforcement learning framework for news recommendation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err="1">
                <a:solidFill>
                  <a:schemeClr val="tx1"/>
                </a:solidFill>
                <a:effectLst/>
                <a:latin typeface="+mn-lt"/>
                <a:ea typeface="+mn-ea"/>
                <a:cs typeface="+mn-cs"/>
              </a:rPr>
              <a:t>Xiting’s</a:t>
            </a:r>
            <a:r>
              <a:rPr lang="en-US" sz="1200" kern="1200">
                <a:solidFill>
                  <a:schemeClr val="tx1"/>
                </a:solidFill>
                <a:effectLst/>
                <a:latin typeface="+mn-lt"/>
                <a:ea typeface="+mn-ea"/>
                <a:cs typeface="+mn-cs"/>
              </a:rPr>
              <a:t> work</a:t>
            </a:r>
          </a:p>
          <a:p>
            <a:endParaRPr lang="en-US"/>
          </a:p>
        </p:txBody>
      </p:sp>
      <p:sp>
        <p:nvSpPr>
          <p:cNvPr id="4" name="Slide Number Placeholder 3"/>
          <p:cNvSpPr>
            <a:spLocks noGrp="1"/>
          </p:cNvSpPr>
          <p:nvPr>
            <p:ph type="sldNum" sz="quarter" idx="5"/>
          </p:nvPr>
        </p:nvSpPr>
        <p:spPr/>
        <p:txBody>
          <a:bodyPr/>
          <a:lstStyle/>
          <a:p>
            <a:fld id="{EC41ED93-C8CC-4BB6-A649-FA122C56B193}" type="slidenum">
              <a:rPr lang="en-US" smtClean="0"/>
              <a:t>6</a:t>
            </a:fld>
            <a:endParaRPr lang="en-US"/>
          </a:p>
        </p:txBody>
      </p:sp>
    </p:spTree>
    <p:extLst>
      <p:ext uri="{BB962C8B-B14F-4D97-AF65-F5344CB8AC3E}">
        <p14:creationId xmlns:p14="http://schemas.microsoft.com/office/powerpoint/2010/main" val="401527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A4C578-AE00-41CD-B803-8847F537B733}" type="slidenum">
              <a:rPr lang="en-US" smtClean="0"/>
              <a:t>17</a:t>
            </a:fld>
            <a:endParaRPr lang="en-US"/>
          </a:p>
        </p:txBody>
      </p:sp>
    </p:spTree>
    <p:extLst>
      <p:ext uri="{BB962C8B-B14F-4D97-AF65-F5344CB8AC3E}">
        <p14:creationId xmlns:p14="http://schemas.microsoft.com/office/powerpoint/2010/main" val="312373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79A28-0D9D-CA44-B045-BBA29A54C707}" type="slidenum">
              <a:rPr lang="en-US" smtClean="0"/>
              <a:t>27</a:t>
            </a:fld>
            <a:endParaRPr lang="en-US"/>
          </a:p>
        </p:txBody>
      </p:sp>
    </p:spTree>
    <p:extLst>
      <p:ext uri="{BB962C8B-B14F-4D97-AF65-F5344CB8AC3E}">
        <p14:creationId xmlns:p14="http://schemas.microsoft.com/office/powerpoint/2010/main" val="247493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79A28-0D9D-CA44-B045-BBA29A54C707}" type="slidenum">
              <a:rPr lang="en-US" smtClean="0"/>
              <a:t>31</a:t>
            </a:fld>
            <a:endParaRPr lang="en-US"/>
          </a:p>
        </p:txBody>
      </p:sp>
    </p:spTree>
    <p:extLst>
      <p:ext uri="{BB962C8B-B14F-4D97-AF65-F5344CB8AC3E}">
        <p14:creationId xmlns:p14="http://schemas.microsoft.com/office/powerpoint/2010/main" val="1345324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79A28-0D9D-CA44-B045-BBA29A54C707}" type="slidenum">
              <a:rPr lang="en-US" smtClean="0"/>
              <a:t>32</a:t>
            </a:fld>
            <a:endParaRPr lang="en-US"/>
          </a:p>
        </p:txBody>
      </p:sp>
    </p:spTree>
    <p:extLst>
      <p:ext uri="{BB962C8B-B14F-4D97-AF65-F5344CB8AC3E}">
        <p14:creationId xmlns:p14="http://schemas.microsoft.com/office/powerpoint/2010/main" val="1284689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hyperlink" Target="http://aka.ms/fall2018mlads" TargetMode="External"/><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1965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258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30917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Blank_1">
    <p:spTree>
      <p:nvGrpSpPr>
        <p:cNvPr id="1" name=""/>
        <p:cNvGrpSpPr/>
        <p:nvPr/>
      </p:nvGrpSpPr>
      <p:grpSpPr>
        <a:xfrm>
          <a:off x="0" y="0"/>
          <a:ext cx="0" cy="0"/>
          <a:chOff x="0" y="0"/>
          <a:chExt cx="0" cy="0"/>
        </a:xfrm>
      </p:grpSpPr>
      <p:sp>
        <p:nvSpPr>
          <p:cNvPr id="4" name="Slide Number Placeholder 12"/>
          <p:cNvSpPr>
            <a:spLocks noGrp="1"/>
          </p:cNvSpPr>
          <p:nvPr>
            <p:ph type="sldNum" sz="quarter" idx="4"/>
          </p:nvPr>
        </p:nvSpPr>
        <p:spPr>
          <a:xfrm>
            <a:off x="9180575" y="6248512"/>
            <a:ext cx="2742188" cy="364224"/>
          </a:xfrm>
          <a:prstGeom prst="rect">
            <a:avLst/>
          </a:prstGeom>
        </p:spPr>
        <p:txBody>
          <a:bodyPr vert="horz" lIns="91440" tIns="45720" rIns="146304" bIns="45720" rtlCol="0" anchor="ctr"/>
          <a:lstStyle>
            <a:lvl1pPr marL="0" algn="r" defTabSz="914168" rtl="0" eaLnBrk="1" latinLnBrk="0" hangingPunct="1">
              <a:lnSpc>
                <a:spcPct val="90000"/>
              </a:lnSpc>
              <a:spcAft>
                <a:spcPts val="588"/>
              </a:spcAft>
              <a:defRPr lang="en-US" sz="1961" kern="1200" smtClean="0">
                <a:gradFill>
                  <a:gsLst>
                    <a:gs pos="2917">
                      <a:srgbClr val="D7D7D7"/>
                    </a:gs>
                    <a:gs pos="100000">
                      <a:srgbClr val="D7D7D7"/>
                    </a:gs>
                  </a:gsLst>
                  <a:lin ang="5400000" scaled="0"/>
                </a:gradFill>
                <a:latin typeface="Segoe UI Light" panose="020B0502040204020203" pitchFamily="34" charset="0"/>
                <a:ea typeface="+mn-ea"/>
                <a:cs typeface="Segoe UI Light" panose="020B0502040204020203" pitchFamily="34" charset="0"/>
              </a:defRPr>
            </a:lvl1pPr>
          </a:lstStyle>
          <a:p>
            <a:fld id="{461BA605-C888-4326-8417-118ADDBFD3D5}" type="slidenum">
              <a:rPr lang="en-US" smtClean="0"/>
              <a:pPr/>
              <a:t>‹#›</a:t>
            </a:fld>
            <a:endParaRPr lang="en-US"/>
          </a:p>
        </p:txBody>
      </p:sp>
    </p:spTree>
    <p:extLst>
      <p:ext uri="{BB962C8B-B14F-4D97-AF65-F5344CB8AC3E}">
        <p14:creationId xmlns:p14="http://schemas.microsoft.com/office/powerpoint/2010/main" val="25904618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0233048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18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nhold_black">
    <p:spTree>
      <p:nvGrpSpPr>
        <p:cNvPr id="1" name=""/>
        <p:cNvGrpSpPr/>
        <p:nvPr/>
      </p:nvGrpSpPr>
      <p:grpSpPr>
        <a:xfrm>
          <a:off x="0" y="0"/>
          <a:ext cx="0" cy="0"/>
          <a:chOff x="0" y="0"/>
          <a:chExt cx="0" cy="0"/>
        </a:xfrm>
      </p:grpSpPr>
      <p:pic>
        <p:nvPicPr>
          <p:cNvPr id="2" name="Picture 1" descr="ESS_Sort_Bakgrun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479" y="-57076"/>
            <a:ext cx="12394957" cy="6971584"/>
          </a:xfrm>
          <a:prstGeom prst="rect">
            <a:avLst/>
          </a:prstGeom>
        </p:spPr>
      </p:pic>
      <p:pic>
        <p:nvPicPr>
          <p:cNvPr id="6" name="Picture 5" descr="ESS_Bunnelement_Hvit_N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387334"/>
            <a:ext cx="12192000" cy="1562892"/>
          </a:xfrm>
          <a:prstGeom prst="rect">
            <a:avLst/>
          </a:prstGeom>
        </p:spPr>
      </p:pic>
      <p:sp>
        <p:nvSpPr>
          <p:cNvPr id="9" name="Text Placeholder 10"/>
          <p:cNvSpPr>
            <a:spLocks noGrp="1"/>
          </p:cNvSpPr>
          <p:nvPr>
            <p:ph type="body" sz="quarter" idx="10"/>
          </p:nvPr>
        </p:nvSpPr>
        <p:spPr>
          <a:xfrm>
            <a:off x="1300657" y="986369"/>
            <a:ext cx="9600000" cy="714441"/>
          </a:xfrm>
          <a:prstGeom prst="rect">
            <a:avLst/>
          </a:prstGeom>
        </p:spPr>
        <p:txBody>
          <a:bodyPr vert="horz"/>
          <a:lstStyle>
            <a:lvl1pPr marL="0" indent="0">
              <a:buNone/>
              <a:defRPr sz="3733" baseline="0">
                <a:solidFill>
                  <a:schemeClr val="bg1"/>
                </a:solidFill>
                <a:latin typeface="Segoe UI Light"/>
                <a:cs typeface="Segoe UI Light"/>
              </a:defRPr>
            </a:lvl1pPr>
            <a:lvl2pPr marL="609570" indent="0">
              <a:buNone/>
              <a:defRPr/>
            </a:lvl2pPr>
          </a:lstStyle>
          <a:p>
            <a:pPr lvl="0"/>
            <a:r>
              <a:rPr lang="en-US"/>
              <a:t>Click to edit Master text styles</a:t>
            </a:r>
          </a:p>
        </p:txBody>
      </p:sp>
      <p:sp>
        <p:nvSpPr>
          <p:cNvPr id="10" name="Text Placeholder 14"/>
          <p:cNvSpPr>
            <a:spLocks noGrp="1"/>
          </p:cNvSpPr>
          <p:nvPr>
            <p:ph type="body" sz="quarter" idx="11"/>
          </p:nvPr>
        </p:nvSpPr>
        <p:spPr>
          <a:xfrm>
            <a:off x="1300657" y="2016000"/>
            <a:ext cx="9600000" cy="387735"/>
          </a:xfrm>
          <a:prstGeom prst="rect">
            <a:avLst/>
          </a:prstGeom>
        </p:spPr>
        <p:txBody>
          <a:bodyPr vert="horz">
            <a:spAutoFit/>
          </a:bodyPr>
          <a:lstStyle>
            <a:lvl1pPr marL="380981" indent="-380981">
              <a:buFont typeface="Wingdings" panose="05000000000000000000" pitchFamily="2" charset="2"/>
              <a:buChar char="§"/>
              <a:defRPr sz="2133" baseline="0">
                <a:solidFill>
                  <a:schemeClr val="bg1"/>
                </a:solidFill>
                <a:latin typeface="Segoe UI Light"/>
                <a:cs typeface="Segoe UI Light"/>
              </a:defRPr>
            </a:lvl1pPr>
            <a:lvl2pPr marL="609570" indent="0">
              <a:buNone/>
              <a:defRPr sz="1867" baseline="0">
                <a:solidFill>
                  <a:srgbClr val="595959"/>
                </a:solidFill>
                <a:latin typeface="Segoe UI Light"/>
                <a:cs typeface="Segoe UI Light"/>
              </a:defRPr>
            </a:lvl2pPr>
            <a:lvl3pPr>
              <a:defRPr sz="1867">
                <a:solidFill>
                  <a:srgbClr val="595959"/>
                </a:solidFill>
                <a:latin typeface="Segoe UI Light"/>
                <a:cs typeface="Segoe UI Light"/>
              </a:defRPr>
            </a:lvl3pPr>
            <a:lvl4pPr>
              <a:defRPr sz="1867">
                <a:solidFill>
                  <a:srgbClr val="595959"/>
                </a:solidFill>
                <a:latin typeface="Segoe UI Light"/>
                <a:cs typeface="Segoe UI Light"/>
              </a:defRPr>
            </a:lvl4pPr>
            <a:lvl5pPr>
              <a:defRPr sz="1867">
                <a:solidFill>
                  <a:srgbClr val="595959"/>
                </a:solidFill>
                <a:latin typeface="Segoe UI Light"/>
                <a:cs typeface="Segoe UI Light"/>
              </a:defRPr>
            </a:lvl5pPr>
          </a:lstStyle>
          <a:p>
            <a:pPr lvl="0"/>
            <a:r>
              <a:rPr lang="en-US"/>
              <a:t>Click to edit Master text styles</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6984" y="333181"/>
            <a:ext cx="1335275" cy="262935"/>
          </a:xfrm>
          <a:prstGeom prst="rect">
            <a:avLst/>
          </a:prstGeom>
        </p:spPr>
      </p:pic>
    </p:spTree>
    <p:extLst>
      <p:ext uri="{BB962C8B-B14F-4D97-AF65-F5344CB8AC3E}">
        <p14:creationId xmlns:p14="http://schemas.microsoft.com/office/powerpoint/2010/main" val="2198095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1456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1750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59345" y="359077"/>
            <a:ext cx="4873308" cy="625236"/>
          </a:xfrm>
        </p:spPr>
        <p:txBody>
          <a:bodyPr lIns="0" tIns="0" rIns="0" bIns="0"/>
          <a:lstStyle>
            <a:lvl1pPr>
              <a:defRPr sz="4062" b="0" i="0">
                <a:solidFill>
                  <a:srgbClr val="353535"/>
                </a:solidFill>
                <a:latin typeface="SegoeUI-Light"/>
                <a:cs typeface="SegoeUI-Light"/>
              </a:defRPr>
            </a:lvl1pPr>
          </a:lstStyle>
          <a:p>
            <a:endParaRPr/>
          </a:p>
        </p:txBody>
      </p:sp>
      <p:sp>
        <p:nvSpPr>
          <p:cNvPr id="3" name="Holder 3"/>
          <p:cNvSpPr>
            <a:spLocks noGrp="1"/>
          </p:cNvSpPr>
          <p:nvPr>
            <p:ph sz="half" idx="2"/>
          </p:nvPr>
        </p:nvSpPr>
        <p:spPr>
          <a:xfrm>
            <a:off x="609601" y="1577341"/>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1"/>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02385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Title w/black overla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293" y="-1006"/>
            <a:ext cx="6625448" cy="68617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 h 10000"/>
              <a:gd name="connsiteX0" fmla="*/ 0 w 10000"/>
              <a:gd name="connsiteY0" fmla="*/ 0 h 9997"/>
              <a:gd name="connsiteX1" fmla="*/ 5160 w 10000"/>
              <a:gd name="connsiteY1" fmla="*/ 24 h 9997"/>
              <a:gd name="connsiteX2" fmla="*/ 10000 w 10000"/>
              <a:gd name="connsiteY2" fmla="*/ 9997 h 9997"/>
              <a:gd name="connsiteX3" fmla="*/ 0 w 10000"/>
              <a:gd name="connsiteY3" fmla="*/ 9997 h 9997"/>
              <a:gd name="connsiteX4" fmla="*/ 0 w 10000"/>
              <a:gd name="connsiteY4" fmla="*/ 0 h 9997"/>
              <a:gd name="connsiteX0" fmla="*/ 0 w 9679"/>
              <a:gd name="connsiteY0" fmla="*/ 0 h 10027"/>
              <a:gd name="connsiteX1" fmla="*/ 5160 w 9679"/>
              <a:gd name="connsiteY1" fmla="*/ 24 h 10027"/>
              <a:gd name="connsiteX2" fmla="*/ 9679 w 9679"/>
              <a:gd name="connsiteY2" fmla="*/ 10027 h 10027"/>
              <a:gd name="connsiteX3" fmla="*/ 0 w 9679"/>
              <a:gd name="connsiteY3" fmla="*/ 10000 h 10027"/>
              <a:gd name="connsiteX4" fmla="*/ 0 w 9679"/>
              <a:gd name="connsiteY4" fmla="*/ 0 h 10027"/>
              <a:gd name="connsiteX0" fmla="*/ 0 w 10000"/>
              <a:gd name="connsiteY0" fmla="*/ 10 h 10010"/>
              <a:gd name="connsiteX1" fmla="*/ 5302 w 10000"/>
              <a:gd name="connsiteY1" fmla="*/ 0 h 10010"/>
              <a:gd name="connsiteX2" fmla="*/ 10000 w 10000"/>
              <a:gd name="connsiteY2" fmla="*/ 10010 h 10010"/>
              <a:gd name="connsiteX3" fmla="*/ 0 w 10000"/>
              <a:gd name="connsiteY3" fmla="*/ 9983 h 10010"/>
              <a:gd name="connsiteX4" fmla="*/ 0 w 10000"/>
              <a:gd name="connsiteY4" fmla="*/ 10 h 10010"/>
              <a:gd name="connsiteX0" fmla="*/ 0 w 10000"/>
              <a:gd name="connsiteY0" fmla="*/ 10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10 h 10010"/>
              <a:gd name="connsiteX0" fmla="*/ 0 w 10000"/>
              <a:gd name="connsiteY0" fmla="*/ 21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21 h 10010"/>
              <a:gd name="connsiteX0" fmla="*/ 286 w 9997"/>
              <a:gd name="connsiteY0" fmla="*/ 216 h 10010"/>
              <a:gd name="connsiteX1" fmla="*/ 5299 w 9997"/>
              <a:gd name="connsiteY1" fmla="*/ 0 h 10010"/>
              <a:gd name="connsiteX2" fmla="*/ 9997 w 9997"/>
              <a:gd name="connsiteY2" fmla="*/ 10010 h 10010"/>
              <a:gd name="connsiteX3" fmla="*/ 1 w 9997"/>
              <a:gd name="connsiteY3" fmla="*/ 10010 h 10010"/>
              <a:gd name="connsiteX4" fmla="*/ 286 w 9997"/>
              <a:gd name="connsiteY4" fmla="*/ 216 h 10010"/>
              <a:gd name="connsiteX0" fmla="*/ 0 w 10007"/>
              <a:gd name="connsiteY0" fmla="*/ 29 h 10000"/>
              <a:gd name="connsiteX1" fmla="*/ 5308 w 10007"/>
              <a:gd name="connsiteY1" fmla="*/ 0 h 10000"/>
              <a:gd name="connsiteX2" fmla="*/ 10007 w 10007"/>
              <a:gd name="connsiteY2" fmla="*/ 10000 h 10000"/>
              <a:gd name="connsiteX3" fmla="*/ 8 w 10007"/>
              <a:gd name="connsiteY3" fmla="*/ 10000 h 10000"/>
              <a:gd name="connsiteX4" fmla="*/ 0 w 10007"/>
              <a:gd name="connsiteY4" fmla="*/ 29 h 10000"/>
              <a:gd name="connsiteX0" fmla="*/ 0 w 10007"/>
              <a:gd name="connsiteY0" fmla="*/ 0 h 9971"/>
              <a:gd name="connsiteX1" fmla="*/ 5316 w 10007"/>
              <a:gd name="connsiteY1" fmla="*/ 5 h 9971"/>
              <a:gd name="connsiteX2" fmla="*/ 10007 w 10007"/>
              <a:gd name="connsiteY2" fmla="*/ 9971 h 9971"/>
              <a:gd name="connsiteX3" fmla="*/ 8 w 10007"/>
              <a:gd name="connsiteY3" fmla="*/ 9971 h 9971"/>
              <a:gd name="connsiteX4" fmla="*/ 0 w 10007"/>
              <a:gd name="connsiteY4" fmla="*/ 0 h 9971"/>
              <a:gd name="connsiteX0" fmla="*/ 0 w 10000"/>
              <a:gd name="connsiteY0" fmla="*/ 3 h 10003"/>
              <a:gd name="connsiteX1" fmla="*/ 5292 w 10000"/>
              <a:gd name="connsiteY1" fmla="*/ 0 h 10003"/>
              <a:gd name="connsiteX2" fmla="*/ 10000 w 10000"/>
              <a:gd name="connsiteY2" fmla="*/ 10003 h 10003"/>
              <a:gd name="connsiteX3" fmla="*/ 8 w 10000"/>
              <a:gd name="connsiteY3" fmla="*/ 10003 h 10003"/>
              <a:gd name="connsiteX4" fmla="*/ 0 w 10000"/>
              <a:gd name="connsiteY4" fmla="*/ 3 h 10003"/>
              <a:gd name="connsiteX0" fmla="*/ 84 w 9993"/>
              <a:gd name="connsiteY0" fmla="*/ 114 h 10003"/>
              <a:gd name="connsiteX1" fmla="*/ 5285 w 9993"/>
              <a:gd name="connsiteY1" fmla="*/ 0 h 10003"/>
              <a:gd name="connsiteX2" fmla="*/ 9993 w 9993"/>
              <a:gd name="connsiteY2" fmla="*/ 10003 h 10003"/>
              <a:gd name="connsiteX3" fmla="*/ 1 w 9993"/>
              <a:gd name="connsiteY3" fmla="*/ 10003 h 10003"/>
              <a:gd name="connsiteX4" fmla="*/ 84 w 9993"/>
              <a:gd name="connsiteY4" fmla="*/ 114 h 10003"/>
              <a:gd name="connsiteX0" fmla="*/ 0 w 10003"/>
              <a:gd name="connsiteY0" fmla="*/ 3 h 10000"/>
              <a:gd name="connsiteX1" fmla="*/ 5292 w 10003"/>
              <a:gd name="connsiteY1" fmla="*/ 0 h 10000"/>
              <a:gd name="connsiteX2" fmla="*/ 10003 w 10003"/>
              <a:gd name="connsiteY2" fmla="*/ 10000 h 10000"/>
              <a:gd name="connsiteX3" fmla="*/ 4 w 10003"/>
              <a:gd name="connsiteY3" fmla="*/ 10000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0 w 10003"/>
              <a:gd name="connsiteY3" fmla="*/ 9996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67 w 10003"/>
              <a:gd name="connsiteY3" fmla="*/ 9920 h 10000"/>
              <a:gd name="connsiteX4" fmla="*/ 0 w 10003"/>
              <a:gd name="connsiteY4" fmla="*/ 3 h 10000"/>
              <a:gd name="connsiteX0" fmla="*/ 8 w 10011"/>
              <a:gd name="connsiteY0" fmla="*/ 3 h 10004"/>
              <a:gd name="connsiteX1" fmla="*/ 5300 w 10011"/>
              <a:gd name="connsiteY1" fmla="*/ 0 h 10004"/>
              <a:gd name="connsiteX2" fmla="*/ 10011 w 10011"/>
              <a:gd name="connsiteY2" fmla="*/ 10000 h 10004"/>
              <a:gd name="connsiteX3" fmla="*/ 0 w 10011"/>
              <a:gd name="connsiteY3" fmla="*/ 10004 h 10004"/>
              <a:gd name="connsiteX4" fmla="*/ 8 w 10011"/>
              <a:gd name="connsiteY4" fmla="*/ 3 h 10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0004">
                <a:moveTo>
                  <a:pt x="8" y="3"/>
                </a:moveTo>
                <a:lnTo>
                  <a:pt x="5300" y="0"/>
                </a:lnTo>
                <a:lnTo>
                  <a:pt x="10011" y="10000"/>
                </a:lnTo>
                <a:lnTo>
                  <a:pt x="0" y="10004"/>
                </a:lnTo>
                <a:cubicBezTo>
                  <a:pt x="-1" y="6665"/>
                  <a:pt x="9" y="3341"/>
                  <a:pt x="8" y="3"/>
                </a:cubicBezTo>
                <a:close/>
              </a:path>
            </a:pathLst>
          </a:custGeom>
          <a:solidFill>
            <a:srgbClr val="000000">
              <a:alpha val="70000"/>
            </a:srgbClr>
          </a:solidFill>
        </p:spPr>
        <p:txBody>
          <a:bodyPr lIns="365760" tIns="137160" rIns="137160" bIns="1097280" anchor="b" anchorCtr="0">
            <a:noAutofit/>
          </a:bodyPr>
          <a:lstStyle>
            <a:lvl1pPr>
              <a:defRPr sz="6000" spc="-100" baseline="0">
                <a:solidFill>
                  <a:schemeClr val="bg1"/>
                </a:solidFill>
              </a:defRPr>
            </a:lvl1pPr>
          </a:lstStyle>
          <a:p>
            <a:r>
              <a:rPr lang="en-US"/>
              <a:t>Section title</a:t>
            </a:r>
          </a:p>
        </p:txBody>
      </p:sp>
      <p:sp>
        <p:nvSpPr>
          <p:cNvPr id="5" name="Picture Placeholder 4"/>
          <p:cNvSpPr>
            <a:spLocks noGrp="1"/>
          </p:cNvSpPr>
          <p:nvPr>
            <p:ph type="pic" sz="quarter" idx="10" hasCustomPrompt="1"/>
          </p:nvPr>
        </p:nvSpPr>
        <p:spPr>
          <a:xfrm>
            <a:off x="0" y="-4824"/>
            <a:ext cx="12192000" cy="6858000"/>
          </a:xfrm>
        </p:spPr>
        <p:txBody>
          <a:bodyPr/>
          <a:lstStyle>
            <a:lvl1pPr>
              <a:defRPr baseline="0">
                <a:solidFill>
                  <a:schemeClr val="bg1"/>
                </a:solidFill>
              </a:defRPr>
            </a:lvl1pPr>
          </a:lstStyle>
          <a:p>
            <a:r>
              <a:rPr lang="en-US"/>
              <a:t>Click on icon to</a:t>
            </a:r>
            <a:br>
              <a:rPr lang="en-US"/>
            </a:br>
            <a:r>
              <a:rPr lang="en-US"/>
              <a:t>insert picture then</a:t>
            </a:r>
            <a:br>
              <a:rPr lang="en-US"/>
            </a:br>
            <a:r>
              <a:rPr lang="en-US"/>
              <a:t>send to back</a:t>
            </a:r>
          </a:p>
        </p:txBody>
      </p:sp>
    </p:spTree>
    <p:extLst>
      <p:ext uri="{BB962C8B-B14F-4D97-AF65-F5344CB8AC3E}">
        <p14:creationId xmlns:p14="http://schemas.microsoft.com/office/powerpoint/2010/main" val="39187559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box">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83587" cy="754910"/>
          </a:xfrm>
        </p:spPr>
        <p:txBody>
          <a:bodyPr vert="horz" wrap="square" lIns="274320" tIns="182880" rIns="146304" bIns="91440" rtlCol="0" anchor="t" anchorCtr="0">
            <a:noAutofit/>
          </a:bodyPr>
          <a:lstStyle>
            <a:lvl1pPr>
              <a:defRPr lang="en-US" dirty="0"/>
            </a:lvl1pPr>
          </a:lstStyle>
          <a:p>
            <a:pPr lvl="0"/>
            <a:r>
              <a:rPr lang="en-US"/>
              <a:t>Click to edit Master title style</a:t>
            </a:r>
          </a:p>
        </p:txBody>
      </p:sp>
      <p:sp>
        <p:nvSpPr>
          <p:cNvPr id="5" name="Text Placeholder 4"/>
          <p:cNvSpPr>
            <a:spLocks noGrp="1"/>
          </p:cNvSpPr>
          <p:nvPr>
            <p:ph type="body" sz="quarter" idx="10"/>
          </p:nvPr>
        </p:nvSpPr>
        <p:spPr>
          <a:xfrm>
            <a:off x="269240" y="1220307"/>
            <a:ext cx="11550807" cy="5304081"/>
          </a:xfrm>
        </p:spPr>
        <p:txBody>
          <a:bodyPr>
            <a:normAutofit/>
          </a:bodyPr>
          <a:lstStyle>
            <a:lvl1pPr marL="224097" indent="-224097">
              <a:defRPr sz="2745"/>
            </a:lvl1pPr>
            <a:lvl2pPr marL="448193" indent="-224097">
              <a:defRPr sz="2353"/>
            </a:lvl2pPr>
            <a:lvl3pPr marL="672290" indent="-224097">
              <a:defRPr sz="1961"/>
            </a:lvl3pPr>
            <a:lvl4pPr marL="896386" indent="-224097">
              <a:defRPr sz="1765"/>
            </a:lvl4pPr>
            <a:lvl5pPr marL="1120483" indent="-224097">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11099216" y="-3013"/>
            <a:ext cx="1108159" cy="1034471"/>
            <a:chOff x="9267127" y="2424746"/>
            <a:chExt cx="1108159" cy="1034471"/>
          </a:xfrm>
        </p:grpSpPr>
        <p:sp>
          <p:nvSpPr>
            <p:cNvPr id="9" name="Rectangle 8"/>
            <p:cNvSpPr/>
            <p:nvPr userDrawn="1"/>
          </p:nvSpPr>
          <p:spPr bwMode="auto">
            <a:xfrm>
              <a:off x="9267127" y="2424746"/>
              <a:ext cx="1108159" cy="1034471"/>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solidFill>
                  <a:schemeClr val="bg1"/>
                </a:solidFill>
                <a:ea typeface="Segoe UI" pitchFamily="34" charset="0"/>
                <a:cs typeface="Segoe UI" pitchFamily="34" charset="0"/>
              </a:endParaRPr>
            </a:p>
          </p:txBody>
        </p:sp>
        <p:sp>
          <p:nvSpPr>
            <p:cNvPr id="10" name="TextBox 9"/>
            <p:cNvSpPr txBox="1"/>
            <p:nvPr userDrawn="1"/>
          </p:nvSpPr>
          <p:spPr>
            <a:xfrm>
              <a:off x="9346705" y="2668957"/>
              <a:ext cx="1013206" cy="544765"/>
            </a:xfrm>
            <a:prstGeom prst="rect">
              <a:avLst/>
            </a:prstGeom>
            <a:noFill/>
          </p:spPr>
          <p:txBody>
            <a:bodyPr wrap="square" lIns="182880" tIns="146304" rIns="182880" bIns="146304" rtlCol="0">
              <a:spAutoFit/>
            </a:bodyPr>
            <a:lstStyle/>
            <a:p>
              <a:pPr>
                <a:lnSpc>
                  <a:spcPct val="90000"/>
                </a:lnSpc>
                <a:spcAft>
                  <a:spcPts val="600"/>
                </a:spcAft>
              </a:pPr>
              <a:r>
                <a:rPr lang="en-US" sz="1800" b="1" dirty="0">
                  <a:solidFill>
                    <a:schemeClr val="bg1"/>
                  </a:solidFill>
                </a:rPr>
                <a:t>AI CAT</a:t>
              </a:r>
            </a:p>
          </p:txBody>
        </p:sp>
      </p:grpSp>
      <p:sp>
        <p:nvSpPr>
          <p:cNvPr id="6" name="Footer Placeholder 2"/>
          <p:cNvSpPr>
            <a:spLocks noGrp="1"/>
          </p:cNvSpPr>
          <p:nvPr>
            <p:ph type="ftr" sz="quarter" idx="3"/>
          </p:nvPr>
        </p:nvSpPr>
        <p:spPr>
          <a:xfrm>
            <a:off x="4828453" y="6578162"/>
            <a:ext cx="1532933" cy="135917"/>
          </a:xfrm>
          <a:prstGeom prst="rect">
            <a:avLst/>
          </a:prstGeom>
        </p:spPr>
        <p:txBody>
          <a:bodyPr vert="horz" lIns="0" tIns="0" rIns="91440" bIns="0" rtlCol="0" anchor="ctr"/>
          <a:lstStyle>
            <a:lvl1pPr marL="0" algn="l" defTabSz="914367" rtl="0" eaLnBrk="1" latinLnBrk="0" hangingPunct="1">
              <a:defRPr lang="en-US" sz="882" kern="1200">
                <a:solidFill>
                  <a:schemeClr val="tx1"/>
                </a:solidFill>
                <a:latin typeface="+mn-lt"/>
                <a:ea typeface="+mn-ea"/>
                <a:cs typeface="+mn-cs"/>
              </a:defRPr>
            </a:lvl1pPr>
          </a:lstStyle>
          <a:p>
            <a:r>
              <a:rPr lang="en-US"/>
              <a:t>MICROSOFT CONFIDENTIAL</a:t>
            </a:r>
          </a:p>
        </p:txBody>
      </p:sp>
      <p:sp>
        <p:nvSpPr>
          <p:cNvPr id="3" name="Slide Number Placeholder 2"/>
          <p:cNvSpPr>
            <a:spLocks noGrp="1"/>
          </p:cNvSpPr>
          <p:nvPr>
            <p:ph type="sldNum" sz="quarter" idx="11"/>
          </p:nvPr>
        </p:nvSpPr>
        <p:spPr>
          <a:xfrm>
            <a:off x="8870731" y="6578162"/>
            <a:ext cx="2743200" cy="175435"/>
          </a:xfrm>
        </p:spPr>
        <p:txBody>
          <a:bodyPr/>
          <a:lstStyle/>
          <a:p>
            <a:pPr defTabSz="914367"/>
            <a:fld id="{27258FFF-F925-446B-8502-81C933981705}" type="slidenum">
              <a:rPr lang="en-US" smtClean="0">
                <a:gradFill>
                  <a:gsLst>
                    <a:gs pos="2239">
                      <a:srgbClr val="505050"/>
                    </a:gs>
                    <a:gs pos="11940">
                      <a:srgbClr val="505050"/>
                    </a:gs>
                  </a:gsLst>
                  <a:lin ang="5400000" scaled="0"/>
                </a:gradFill>
              </a:rPr>
              <a:pPr defTabSz="914367"/>
              <a:t>‹#›</a:t>
            </a:fld>
            <a:endParaRPr lang="en-US">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23253356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365" y="136526"/>
            <a:ext cx="11879516" cy="1069868"/>
          </a:xfrm>
        </p:spPr>
        <p:txBody>
          <a:bodyPr/>
          <a:lstStyle/>
          <a:p>
            <a:r>
              <a:rPr lang="en-US"/>
              <a:t>Click To Edit Master Title Style</a:t>
            </a:r>
          </a:p>
        </p:txBody>
      </p:sp>
      <p:sp>
        <p:nvSpPr>
          <p:cNvPr id="3" name="Content Placeholder 2"/>
          <p:cNvSpPr>
            <a:spLocks noGrp="1"/>
          </p:cNvSpPr>
          <p:nvPr>
            <p:ph idx="1"/>
          </p:nvPr>
        </p:nvSpPr>
        <p:spPr>
          <a:xfrm>
            <a:off x="161365" y="1321654"/>
            <a:ext cx="11879516" cy="48553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1365" y="6356351"/>
            <a:ext cx="3420035" cy="365124"/>
          </a:xfrm>
        </p:spPr>
        <p:txBody>
          <a:bodyPr/>
          <a:lstStyle/>
          <a:p>
            <a:fld id="{846CE7D5-CF57-46EF-B807-FDD0502418D4}"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599" y="6356351"/>
            <a:ext cx="3430281" cy="365124"/>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5618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a:extLst>
              <a:ext uri="{FF2B5EF4-FFF2-40B4-BE49-F238E27FC236}">
                <a16:creationId xmlns:a16="http://schemas.microsoft.com/office/drawing/2014/main" id="{31FDC4B1-0785-4203-90B0-3586BA98650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2890165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a:extLst>
              <a:ext uri="{FF2B5EF4-FFF2-40B4-BE49-F238E27FC236}">
                <a16:creationId xmlns:a16="http://schemas.microsoft.com/office/drawing/2014/main" id="{D112DACC-3558-4EAF-B807-7C520DCF91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20191554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31FDC4B1-0785-4203-90B0-3586BA9865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9908939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D112DACC-3558-4EAF-B807-7C520DCF912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4214939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2062592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479340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151354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4912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68426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3120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7143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7351371"/>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577019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6867522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28298980"/>
      </p:ext>
    </p:extLst>
  </p:cSld>
  <p:clrMapOvr>
    <a:masterClrMapping/>
  </p:clrMapOvr>
  <p:transition>
    <p:fade/>
  </p:transition>
  <p:extLst>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4644381"/>
      </p:ext>
    </p:extLst>
  </p:cSld>
  <p:clrMapOvr>
    <a:masterClrMapping/>
  </p:clrMapOvr>
  <p:transition>
    <p:fade/>
  </p:transition>
  <p:extLst>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4066729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5485541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3888310"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769821"/>
            <a:ext cx="3888310"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Subtitle</a:t>
            </a:r>
          </a:p>
        </p:txBody>
      </p:sp>
    </p:spTree>
    <p:extLst>
      <p:ext uri="{BB962C8B-B14F-4D97-AF65-F5344CB8AC3E}">
        <p14:creationId xmlns:p14="http://schemas.microsoft.com/office/powerpoint/2010/main" val="3579517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
                                        <p:tgtEl>
                                          <p:spTgt spid="2"/>
                                        </p:tgtEl>
                                      </p:cBhvr>
                                    </p:animEffect>
                                  </p:childTnLst>
                                </p:cTn>
                              </p:par>
                              <p:par>
                                <p:cTn id="8" presetID="63" presetClass="path" presetSubtype="0" decel="100000" fill="hold" grpId="1" nodeType="withEffect">
                                  <p:stCondLst>
                                    <p:cond delay="0"/>
                                  </p:stCondLst>
                                  <p:childTnLst>
                                    <p:animMotion origin="layout" path="M 3.125E-6 1.48148E-6 L 0.02916 1.48148E-6 " pathEditMode="relative" rAng="0" ptsTypes="AA">
                                      <p:cBhvr>
                                        <p:cTn id="9" dur="500" spd="-100000" fill="hold"/>
                                        <p:tgtEl>
                                          <p:spTgt spid="2"/>
                                        </p:tgtEl>
                                        <p:attrNameLst>
                                          <p:attrName>ppt_x</p:attrName>
                                          <p:attrName>ppt_y</p:attrName>
                                        </p:attrNameLst>
                                      </p:cBhvr>
                                      <p:rCtr x="1458" y="0"/>
                                    </p:animMotion>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50"/>
                                        <p:tgtEl>
                                          <p:spTgt spid="5"/>
                                        </p:tgtEl>
                                      </p:cBhvr>
                                    </p:animEffect>
                                  </p:childTnLst>
                                </p:cTn>
                              </p:par>
                              <p:par>
                                <p:cTn id="13" presetID="63" presetClass="path" presetSubtype="0" decel="100000" fill="hold" grpId="1" nodeType="withEffect">
                                  <p:stCondLst>
                                    <p:cond delay="0"/>
                                  </p:stCondLst>
                                  <p:childTnLst>
                                    <p:animMotion origin="layout" path="M 3.125E-6 1.48148E-6 L 0.02916 1.48148E-6 " pathEditMode="relative" rAng="0" ptsTypes="AA">
                                      <p:cBhvr>
                                        <p:cTn id="14" dur="500" spd="-100000" fill="hold"/>
                                        <p:tgtEl>
                                          <p:spTgt spid="5"/>
                                        </p:tgtEl>
                                        <p:attrNameLst>
                                          <p:attrName>ppt_x</p:attrName>
                                          <p:attrName>ppt_y</p:attrName>
                                        </p:attrNameLst>
                                      </p:cBhvr>
                                      <p:rCtr x="14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350"/>
                        <p:tgtEl>
                          <p:spTgt spid="5"/>
                        </p:tgtEl>
                      </p:cBhvr>
                    </p:animEffect>
                  </p:childTnLst>
                </p:cTn>
              </p:par>
            </p:tnLst>
          </p:tmpl>
        </p:tmplLst>
      </p:bldP>
      <p:bldP spid="5" grpId="1">
        <p:tmplLst>
          <p:tmpl>
            <p:tnLst>
              <p:par>
                <p:cTn presetID="63" presetClass="path" presetSubtype="0" decel="100000" fill="hold" nodeType="withEffect">
                  <p:stCondLst>
                    <p:cond delay="0"/>
                  </p:stCondLst>
                  <p:childTnLst>
                    <p:animMotion origin="layout" path="M 3.125E-6 1.48148E-6 L 0.02916 1.48148E-6 " pathEditMode="relative" rAng="0" ptsTypes="AA">
                      <p:cBhvr>
                        <p:cTn dur="500" spd="-100000" fill="hold"/>
                        <p:tgtEl>
                          <p:spTgt spid="5"/>
                        </p:tgtEl>
                        <p:attrNameLst>
                          <p:attrName>ppt_x</p:attrName>
                          <p:attrName>ppt_y</p:attrName>
                        </p:attrNameLst>
                      </p:cBhvr>
                      <p:rCtr x="1458" y="0"/>
                    </p:animMotion>
                  </p:childTnLst>
                </p:cTn>
              </p:par>
            </p:tnLst>
          </p:tmpl>
        </p:tmplLst>
      </p:bldP>
    </p:bldLst>
  </p:timing>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659445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69925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73861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36754108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189795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6991844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445190"/>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9364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9753728"/>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0987425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43008534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Insert Photo">
    <p:spTree>
      <p:nvGrpSpPr>
        <p:cNvPr id="1" name=""/>
        <p:cNvGrpSpPr/>
        <p:nvPr/>
      </p:nvGrpSpPr>
      <p:grpSpPr>
        <a:xfrm>
          <a:off x="0" y="0"/>
          <a:ext cx="0" cy="0"/>
          <a:chOff x="0" y="0"/>
          <a:chExt cx="0" cy="0"/>
        </a:xfrm>
      </p:grpSpPr>
      <p:pic>
        <p:nvPicPr>
          <p:cNvPr id="44" name="Picture Placeholder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18075" y="-4979"/>
            <a:ext cx="6273925" cy="5684621"/>
          </a:xfrm>
          <a:prstGeom prst="rect">
            <a:avLst/>
          </a:prstGeom>
        </p:spPr>
      </p:pic>
      <p:sp>
        <p:nvSpPr>
          <p:cNvPr id="20" name="Picture Placeholder 144"/>
          <p:cNvSpPr>
            <a:spLocks noGrp="1"/>
          </p:cNvSpPr>
          <p:nvPr>
            <p:ph type="pic" sz="quarter" idx="20" hasCustomPrompt="1"/>
          </p:nvPr>
        </p:nvSpPr>
        <p:spPr>
          <a:xfrm>
            <a:off x="5918075" y="0"/>
            <a:ext cx="6273925" cy="5684621"/>
          </a:xfrm>
          <a:prstGeom prst="rect">
            <a:avLst/>
          </a:prstGeom>
        </p:spPr>
        <p:txBody>
          <a:bodyPr anchor="ctr" anchorCtr="0">
            <a:noAutofit/>
          </a:bodyPr>
          <a:lstStyle>
            <a:lvl1pPr marL="0" indent="0" algn="ctr">
              <a:buNone/>
              <a:defRPr baseline="0">
                <a:solidFill>
                  <a:schemeClr val="bg1"/>
                </a:solidFill>
              </a:defRPr>
            </a:lvl1pPr>
          </a:lstStyle>
          <a:p>
            <a:r>
              <a:rPr lang="en-US"/>
              <a:t>Drag picture here</a:t>
            </a:r>
          </a:p>
        </p:txBody>
      </p:sp>
      <p:sp>
        <p:nvSpPr>
          <p:cNvPr id="21" name="Title 1"/>
          <p:cNvSpPr>
            <a:spLocks noGrp="1"/>
          </p:cNvSpPr>
          <p:nvPr>
            <p:ph type="ctrTitle"/>
          </p:nvPr>
        </p:nvSpPr>
        <p:spPr>
          <a:xfrm>
            <a:off x="613786" y="851200"/>
            <a:ext cx="4699724" cy="1043599"/>
          </a:xfrm>
          <a:prstGeom prst="rect">
            <a:avLst/>
          </a:prstGeom>
        </p:spPr>
        <p:txBody>
          <a:bodyPr lIns="0" tIns="0" rIns="0" bIns="0" anchor="t" anchorCtr="0">
            <a:noAutofit/>
          </a:bodyPr>
          <a:lstStyle>
            <a:lvl1pPr algn="l">
              <a:defRPr sz="3200" b="1">
                <a:solidFill>
                  <a:schemeClr val="tx1">
                    <a:lumMod val="50000"/>
                    <a:lumOff val="50000"/>
                  </a:schemeClr>
                </a:solidFill>
                <a:latin typeface="+mj-lt"/>
              </a:defRPr>
            </a:lvl1pPr>
          </a:lstStyle>
          <a:p>
            <a:r>
              <a:rPr lang="en-US"/>
              <a:t>Click to edit Master title style</a:t>
            </a:r>
          </a:p>
        </p:txBody>
      </p:sp>
      <p:sp>
        <p:nvSpPr>
          <p:cNvPr id="22" name="Text Placeholder 132"/>
          <p:cNvSpPr>
            <a:spLocks noGrp="1"/>
          </p:cNvSpPr>
          <p:nvPr>
            <p:ph type="body" sz="quarter" idx="11"/>
          </p:nvPr>
        </p:nvSpPr>
        <p:spPr>
          <a:xfrm>
            <a:off x="622300" y="1930399"/>
            <a:ext cx="4724400" cy="3382923"/>
          </a:xfrm>
          <a:prstGeom prst="rect">
            <a:avLst/>
          </a:prstGeom>
        </p:spPr>
        <p:txBody>
          <a:bodyPr lIns="0" tIns="0" rIns="0" bIns="0">
            <a:noAutofit/>
          </a:bodyPr>
          <a:lstStyle>
            <a:lvl1pPr marL="0" indent="0">
              <a:lnSpc>
                <a:spcPts val="1800"/>
              </a:lnSpc>
              <a:buNone/>
              <a:defRPr sz="1200">
                <a:solidFill>
                  <a:schemeClr val="bg2">
                    <a:lumMod val="25000"/>
                  </a:schemeClr>
                </a:solidFill>
              </a:defRPr>
            </a:lvl1pPr>
          </a:lstStyle>
          <a:p>
            <a:pPr lvl="0"/>
            <a:r>
              <a:rPr lang="en-US"/>
              <a:t>Click to edit Master text styles</a:t>
            </a:r>
          </a:p>
        </p:txBody>
      </p:sp>
      <p:cxnSp>
        <p:nvCxnSpPr>
          <p:cNvPr id="31" name="Straight Connector 30"/>
          <p:cNvCxnSpPr/>
          <p:nvPr userDrawn="1"/>
        </p:nvCxnSpPr>
        <p:spPr>
          <a:xfrm>
            <a:off x="13962495" y="10026650"/>
            <a:ext cx="0" cy="635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0" y="5689600"/>
            <a:ext cx="12192000" cy="1168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36"/>
          <p:cNvSpPr>
            <a:spLocks noGrp="1"/>
          </p:cNvSpPr>
          <p:nvPr>
            <p:ph type="body" sz="quarter" idx="35"/>
          </p:nvPr>
        </p:nvSpPr>
        <p:spPr>
          <a:xfrm>
            <a:off x="10933315" y="6301905"/>
            <a:ext cx="840508" cy="382948"/>
          </a:xfrm>
          <a:prstGeom prst="rect">
            <a:avLst/>
          </a:prstGeom>
        </p:spPr>
        <p:txBody>
          <a:bodyPr lIns="0" tIns="0" rIns="0" bIns="0">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8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cxnSp>
        <p:nvCxnSpPr>
          <p:cNvPr id="27" name="Straight Connector 26"/>
          <p:cNvCxnSpPr/>
          <p:nvPr userDrawn="1"/>
        </p:nvCxnSpPr>
        <p:spPr>
          <a:xfrm>
            <a:off x="10523604" y="5930900"/>
            <a:ext cx="0" cy="635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Picture Placeholder 144"/>
          <p:cNvSpPr>
            <a:spLocks noGrp="1"/>
          </p:cNvSpPr>
          <p:nvPr>
            <p:ph type="pic" sz="quarter" idx="36" hasCustomPrompt="1"/>
          </p:nvPr>
        </p:nvSpPr>
        <p:spPr>
          <a:xfrm>
            <a:off x="202498" y="5884716"/>
            <a:ext cx="2064635" cy="834378"/>
          </a:xfrm>
          <a:prstGeom prst="rect">
            <a:avLst/>
          </a:prstGeom>
        </p:spPr>
        <p:txBody>
          <a:bodyPr anchor="ctr" anchorCtr="0">
            <a:noAutofit/>
          </a:bodyPr>
          <a:lstStyle>
            <a:lvl1pPr marL="0" indent="0" algn="ctr">
              <a:buNone/>
              <a:defRPr sz="1600">
                <a:solidFill>
                  <a:srgbClr val="7030A0"/>
                </a:solidFill>
              </a:defRPr>
            </a:lvl1pPr>
          </a:lstStyle>
          <a:p>
            <a:r>
              <a:rPr lang="en-US"/>
              <a:t>Drag logo here</a:t>
            </a:r>
          </a:p>
        </p:txBody>
      </p:sp>
      <p:sp>
        <p:nvSpPr>
          <p:cNvPr id="55" name="Text Placeholder 136"/>
          <p:cNvSpPr>
            <a:spLocks noGrp="1"/>
          </p:cNvSpPr>
          <p:nvPr>
            <p:ph type="body" sz="quarter" idx="31"/>
          </p:nvPr>
        </p:nvSpPr>
        <p:spPr>
          <a:xfrm>
            <a:off x="8892839" y="6156112"/>
            <a:ext cx="805425"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6" name="Text Placeholder 136"/>
          <p:cNvSpPr>
            <a:spLocks noGrp="1"/>
          </p:cNvSpPr>
          <p:nvPr>
            <p:ph type="body" sz="quarter" idx="32"/>
          </p:nvPr>
        </p:nvSpPr>
        <p:spPr>
          <a:xfrm>
            <a:off x="7302675" y="6181251"/>
            <a:ext cx="879812"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7" name="Text Placeholder 136"/>
          <p:cNvSpPr>
            <a:spLocks noGrp="1"/>
          </p:cNvSpPr>
          <p:nvPr>
            <p:ph type="body" sz="quarter" idx="33"/>
          </p:nvPr>
        </p:nvSpPr>
        <p:spPr>
          <a:xfrm>
            <a:off x="5307250" y="6156112"/>
            <a:ext cx="988642"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8" name="Text Placeholder 136"/>
          <p:cNvSpPr>
            <a:spLocks noGrp="1"/>
          </p:cNvSpPr>
          <p:nvPr>
            <p:ph type="body" sz="quarter" idx="34"/>
          </p:nvPr>
        </p:nvSpPr>
        <p:spPr>
          <a:xfrm>
            <a:off x="3087261" y="6171517"/>
            <a:ext cx="1505159"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0" name="TextBox 59"/>
          <p:cNvSpPr txBox="1"/>
          <p:nvPr userDrawn="1"/>
        </p:nvSpPr>
        <p:spPr>
          <a:xfrm>
            <a:off x="3197994" y="5916409"/>
            <a:ext cx="1487548"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Products and Services</a:t>
            </a:r>
          </a:p>
        </p:txBody>
      </p:sp>
      <p:sp>
        <p:nvSpPr>
          <p:cNvPr id="61" name="TextBox 60"/>
          <p:cNvSpPr txBox="1"/>
          <p:nvPr userDrawn="1"/>
        </p:nvSpPr>
        <p:spPr>
          <a:xfrm>
            <a:off x="5294550" y="5912045"/>
            <a:ext cx="1247049" cy="15529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Organization Size</a:t>
            </a:r>
          </a:p>
        </p:txBody>
      </p:sp>
      <p:sp>
        <p:nvSpPr>
          <p:cNvPr id="62" name="TextBox 61"/>
          <p:cNvSpPr txBox="1"/>
          <p:nvPr userDrawn="1"/>
        </p:nvSpPr>
        <p:spPr>
          <a:xfrm>
            <a:off x="7464535" y="5915827"/>
            <a:ext cx="988642"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Industry</a:t>
            </a:r>
          </a:p>
        </p:txBody>
      </p:sp>
      <p:sp>
        <p:nvSpPr>
          <p:cNvPr id="63" name="TextBox 62"/>
          <p:cNvSpPr txBox="1"/>
          <p:nvPr userDrawn="1"/>
        </p:nvSpPr>
        <p:spPr>
          <a:xfrm>
            <a:off x="8994069" y="5930900"/>
            <a:ext cx="988642"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Country</a:t>
            </a:r>
          </a:p>
        </p:txBody>
      </p:sp>
    </p:spTree>
    <p:extLst>
      <p:ext uri="{BB962C8B-B14F-4D97-AF65-F5344CB8AC3E}">
        <p14:creationId xmlns:p14="http://schemas.microsoft.com/office/powerpoint/2010/main" val="1902914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mp; 2-color Non-bullete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85812-DBB3-49A5-B9A5-226A70E5849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62518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88098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Only - gray,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spc="0">
                <a:solidFill>
                  <a:schemeClr val="tx1"/>
                </a:solidFill>
              </a:defRPr>
            </a:lvl1pPr>
          </a:lstStyle>
          <a:p>
            <a:r>
              <a:rPr lang="en-US"/>
              <a:t>Click to edit Master title style</a:t>
            </a:r>
          </a:p>
        </p:txBody>
      </p:sp>
    </p:spTree>
    <p:extLst>
      <p:ext uri="{BB962C8B-B14F-4D97-AF65-F5344CB8AC3E}">
        <p14:creationId xmlns:p14="http://schemas.microsoft.com/office/powerpoint/2010/main" val="287717405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31FDC4B1-0785-4203-90B0-3586BA98650F}"/>
              </a:ext>
            </a:extLst>
          </p:cNvPr>
          <p:cNvPicPr>
            <a:picLocks noChangeAspect="1"/>
          </p:cNvPicPr>
          <p:nvPr userDrawn="1"/>
        </p:nvPicPr>
        <p:blipFill rotWithShape="1">
          <a:blip r:embed="rId3"/>
          <a:srcRect l="15779" t="15162" r="28893" b="1845"/>
          <a:stretch/>
        </p:blipFill>
        <p:spPr>
          <a:xfrm>
            <a:off x="5334000" y="0"/>
            <a:ext cx="6858000" cy="6858000"/>
          </a:xfrm>
          <a:prstGeom prst="rect">
            <a:avLst/>
          </a:prstGeom>
        </p:spPr>
      </p:pic>
    </p:spTree>
    <p:extLst>
      <p:ext uri="{BB962C8B-B14F-4D97-AF65-F5344CB8AC3E}">
        <p14:creationId xmlns:p14="http://schemas.microsoft.com/office/powerpoint/2010/main" val="42533675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D112DACC-3558-4EAF-B807-7C520DCF912B}"/>
              </a:ext>
            </a:extLst>
          </p:cNvPr>
          <p:cNvPicPr>
            <a:picLocks noChangeAspect="1"/>
          </p:cNvPicPr>
          <p:nvPr userDrawn="1"/>
        </p:nvPicPr>
        <p:blipFill rotWithShape="1">
          <a:blip r:embed="rId3"/>
          <a:srcRect l="15779" t="15162" r="28893" b="1845"/>
          <a:stretch/>
        </p:blipFill>
        <p:spPr>
          <a:xfrm>
            <a:off x="5334000" y="0"/>
            <a:ext cx="6858000" cy="6858000"/>
          </a:xfrm>
          <a:prstGeom prst="rect">
            <a:avLst/>
          </a:prstGeom>
        </p:spPr>
      </p:pic>
    </p:spTree>
    <p:extLst>
      <p:ext uri="{BB962C8B-B14F-4D97-AF65-F5344CB8AC3E}">
        <p14:creationId xmlns:p14="http://schemas.microsoft.com/office/powerpoint/2010/main" val="2869409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4094681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065758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765461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73299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535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634970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0804025"/>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177971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657241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3822482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57701157"/>
      </p:ext>
    </p:extLst>
  </p:cSld>
  <p:clrMapOvr>
    <a:masterClrMapping/>
  </p:clrMapOvr>
  <p:transition>
    <p:fade/>
  </p:transition>
  <p:extLst>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839302999"/>
      </p:ext>
    </p:extLst>
  </p:cSld>
  <p:clrMapOvr>
    <a:masterClrMapping/>
  </p:clrMapOvr>
  <p:transition>
    <p:fade/>
  </p:transition>
  <p:extLst>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773856502"/>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1195620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1130241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740758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3231385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36998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629258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88712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935568"/>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70558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03581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5061196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5554539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Insert Photo">
    <p:spTree>
      <p:nvGrpSpPr>
        <p:cNvPr id="1" name=""/>
        <p:cNvGrpSpPr/>
        <p:nvPr/>
      </p:nvGrpSpPr>
      <p:grpSpPr>
        <a:xfrm>
          <a:off x="0" y="0"/>
          <a:ext cx="0" cy="0"/>
          <a:chOff x="0" y="0"/>
          <a:chExt cx="0" cy="0"/>
        </a:xfrm>
      </p:grpSpPr>
      <p:pic>
        <p:nvPicPr>
          <p:cNvPr id="44" name="Picture Placeholder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918075" y="-4979"/>
            <a:ext cx="6273925" cy="5684621"/>
          </a:xfrm>
          <a:prstGeom prst="rect">
            <a:avLst/>
          </a:prstGeom>
        </p:spPr>
      </p:pic>
      <p:sp>
        <p:nvSpPr>
          <p:cNvPr id="20" name="Picture Placeholder 144"/>
          <p:cNvSpPr>
            <a:spLocks noGrp="1"/>
          </p:cNvSpPr>
          <p:nvPr>
            <p:ph type="pic" sz="quarter" idx="20" hasCustomPrompt="1"/>
          </p:nvPr>
        </p:nvSpPr>
        <p:spPr>
          <a:xfrm>
            <a:off x="5918075" y="0"/>
            <a:ext cx="6273925" cy="5684621"/>
          </a:xfrm>
          <a:prstGeom prst="rect">
            <a:avLst/>
          </a:prstGeom>
        </p:spPr>
        <p:txBody>
          <a:bodyPr anchor="ctr" anchorCtr="0">
            <a:noAutofit/>
          </a:bodyPr>
          <a:lstStyle>
            <a:lvl1pPr marL="0" indent="0" algn="ctr">
              <a:buNone/>
              <a:defRPr baseline="0">
                <a:solidFill>
                  <a:schemeClr val="bg1"/>
                </a:solidFill>
              </a:defRPr>
            </a:lvl1pPr>
          </a:lstStyle>
          <a:p>
            <a:r>
              <a:rPr lang="en-US"/>
              <a:t>Drag picture here</a:t>
            </a:r>
          </a:p>
        </p:txBody>
      </p:sp>
      <p:sp>
        <p:nvSpPr>
          <p:cNvPr id="21" name="Title 1"/>
          <p:cNvSpPr>
            <a:spLocks noGrp="1"/>
          </p:cNvSpPr>
          <p:nvPr>
            <p:ph type="ctrTitle"/>
          </p:nvPr>
        </p:nvSpPr>
        <p:spPr>
          <a:xfrm>
            <a:off x="613786" y="851200"/>
            <a:ext cx="4699724" cy="1043599"/>
          </a:xfrm>
          <a:prstGeom prst="rect">
            <a:avLst/>
          </a:prstGeom>
        </p:spPr>
        <p:txBody>
          <a:bodyPr lIns="0" tIns="0" rIns="0" bIns="0" anchor="t" anchorCtr="0">
            <a:noAutofit/>
          </a:bodyPr>
          <a:lstStyle>
            <a:lvl1pPr algn="l">
              <a:defRPr sz="3200" b="1">
                <a:solidFill>
                  <a:schemeClr val="tx1">
                    <a:lumMod val="50000"/>
                    <a:lumOff val="50000"/>
                  </a:schemeClr>
                </a:solidFill>
                <a:latin typeface="+mj-lt"/>
              </a:defRPr>
            </a:lvl1pPr>
          </a:lstStyle>
          <a:p>
            <a:r>
              <a:rPr lang="en-US"/>
              <a:t>Click to edit Master title style</a:t>
            </a:r>
          </a:p>
        </p:txBody>
      </p:sp>
      <p:sp>
        <p:nvSpPr>
          <p:cNvPr id="22" name="Text Placeholder 132"/>
          <p:cNvSpPr>
            <a:spLocks noGrp="1"/>
          </p:cNvSpPr>
          <p:nvPr>
            <p:ph type="body" sz="quarter" idx="11"/>
          </p:nvPr>
        </p:nvSpPr>
        <p:spPr>
          <a:xfrm>
            <a:off x="622300" y="1930399"/>
            <a:ext cx="4724400" cy="3382923"/>
          </a:xfrm>
          <a:prstGeom prst="rect">
            <a:avLst/>
          </a:prstGeom>
        </p:spPr>
        <p:txBody>
          <a:bodyPr lIns="0" tIns="0" rIns="0" bIns="0">
            <a:noAutofit/>
          </a:bodyPr>
          <a:lstStyle>
            <a:lvl1pPr marL="0" indent="0">
              <a:lnSpc>
                <a:spcPts val="1800"/>
              </a:lnSpc>
              <a:buNone/>
              <a:defRPr sz="1200">
                <a:solidFill>
                  <a:schemeClr val="bg2">
                    <a:lumMod val="25000"/>
                  </a:schemeClr>
                </a:solidFill>
              </a:defRPr>
            </a:lvl1pPr>
          </a:lstStyle>
          <a:p>
            <a:pPr lvl="0"/>
            <a:r>
              <a:rPr lang="en-US"/>
              <a:t>Click to edit Master text styles</a:t>
            </a:r>
          </a:p>
        </p:txBody>
      </p:sp>
      <p:cxnSp>
        <p:nvCxnSpPr>
          <p:cNvPr id="31" name="Straight Connector 30"/>
          <p:cNvCxnSpPr/>
          <p:nvPr userDrawn="1"/>
        </p:nvCxnSpPr>
        <p:spPr>
          <a:xfrm>
            <a:off x="13962495" y="10026650"/>
            <a:ext cx="0" cy="635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0" y="5689600"/>
            <a:ext cx="12192000" cy="1168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36"/>
          <p:cNvSpPr>
            <a:spLocks noGrp="1"/>
          </p:cNvSpPr>
          <p:nvPr>
            <p:ph type="body" sz="quarter" idx="35"/>
          </p:nvPr>
        </p:nvSpPr>
        <p:spPr>
          <a:xfrm>
            <a:off x="10933315" y="6301905"/>
            <a:ext cx="840508" cy="382948"/>
          </a:xfrm>
          <a:prstGeom prst="rect">
            <a:avLst/>
          </a:prstGeom>
        </p:spPr>
        <p:txBody>
          <a:bodyPr lIns="0" tIns="0" rIns="0" bIns="0">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8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cxnSp>
        <p:nvCxnSpPr>
          <p:cNvPr id="27" name="Straight Connector 26"/>
          <p:cNvCxnSpPr/>
          <p:nvPr userDrawn="1"/>
        </p:nvCxnSpPr>
        <p:spPr>
          <a:xfrm>
            <a:off x="10523604" y="5930900"/>
            <a:ext cx="0" cy="635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Picture Placeholder 144"/>
          <p:cNvSpPr>
            <a:spLocks noGrp="1"/>
          </p:cNvSpPr>
          <p:nvPr>
            <p:ph type="pic" sz="quarter" idx="36" hasCustomPrompt="1"/>
          </p:nvPr>
        </p:nvSpPr>
        <p:spPr>
          <a:xfrm>
            <a:off x="202498" y="5884716"/>
            <a:ext cx="2064635" cy="834378"/>
          </a:xfrm>
          <a:prstGeom prst="rect">
            <a:avLst/>
          </a:prstGeom>
        </p:spPr>
        <p:txBody>
          <a:bodyPr anchor="ctr" anchorCtr="0">
            <a:noAutofit/>
          </a:bodyPr>
          <a:lstStyle>
            <a:lvl1pPr marL="0" indent="0" algn="ctr">
              <a:buNone/>
              <a:defRPr sz="1600">
                <a:solidFill>
                  <a:srgbClr val="7030A0"/>
                </a:solidFill>
              </a:defRPr>
            </a:lvl1pPr>
          </a:lstStyle>
          <a:p>
            <a:r>
              <a:rPr lang="en-US"/>
              <a:t>Drag logo here</a:t>
            </a:r>
          </a:p>
        </p:txBody>
      </p:sp>
      <p:sp>
        <p:nvSpPr>
          <p:cNvPr id="55" name="Text Placeholder 136"/>
          <p:cNvSpPr>
            <a:spLocks noGrp="1"/>
          </p:cNvSpPr>
          <p:nvPr>
            <p:ph type="body" sz="quarter" idx="31"/>
          </p:nvPr>
        </p:nvSpPr>
        <p:spPr>
          <a:xfrm>
            <a:off x="8892839" y="6156112"/>
            <a:ext cx="805425"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6" name="Text Placeholder 136"/>
          <p:cNvSpPr>
            <a:spLocks noGrp="1"/>
          </p:cNvSpPr>
          <p:nvPr>
            <p:ph type="body" sz="quarter" idx="32"/>
          </p:nvPr>
        </p:nvSpPr>
        <p:spPr>
          <a:xfrm>
            <a:off x="7302675" y="6181251"/>
            <a:ext cx="879812"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7" name="Text Placeholder 136"/>
          <p:cNvSpPr>
            <a:spLocks noGrp="1"/>
          </p:cNvSpPr>
          <p:nvPr>
            <p:ph type="body" sz="quarter" idx="33"/>
          </p:nvPr>
        </p:nvSpPr>
        <p:spPr>
          <a:xfrm>
            <a:off x="5307250" y="6156112"/>
            <a:ext cx="988642"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8" name="Text Placeholder 136"/>
          <p:cNvSpPr>
            <a:spLocks noGrp="1"/>
          </p:cNvSpPr>
          <p:nvPr>
            <p:ph type="body" sz="quarter" idx="34"/>
          </p:nvPr>
        </p:nvSpPr>
        <p:spPr>
          <a:xfrm>
            <a:off x="3087261" y="6171517"/>
            <a:ext cx="1505159"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0" name="TextBox 59"/>
          <p:cNvSpPr txBox="1"/>
          <p:nvPr userDrawn="1"/>
        </p:nvSpPr>
        <p:spPr>
          <a:xfrm>
            <a:off x="3197994" y="5916409"/>
            <a:ext cx="1487548"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Products and Services</a:t>
            </a:r>
          </a:p>
        </p:txBody>
      </p:sp>
      <p:sp>
        <p:nvSpPr>
          <p:cNvPr id="61" name="TextBox 60"/>
          <p:cNvSpPr txBox="1"/>
          <p:nvPr userDrawn="1"/>
        </p:nvSpPr>
        <p:spPr>
          <a:xfrm>
            <a:off x="5294550" y="5912045"/>
            <a:ext cx="1247049" cy="15529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Organization Size</a:t>
            </a:r>
          </a:p>
        </p:txBody>
      </p:sp>
      <p:sp>
        <p:nvSpPr>
          <p:cNvPr id="62" name="TextBox 61"/>
          <p:cNvSpPr txBox="1"/>
          <p:nvPr userDrawn="1"/>
        </p:nvSpPr>
        <p:spPr>
          <a:xfrm>
            <a:off x="7464535" y="5915827"/>
            <a:ext cx="988642"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Industry</a:t>
            </a:r>
          </a:p>
        </p:txBody>
      </p:sp>
      <p:sp>
        <p:nvSpPr>
          <p:cNvPr id="63" name="TextBox 62"/>
          <p:cNvSpPr txBox="1"/>
          <p:nvPr userDrawn="1"/>
        </p:nvSpPr>
        <p:spPr>
          <a:xfrm>
            <a:off x="8994069" y="5930900"/>
            <a:ext cx="988642"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Country</a:t>
            </a:r>
          </a:p>
        </p:txBody>
      </p:sp>
    </p:spTree>
    <p:extLst>
      <p:ext uri="{BB962C8B-B14F-4D97-AF65-F5344CB8AC3E}">
        <p14:creationId xmlns:p14="http://schemas.microsoft.com/office/powerpoint/2010/main" val="26539492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Title &amp; 2-color Non-bullete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85812-DBB3-49A5-B9A5-226A70E5849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40787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Title Only - gray,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spc="0">
                <a:solidFill>
                  <a:schemeClr val="tx1"/>
                </a:solidFill>
              </a:defRPr>
            </a:lvl1pPr>
          </a:lstStyle>
          <a:p>
            <a:r>
              <a:rPr lang="en-US"/>
              <a:t>Click to edit Master title style</a:t>
            </a:r>
          </a:p>
        </p:txBody>
      </p:sp>
    </p:spTree>
    <p:extLst>
      <p:ext uri="{BB962C8B-B14F-4D97-AF65-F5344CB8AC3E}">
        <p14:creationId xmlns:p14="http://schemas.microsoft.com/office/powerpoint/2010/main" val="392335281"/>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Walkin">
    <p:bg bwMode="auto">
      <p:bgPr>
        <a:solidFill>
          <a:schemeClr val="accent1"/>
        </a:solidFill>
        <a:effectLst/>
      </p:bgPr>
    </p:bg>
    <p:spTree>
      <p:nvGrpSpPr>
        <p:cNvPr id="1" name=""/>
        <p:cNvGrpSpPr/>
        <p:nvPr/>
      </p:nvGrpSpPr>
      <p:grpSpPr>
        <a:xfrm>
          <a:off x="0" y="0"/>
          <a:ext cx="0" cy="0"/>
          <a:chOff x="0" y="0"/>
          <a:chExt cx="0" cy="0"/>
        </a:xfrm>
      </p:grpSpPr>
      <p:pic>
        <p:nvPicPr>
          <p:cNvPr id="7" name="Picture 6" descr="An image of neuronetwork."/>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865" y="0"/>
            <a:ext cx="12190271" cy="6858000"/>
          </a:xfrm>
          <a:prstGeom prst="rect">
            <a:avLst/>
          </a:prstGeom>
        </p:spPr>
      </p:pic>
      <p:sp>
        <p:nvSpPr>
          <p:cNvPr id="8" name="TextBox 7"/>
          <p:cNvSpPr txBox="1"/>
          <p:nvPr userDrawn="1"/>
        </p:nvSpPr>
        <p:spPr bwMode="white">
          <a:xfrm>
            <a:off x="423333" y="2674773"/>
            <a:ext cx="7913674" cy="1508453"/>
          </a:xfrm>
          <a:prstGeom prst="rect">
            <a:avLst/>
          </a:prstGeom>
          <a:noFill/>
        </p:spPr>
        <p:txBody>
          <a:bodyPr wrap="square" lIns="134464" tIns="143428" rIns="134464" bIns="143428" rtlCol="0" anchor="ctr">
            <a:spAutoFit/>
          </a:bodyPr>
          <a:lstStyle/>
          <a:p>
            <a:pPr>
              <a:lnSpc>
                <a:spcPct val="90000"/>
              </a:lnSpc>
              <a:spcAft>
                <a:spcPts val="588"/>
              </a:spcAft>
            </a:pPr>
            <a:r>
              <a:rPr lang="en-US" sz="440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Machine Learning,</a:t>
            </a:r>
            <a:r>
              <a:rPr lang="en-US" sz="44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 AI,</a:t>
            </a:r>
            <a:br>
              <a:rPr lang="en-US" sz="44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44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and </a:t>
            </a:r>
            <a:r>
              <a:rPr lang="en-US" sz="440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Data Science Conference</a:t>
            </a:r>
          </a:p>
        </p:txBody>
      </p:sp>
      <p:pic>
        <p:nvPicPr>
          <p:cNvPr id="10" name="MS logo white - EMF" descr="Microsoft logo white text version">
            <a:extLst>
              <a:ext uri="{FF2B5EF4-FFF2-40B4-BE49-F238E27FC236}">
                <a16:creationId xmlns:a16="http://schemas.microsoft.com/office/drawing/2014/main" id="{A1E802C5-F995-4758-BDEF-6665E09AE200}"/>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grpSp>
        <p:nvGrpSpPr>
          <p:cNvPr id="17" name="Group 16">
            <a:extLst>
              <a:ext uri="{FF2B5EF4-FFF2-40B4-BE49-F238E27FC236}">
                <a16:creationId xmlns:a16="http://schemas.microsoft.com/office/drawing/2014/main" id="{0E754D0E-2F0C-497A-9A27-BFDBE035D3FE}"/>
              </a:ext>
            </a:extLst>
          </p:cNvPr>
          <p:cNvGrpSpPr/>
          <p:nvPr userDrawn="1"/>
        </p:nvGrpSpPr>
        <p:grpSpPr>
          <a:xfrm>
            <a:off x="7990972" y="2572073"/>
            <a:ext cx="3662864" cy="1713852"/>
            <a:chOff x="8377689" y="3035497"/>
            <a:chExt cx="3662864" cy="1713852"/>
          </a:xfrm>
        </p:grpSpPr>
        <p:cxnSp>
          <p:nvCxnSpPr>
            <p:cNvPr id="18" name="Straight Connector 17">
              <a:extLst>
                <a:ext uri="{FF2B5EF4-FFF2-40B4-BE49-F238E27FC236}">
                  <a16:creationId xmlns:a16="http://schemas.microsoft.com/office/drawing/2014/main" id="{1E354233-98E9-4113-A218-FAF747D633F8}"/>
                </a:ext>
              </a:extLst>
            </p:cNvPr>
            <p:cNvCxnSpPr>
              <a:cxnSpLocks/>
            </p:cNvCxnSpPr>
            <p:nvPr userDrawn="1"/>
          </p:nvCxnSpPr>
          <p:spPr>
            <a:xfrm>
              <a:off x="11056950" y="3035497"/>
              <a:ext cx="0" cy="1680460"/>
            </a:xfrm>
            <a:prstGeom prst="line">
              <a:avLst/>
            </a:prstGeom>
            <a:noFill/>
            <a:ln w="25400" cap="flat" cmpd="sng" algn="ctr">
              <a:solidFill>
                <a:srgbClr val="FFFFFF"/>
              </a:solidFill>
              <a:prstDash val="solid"/>
              <a:headEnd type="none"/>
              <a:tailEnd type="none"/>
            </a:ln>
            <a:effectLst/>
          </p:spPr>
        </p:cxnSp>
        <p:cxnSp>
          <p:nvCxnSpPr>
            <p:cNvPr id="19" name="Straight Connector 18">
              <a:extLst>
                <a:ext uri="{FF2B5EF4-FFF2-40B4-BE49-F238E27FC236}">
                  <a16:creationId xmlns:a16="http://schemas.microsoft.com/office/drawing/2014/main" id="{575B65F6-BFDE-40DE-8686-A77A38A57841}"/>
                </a:ext>
              </a:extLst>
            </p:cNvPr>
            <p:cNvCxnSpPr>
              <a:cxnSpLocks/>
            </p:cNvCxnSpPr>
            <p:nvPr userDrawn="1"/>
          </p:nvCxnSpPr>
          <p:spPr>
            <a:xfrm>
              <a:off x="11056950" y="3875727"/>
              <a:ext cx="914400" cy="0"/>
            </a:xfrm>
            <a:prstGeom prst="line">
              <a:avLst/>
            </a:prstGeom>
            <a:noFill/>
            <a:ln w="25400" cap="flat" cmpd="sng" algn="ctr">
              <a:solidFill>
                <a:srgbClr val="FFFFFF"/>
              </a:solidFill>
              <a:prstDash val="solid"/>
              <a:headEnd type="none"/>
              <a:tailEnd type="none"/>
            </a:ln>
            <a:effectLst/>
          </p:spPr>
        </p:cxnSp>
        <p:sp>
          <p:nvSpPr>
            <p:cNvPr id="25" name="TextBox 24">
              <a:extLst>
                <a:ext uri="{FF2B5EF4-FFF2-40B4-BE49-F238E27FC236}">
                  <a16:creationId xmlns:a16="http://schemas.microsoft.com/office/drawing/2014/main" id="{B3701858-4A85-47DC-8EBA-D8E90AA283F2}"/>
                </a:ext>
              </a:extLst>
            </p:cNvPr>
            <p:cNvSpPr txBox="1"/>
            <p:nvPr userDrawn="1"/>
          </p:nvSpPr>
          <p:spPr>
            <a:xfrm>
              <a:off x="8377689" y="3385436"/>
              <a:ext cx="2679260" cy="960263"/>
            </a:xfrm>
            <a:prstGeom prst="rect">
              <a:avLst/>
            </a:prstGeom>
            <a:noFill/>
          </p:spPr>
          <p:txBody>
            <a:bodyPr wrap="none" lIns="182880" tIns="146304" rIns="182880" bIns="146304" rtlCol="0" anchor="ctr">
              <a:spAutoFit/>
            </a:bodyPr>
            <a:lstStyle/>
            <a:p>
              <a:pPr marL="0" marR="0" lvl="0" indent="0" algn="r" defTabSz="932742"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t>November 12–14</a:t>
              </a:r>
            </a:p>
            <a:p>
              <a:pPr marL="0" marR="0" lvl="0" indent="0" algn="r" defTabSz="932742"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t>Redmond</a:t>
              </a:r>
            </a:p>
          </p:txBody>
        </p:sp>
        <p:sp>
          <p:nvSpPr>
            <p:cNvPr id="26" name="TextBox 25">
              <a:extLst>
                <a:ext uri="{FF2B5EF4-FFF2-40B4-BE49-F238E27FC236}">
                  <a16:creationId xmlns:a16="http://schemas.microsoft.com/office/drawing/2014/main" id="{11C5BD14-30C1-4C22-9F88-16A0629099D4}"/>
                </a:ext>
              </a:extLst>
            </p:cNvPr>
            <p:cNvSpPr txBox="1"/>
            <p:nvPr userDrawn="1"/>
          </p:nvSpPr>
          <p:spPr>
            <a:xfrm>
              <a:off x="11056950" y="3475328"/>
              <a:ext cx="983603" cy="398251"/>
            </a:xfrm>
            <a:prstGeom prst="rect">
              <a:avLst/>
            </a:prstGeom>
            <a:noFill/>
          </p:spPr>
          <p:txBody>
            <a:bodyPr wrap="none" lIns="91440" tIns="91440" rIns="91440" bIns="91440" rtlCol="0" anchor="b">
              <a:noAutofit/>
            </a:bodyPr>
            <a:lstStyle/>
            <a:p>
              <a:pPr marL="0" marR="0" lvl="0" indent="0" defTabSz="932742" eaLnBrk="1" fontAlgn="auto" latinLnBrk="0" hangingPunct="1">
                <a:lnSpc>
                  <a:spcPct val="15000"/>
                </a:lnSpc>
                <a:spcBef>
                  <a:spcPts val="0"/>
                </a:spcBef>
                <a:spcAft>
                  <a:spcPts val="600"/>
                </a:spcAft>
                <a:buClrTx/>
                <a:buSzTx/>
                <a:buFontTx/>
                <a:buNone/>
                <a:tabLst/>
                <a:defRPr/>
              </a:pPr>
              <a:r>
                <a:rPr kumimoji="0" lang="en-US" sz="6000" b="0" i="0" u="none" strike="noStrike" kern="0" cap="none" spc="0" normalizeH="0" baseline="0" noProof="0">
                  <a:ln>
                    <a:noFill/>
                  </a:ln>
                  <a:gradFill>
                    <a:gsLst>
                      <a:gs pos="2917">
                        <a:srgbClr val="FFFFFF"/>
                      </a:gs>
                      <a:gs pos="30000">
                        <a:srgbClr val="FFFFFF"/>
                      </a:gs>
                    </a:gsLst>
                    <a:lin ang="5400000" scaled="0"/>
                  </a:gradFill>
                  <a:effectLst/>
                  <a:uLnTx/>
                  <a:uFillTx/>
                  <a:latin typeface="Segoe UI Light"/>
                </a:rPr>
                <a:t>20</a:t>
              </a:r>
            </a:p>
          </p:txBody>
        </p:sp>
        <p:sp>
          <p:nvSpPr>
            <p:cNvPr id="27" name="TextBox 26">
              <a:extLst>
                <a:ext uri="{FF2B5EF4-FFF2-40B4-BE49-F238E27FC236}">
                  <a16:creationId xmlns:a16="http://schemas.microsoft.com/office/drawing/2014/main" id="{1E5FE256-76B5-4E87-ADD8-E59DA6AFB5D8}"/>
                </a:ext>
              </a:extLst>
            </p:cNvPr>
            <p:cNvSpPr txBox="1"/>
            <p:nvPr userDrawn="1"/>
          </p:nvSpPr>
          <p:spPr>
            <a:xfrm>
              <a:off x="11056950" y="4351098"/>
              <a:ext cx="983603" cy="398251"/>
            </a:xfrm>
            <a:prstGeom prst="rect">
              <a:avLst/>
            </a:prstGeom>
            <a:noFill/>
          </p:spPr>
          <p:txBody>
            <a:bodyPr wrap="none" lIns="91440" tIns="91440" rIns="91440" bIns="91440" rtlCol="0" anchor="t">
              <a:noAutofit/>
            </a:bodyPr>
            <a:lstStyle/>
            <a:p>
              <a:pPr marL="0" marR="0" lvl="0" indent="0" defTabSz="932742" eaLnBrk="1" fontAlgn="auto" latinLnBrk="0" hangingPunct="1">
                <a:lnSpc>
                  <a:spcPct val="15000"/>
                </a:lnSpc>
                <a:spcBef>
                  <a:spcPts val="0"/>
                </a:spcBef>
                <a:spcAft>
                  <a:spcPts val="600"/>
                </a:spcAft>
                <a:buClrTx/>
                <a:buSzTx/>
                <a:buFontTx/>
                <a:buNone/>
                <a:tabLst/>
                <a:defRPr/>
              </a:pPr>
              <a:r>
                <a:rPr kumimoji="0" lang="en-US" sz="6000" b="0" i="0" u="none" strike="noStrike" kern="0" cap="none" spc="0" normalizeH="0" baseline="0" noProof="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t>18</a:t>
              </a:r>
            </a:p>
          </p:txBody>
        </p:sp>
      </p:grpSp>
    </p:spTree>
    <p:extLst>
      <p:ext uri="{BB962C8B-B14F-4D97-AF65-F5344CB8AC3E}">
        <p14:creationId xmlns:p14="http://schemas.microsoft.com/office/powerpoint/2010/main" val="26412155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036228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7995790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34485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70188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01419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562477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09590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7236265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86337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Title Accent Colo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909370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90374617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483488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176405"/>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Accent Color">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05520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910628"/>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harePoint Slide">
    <p:bg>
      <p:bgRef idx="1001">
        <a:schemeClr val="bg2"/>
      </p:bgRef>
    </p:bg>
    <p:spTree>
      <p:nvGrpSpPr>
        <p:cNvPr id="1" name=""/>
        <p:cNvGrpSpPr/>
        <p:nvPr/>
      </p:nvGrpSpPr>
      <p:grpSpPr>
        <a:xfrm>
          <a:off x="0" y="0"/>
          <a:ext cx="0" cy="0"/>
          <a:chOff x="0" y="0"/>
          <a:chExt cx="0" cy="0"/>
        </a:xfrm>
      </p:grpSpPr>
      <p:pic>
        <p:nvPicPr>
          <p:cNvPr id="5" name="Picture 4" descr="An image of neuronetwork.">
            <a:extLst>
              <a:ext uri="{FF2B5EF4-FFF2-40B4-BE49-F238E27FC236}">
                <a16:creationId xmlns:a16="http://schemas.microsoft.com/office/drawing/2014/main" id="{B3F963A3-2F4D-4783-B405-E83DA04286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865" y="0"/>
            <a:ext cx="12190271" cy="6858000"/>
          </a:xfrm>
          <a:prstGeom prst="rect">
            <a:avLst/>
          </a:prstGeom>
        </p:spPr>
      </p:pic>
      <p:sp>
        <p:nvSpPr>
          <p:cNvPr id="3" name="TextBox 2">
            <a:extLst>
              <a:ext uri="{FF2B5EF4-FFF2-40B4-BE49-F238E27FC236}">
                <a16:creationId xmlns:a16="http://schemas.microsoft.com/office/drawing/2014/main" id="{441694BA-0F99-4A36-8E05-3F73A3A21D42}"/>
              </a:ext>
            </a:extLst>
          </p:cNvPr>
          <p:cNvSpPr txBox="1"/>
          <p:nvPr userDrawn="1"/>
        </p:nvSpPr>
        <p:spPr>
          <a:xfrm>
            <a:off x="584199" y="2044006"/>
            <a:ext cx="9142413" cy="2769989"/>
          </a:xfrm>
          <a:prstGeom prst="rect">
            <a:avLst/>
          </a:prstGeom>
          <a:noFill/>
        </p:spPr>
        <p:txBody>
          <a:bodyPr wrap="square" lIns="0" tIns="0" rIns="0" bIns="0" rtlCol="0">
            <a:spAutoFit/>
          </a:bodyPr>
          <a:lstStyle/>
          <a:p>
            <a:pPr algn="l"/>
            <a:r>
              <a:rPr kumimoji="0" lang="en-US" sz="3600" b="0" i="0" u="none" strike="noStrike" kern="1200" cap="none" spc="-50" normalizeH="0" baseline="0" noProof="0">
                <a:ln w="3175">
                  <a:noFill/>
                </a:ln>
                <a:gradFill>
                  <a:gsLst>
                    <a:gs pos="1250">
                      <a:srgbClr val="FFFFFF"/>
                    </a:gs>
                    <a:gs pos="100000">
                      <a:srgbClr val="FFFFFF"/>
                    </a:gs>
                  </a:gsLst>
                  <a:lin ang="5400000" scaled="0"/>
                </a:gradFill>
                <a:effectLst/>
                <a:uLnTx/>
                <a:uFillTx/>
                <a:latin typeface="Segoe UI Semibold"/>
                <a:ea typeface="+mn-ea"/>
                <a:cs typeface="Segoe UI" pitchFamily="34" charset="0"/>
              </a:rPr>
              <a:t>Thank you for attending MLADS and continuing to build our strong community</a:t>
            </a:r>
            <a:br>
              <a:rPr kumimoji="0" lang="en-US" sz="3600" b="0" i="0" u="none" strike="noStrike" kern="1200" cap="none" spc="-50" normalizeH="0" baseline="0" noProof="0">
                <a:ln w="3175">
                  <a:noFill/>
                </a:ln>
                <a:gradFill>
                  <a:gsLst>
                    <a:gs pos="1250">
                      <a:srgbClr val="FFFFFF"/>
                    </a:gs>
                    <a:gs pos="100000">
                      <a:srgbClr val="FFFFFF"/>
                    </a:gs>
                  </a:gsLst>
                  <a:lin ang="5400000" scaled="0"/>
                </a:gradFill>
                <a:effectLst/>
                <a:uLnTx/>
                <a:uFillTx/>
                <a:latin typeface="Segoe UI Semibold"/>
                <a:ea typeface="+mn-ea"/>
                <a:cs typeface="Segoe UI" pitchFamily="34" charset="0"/>
              </a:rPr>
            </a:br>
            <a:br>
              <a:rPr kumimoji="0" lang="en-US" sz="3600" b="0" i="0" u="none" strike="noStrike" kern="1200" cap="none" spc="-50" normalizeH="0" baseline="0" noProof="0">
                <a:ln w="3175">
                  <a:noFill/>
                </a:ln>
                <a:gradFill>
                  <a:gsLst>
                    <a:gs pos="1250">
                      <a:srgbClr val="FFFFFF"/>
                    </a:gs>
                    <a:gs pos="100000">
                      <a:srgbClr val="FFFFFF"/>
                    </a:gs>
                  </a:gsLst>
                  <a:lin ang="5400000" scaled="0"/>
                </a:gradFill>
                <a:effectLst/>
                <a:uLnTx/>
                <a:uFillTx/>
                <a:latin typeface="Segoe UI Semibold"/>
                <a:ea typeface="+mn-ea"/>
                <a:cs typeface="Segoe UI" pitchFamily="34" charset="0"/>
              </a:rPr>
            </a:br>
            <a: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t>If you’re interested in accessing a recorded </a:t>
            </a:r>
            <a:b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br>
            <a: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t>version of content from the conference, </a:t>
            </a:r>
            <a:b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br>
            <a: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t>it can be found here: </a:t>
            </a:r>
            <a:r>
              <a:rPr lang="en-US" sz="2400" b="0" i="0" kern="1200">
                <a:solidFill>
                  <a:schemeClr val="tx1"/>
                </a:solidFill>
                <a:effectLst/>
                <a:latin typeface="+mn-lt"/>
                <a:ea typeface="+mn-ea"/>
                <a:cs typeface="+mn-cs"/>
                <a:hlinkClick r:id="rId3"/>
              </a:rPr>
              <a:t>http://aka.ms/fall2018mlads</a:t>
            </a:r>
            <a:endParaRPr lang="en-US" sz="3200" b="0">
              <a:gradFill>
                <a:gsLst>
                  <a:gs pos="2917">
                    <a:schemeClr val="tx1"/>
                  </a:gs>
                  <a:gs pos="30000">
                    <a:schemeClr val="tx1"/>
                  </a:gs>
                </a:gsLst>
                <a:lin ang="5400000" scaled="0"/>
              </a:gradFill>
              <a:latin typeface="+mn-lt"/>
            </a:endParaRPr>
          </a:p>
        </p:txBody>
      </p:sp>
      <p:pic>
        <p:nvPicPr>
          <p:cNvPr id="4" name="MS logo white - EMF" descr="Microsoft logo white text version">
            <a:extLst>
              <a:ext uri="{FF2B5EF4-FFF2-40B4-BE49-F238E27FC236}">
                <a16:creationId xmlns:a16="http://schemas.microsoft.com/office/drawing/2014/main" id="{1C51E223-E511-45C6-B90B-21F97617A55A}"/>
              </a:ext>
            </a:extLst>
          </p:cNvPr>
          <p:cNvPicPr>
            <a:picLocks noChangeAspect="1"/>
          </p:cNvPicPr>
          <p:nvPr userDrawn="1"/>
        </p:nvPicPr>
        <p:blipFill>
          <a:blip r:embed="rId4"/>
          <a:stretch>
            <a:fillRect/>
          </a:stretch>
        </p:blipFill>
        <p:spPr bwMode="black">
          <a:xfrm>
            <a:off x="584200" y="585788"/>
            <a:ext cx="1366245" cy="292608"/>
          </a:xfrm>
          <a:prstGeom prst="rect">
            <a:avLst/>
          </a:prstGeom>
        </p:spPr>
      </p:pic>
      <p:cxnSp>
        <p:nvCxnSpPr>
          <p:cNvPr id="7" name="Straight Connector 6">
            <a:extLst>
              <a:ext uri="{FF2B5EF4-FFF2-40B4-BE49-F238E27FC236}">
                <a16:creationId xmlns:a16="http://schemas.microsoft.com/office/drawing/2014/main" id="{E16D9DF8-5D28-4C40-8964-9A3444E35BDF}"/>
              </a:ext>
            </a:extLst>
          </p:cNvPr>
          <p:cNvCxnSpPr>
            <a:cxnSpLocks/>
          </p:cNvCxnSpPr>
          <p:nvPr userDrawn="1"/>
        </p:nvCxnSpPr>
        <p:spPr>
          <a:xfrm flipV="1">
            <a:off x="584199" y="3429000"/>
            <a:ext cx="2286000" cy="1"/>
          </a:xfrm>
          <a:prstGeom prst="line">
            <a:avLst/>
          </a:prstGeom>
          <a:noFill/>
          <a:ln w="25400" cap="flat" cmpd="sng" algn="ctr">
            <a:solidFill>
              <a:srgbClr val="FFFFFF"/>
            </a:solidFill>
            <a:prstDash val="solid"/>
            <a:headEnd type="none"/>
            <a:tailEnd type="none"/>
          </a:ln>
          <a:effectLst/>
        </p:spPr>
      </p:cxnSp>
    </p:spTree>
    <p:extLst>
      <p:ext uri="{BB962C8B-B14F-4D97-AF65-F5344CB8AC3E}">
        <p14:creationId xmlns:p14="http://schemas.microsoft.com/office/powerpoint/2010/main" val="15395522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4395257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3054639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72266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image" Target="../media/image4.emf"/><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theme" Target="../theme/theme3.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image" Target="../media/image4.emf"/><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theme" Target="../theme/theme4.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88168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7" r:id="rId14"/>
    <p:sldLayoutId id="2147483688" r:id="rId15"/>
    <p:sldLayoutId id="2147483689" r:id="rId16"/>
    <p:sldLayoutId id="2147483690" r:id="rId17"/>
    <p:sldLayoutId id="2147483691" r:id="rId18"/>
    <p:sldLayoutId id="21474837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8920450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30"/>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4714816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0"/>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7516844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github.com/Microsoft/Recommenders/wiki/Coding-Guidelin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github.com/nteract/papermil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github.com/Microsoft/Recommender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unnable.com/docker/getting-started/" TargetMode="External"/><Relationship Id="rId2" Type="http://schemas.openxmlformats.org/officeDocument/2006/relationships/hyperlink" Target="https://hub.docker.com/signu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github.com/microsoft/recommenders/blob/master/AUTHORS.m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18" Type="http://schemas.openxmlformats.org/officeDocument/2006/relationships/image" Target="../media/image32.jpeg"/><Relationship Id="rId26" Type="http://schemas.openxmlformats.org/officeDocument/2006/relationships/image" Target="../media/image40.png"/><Relationship Id="rId3" Type="http://schemas.openxmlformats.org/officeDocument/2006/relationships/image" Target="../media/image17.jp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jpeg"/><Relationship Id="rId17" Type="http://schemas.openxmlformats.org/officeDocument/2006/relationships/image" Target="../media/image31.png"/><Relationship Id="rId25" Type="http://schemas.openxmlformats.org/officeDocument/2006/relationships/image" Target="../media/image39.jpeg"/><Relationship Id="rId2" Type="http://schemas.openxmlformats.org/officeDocument/2006/relationships/notesSlide" Target="../notesSlides/notesSlide3.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jpeg"/><Relationship Id="rId24" Type="http://schemas.openxmlformats.org/officeDocument/2006/relationships/image" Target="../media/image38.jpeg"/><Relationship Id="rId5" Type="http://schemas.openxmlformats.org/officeDocument/2006/relationships/image" Target="../media/image19.png"/><Relationship Id="rId15" Type="http://schemas.openxmlformats.org/officeDocument/2006/relationships/image" Target="../media/image29.jpeg"/><Relationship Id="rId23" Type="http://schemas.openxmlformats.org/officeDocument/2006/relationships/image" Target="../media/image37.jpeg"/><Relationship Id="rId28" Type="http://schemas.openxmlformats.org/officeDocument/2006/relationships/image" Target="../media/image42.jpeg"/><Relationship Id="rId10" Type="http://schemas.openxmlformats.org/officeDocument/2006/relationships/image" Target="../media/image24.jpe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jpeg"/><Relationship Id="rId22" Type="http://schemas.openxmlformats.org/officeDocument/2006/relationships/image" Target="../media/image36.jpeg"/><Relationship Id="rId27"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RecoDevTeam@service.microsoft.com" TargetMode="External"/><Relationship Id="rId2" Type="http://schemas.openxmlformats.org/officeDocument/2006/relationships/hyperlink" Target="https://github.com/Microsoft/Recommende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65400" y="0"/>
            <a:ext cx="12322800" cy="6858000"/>
          </a:xfrm>
          <a:prstGeom prst="rect">
            <a:avLst/>
          </a:prstGeom>
          <a:noFill/>
          <a:ln>
            <a:noFill/>
          </a:ln>
        </p:spPr>
      </p:pic>
      <p:sp>
        <p:nvSpPr>
          <p:cNvPr id="55" name="Google Shape;55;p13"/>
          <p:cNvSpPr txBox="1"/>
          <p:nvPr/>
        </p:nvSpPr>
        <p:spPr>
          <a:xfrm>
            <a:off x="5578267" y="4993400"/>
            <a:ext cx="6458000" cy="821200"/>
          </a:xfrm>
          <a:prstGeom prst="rect">
            <a:avLst/>
          </a:prstGeom>
          <a:noFill/>
          <a:ln>
            <a:noFill/>
          </a:ln>
        </p:spPr>
        <p:txBody>
          <a:bodyPr spcFirstLastPara="1" wrap="square" lIns="121900" tIns="121900" rIns="121900" bIns="121900" anchor="t" anchorCtr="0">
            <a:noAutofit/>
          </a:bodyPr>
          <a:lstStyle/>
          <a:p>
            <a:pPr algn="r">
              <a:buClr>
                <a:srgbClr val="FFFFFF"/>
              </a:buClr>
            </a:pPr>
            <a:endParaRPr sz="2400" dirty="0"/>
          </a:p>
        </p:txBody>
      </p:sp>
      <p:sp>
        <p:nvSpPr>
          <p:cNvPr id="56" name="Google Shape;56;p13"/>
          <p:cNvSpPr txBox="1"/>
          <p:nvPr/>
        </p:nvSpPr>
        <p:spPr>
          <a:xfrm>
            <a:off x="655566" y="284075"/>
            <a:ext cx="9609567" cy="4114800"/>
          </a:xfrm>
          <a:prstGeom prst="rect">
            <a:avLst/>
          </a:prstGeom>
          <a:noFill/>
          <a:ln>
            <a:noFill/>
          </a:ln>
        </p:spPr>
        <p:txBody>
          <a:bodyPr spcFirstLastPara="1" wrap="square" lIns="121900" tIns="121900" rIns="121900" bIns="121900" anchor="t" anchorCtr="0">
            <a:noAutofit/>
          </a:bodyPr>
          <a:lstStyle/>
          <a:p>
            <a:r>
              <a:rPr lang="en" sz="8000" dirty="0">
                <a:solidFill>
                  <a:srgbClr val="FFFFFF"/>
                </a:solidFill>
                <a:latin typeface="Raleway"/>
                <a:ea typeface="Raleway"/>
                <a:cs typeface="Raleway"/>
                <a:sym typeface="Raleway"/>
              </a:rPr>
              <a:t>OPEN </a:t>
            </a:r>
            <a:endParaRPr sz="8000" dirty="0">
              <a:solidFill>
                <a:srgbClr val="FFFFFF"/>
              </a:solidFill>
              <a:latin typeface="Raleway"/>
              <a:ea typeface="Raleway"/>
              <a:cs typeface="Raleway"/>
              <a:sym typeface="Raleway"/>
            </a:endParaRPr>
          </a:p>
          <a:p>
            <a:r>
              <a:rPr lang="en" sz="8000" dirty="0">
                <a:solidFill>
                  <a:srgbClr val="FFFFFF"/>
                </a:solidFill>
                <a:latin typeface="Raleway"/>
                <a:ea typeface="Raleway"/>
                <a:cs typeface="Raleway"/>
                <a:sym typeface="Raleway"/>
              </a:rPr>
              <a:t>DATA </a:t>
            </a:r>
            <a:endParaRPr sz="8000" dirty="0">
              <a:solidFill>
                <a:srgbClr val="FFFFFF"/>
              </a:solidFill>
              <a:latin typeface="Raleway"/>
              <a:ea typeface="Raleway"/>
              <a:cs typeface="Raleway"/>
              <a:sym typeface="Raleway"/>
            </a:endParaRPr>
          </a:p>
          <a:p>
            <a:r>
              <a:rPr lang="en" sz="8000" dirty="0">
                <a:solidFill>
                  <a:srgbClr val="FFFFFF"/>
                </a:solidFill>
                <a:latin typeface="Raleway"/>
                <a:ea typeface="Raleway"/>
                <a:cs typeface="Raleway"/>
                <a:sym typeface="Raleway"/>
              </a:rPr>
              <a:t>SCIENCE </a:t>
            </a:r>
            <a:endParaRPr sz="8000" dirty="0">
              <a:solidFill>
                <a:srgbClr val="FFFFFF"/>
              </a:solidFill>
              <a:latin typeface="Raleway"/>
              <a:ea typeface="Raleway"/>
              <a:cs typeface="Raleway"/>
              <a:sym typeface="Raleway"/>
            </a:endParaRPr>
          </a:p>
          <a:p>
            <a:r>
              <a:rPr lang="en" sz="8000" dirty="0">
                <a:solidFill>
                  <a:srgbClr val="FFFFFF"/>
                </a:solidFill>
                <a:latin typeface="Raleway"/>
                <a:ea typeface="Raleway"/>
                <a:cs typeface="Raleway"/>
                <a:sym typeface="Raleway"/>
              </a:rPr>
              <a:t>CONFERENCE</a:t>
            </a:r>
            <a:endParaRPr sz="8000" dirty="0">
              <a:solidFill>
                <a:srgbClr val="FFFFFF"/>
              </a:solidFill>
              <a:latin typeface="Raleway"/>
              <a:ea typeface="Raleway"/>
              <a:cs typeface="Raleway"/>
              <a:sym typeface="Raleway"/>
            </a:endParaRPr>
          </a:p>
        </p:txBody>
      </p:sp>
      <p:sp>
        <p:nvSpPr>
          <p:cNvPr id="57" name="Google Shape;57;p13"/>
          <p:cNvSpPr txBox="1"/>
          <p:nvPr/>
        </p:nvSpPr>
        <p:spPr>
          <a:xfrm>
            <a:off x="4589867" y="5554425"/>
            <a:ext cx="7305200" cy="821200"/>
          </a:xfrm>
          <a:prstGeom prst="rect">
            <a:avLst/>
          </a:prstGeom>
          <a:noFill/>
          <a:ln>
            <a:noFill/>
          </a:ln>
        </p:spPr>
        <p:txBody>
          <a:bodyPr spcFirstLastPara="1" wrap="square" lIns="121900" tIns="121900" rIns="121900" bIns="121900" anchor="t" anchorCtr="0">
            <a:noAutofit/>
          </a:bodyPr>
          <a:lstStyle/>
          <a:p>
            <a:pPr algn="r">
              <a:buClr>
                <a:srgbClr val="FFFFFF"/>
              </a:buClr>
            </a:pPr>
            <a:endParaRPr sz="3200" b="1" dirty="0">
              <a:solidFill>
                <a:srgbClr val="FFFFFF"/>
              </a:solidFill>
              <a:latin typeface="Raleway"/>
              <a:ea typeface="Raleway"/>
              <a:cs typeface="Raleway"/>
              <a:sym typeface="Raleway"/>
            </a:endParaRPr>
          </a:p>
          <a:p>
            <a:pPr algn="r">
              <a:buClr>
                <a:srgbClr val="FFFFFF"/>
              </a:buClr>
            </a:pPr>
            <a:endParaRPr sz="2400" b="1" dirty="0">
              <a:solidFill>
                <a:srgbClr val="FFFFFF"/>
              </a:solidFill>
              <a:latin typeface="Raleway"/>
              <a:ea typeface="Raleway"/>
              <a:cs typeface="Raleway"/>
              <a:sym typeface="Raleway"/>
            </a:endParaRPr>
          </a:p>
        </p:txBody>
      </p:sp>
      <p:sp>
        <p:nvSpPr>
          <p:cNvPr id="58" name="Google Shape;58;p13"/>
          <p:cNvSpPr txBox="1"/>
          <p:nvPr/>
        </p:nvSpPr>
        <p:spPr>
          <a:xfrm>
            <a:off x="405933" y="5131808"/>
            <a:ext cx="9256400" cy="544400"/>
          </a:xfrm>
          <a:prstGeom prst="rect">
            <a:avLst/>
          </a:prstGeom>
          <a:noFill/>
          <a:ln>
            <a:noFill/>
          </a:ln>
        </p:spPr>
        <p:txBody>
          <a:bodyPr spcFirstLastPara="1" wrap="square" lIns="121900" tIns="121900" rIns="121900" bIns="121900" anchor="t" anchorCtr="0">
            <a:noAutofit/>
          </a:bodyPr>
          <a:lstStyle/>
          <a:p>
            <a:r>
              <a:rPr lang="en" sz="3200">
                <a:solidFill>
                  <a:srgbClr val="37BCFC"/>
                </a:solidFill>
                <a:latin typeface="Raleway"/>
                <a:ea typeface="Raleway"/>
                <a:cs typeface="Raleway"/>
                <a:sym typeface="Raleway"/>
              </a:rPr>
              <a:t>London |   Nov. 19 - Nov. 22 2019</a:t>
            </a:r>
            <a:endParaRPr sz="3200" dirty="0">
              <a:solidFill>
                <a:srgbClr val="37BCFC"/>
              </a:solidFill>
              <a:latin typeface="Raleway"/>
              <a:ea typeface="Raleway"/>
              <a:cs typeface="Raleway"/>
              <a:sym typeface="Raleway"/>
            </a:endParaRPr>
          </a:p>
        </p:txBody>
      </p:sp>
      <p:pic>
        <p:nvPicPr>
          <p:cNvPr id="59" name="Google Shape;59;p13"/>
          <p:cNvPicPr preferRelativeResize="0"/>
          <p:nvPr/>
        </p:nvPicPr>
        <p:blipFill>
          <a:blip r:embed="rId4">
            <a:alphaModFix/>
          </a:blip>
          <a:stretch>
            <a:fillRect/>
          </a:stretch>
        </p:blipFill>
        <p:spPr>
          <a:xfrm>
            <a:off x="7152734" y="284067"/>
            <a:ext cx="4883535" cy="1742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B7F1D-608E-4E93-A03B-EA69D5F4B5E8}"/>
              </a:ext>
            </a:extLst>
          </p:cNvPr>
          <p:cNvSpPr>
            <a:spLocks noGrp="1"/>
          </p:cNvSpPr>
          <p:nvPr>
            <p:ph type="title"/>
          </p:nvPr>
        </p:nvSpPr>
        <p:spPr/>
        <p:txBody>
          <a:bodyPr/>
          <a:lstStyle/>
          <a:p>
            <a:r>
              <a:rPr lang="en-US" dirty="0"/>
              <a:t>Core Values and Best Practices</a:t>
            </a:r>
          </a:p>
        </p:txBody>
      </p:sp>
      <p:sp>
        <p:nvSpPr>
          <p:cNvPr id="6" name="Content Placeholder 27">
            <a:extLst>
              <a:ext uri="{FF2B5EF4-FFF2-40B4-BE49-F238E27FC236}">
                <a16:creationId xmlns:a16="http://schemas.microsoft.com/office/drawing/2014/main" id="{4E16BCEF-856F-4A36-B5D2-B0E49F7FB533}"/>
              </a:ext>
            </a:extLst>
          </p:cNvPr>
          <p:cNvSpPr txBox="1">
            <a:spLocks/>
          </p:cNvSpPr>
          <p:nvPr/>
        </p:nvSpPr>
        <p:spPr>
          <a:xfrm>
            <a:off x="313839" y="1891621"/>
            <a:ext cx="3200637" cy="917448"/>
          </a:xfrm>
          <a:prstGeom prst="rect">
            <a:avLst/>
          </a:prstGeom>
          <a:solidFill>
            <a:srgbClr val="0072C6"/>
          </a:solidFill>
        </p:spPr>
        <p:txBody>
          <a:bodyPr vert="horz" lIns="137160" tIns="91440" rIns="137160" bIns="137160" rtlCol="0" anchor="ctr">
            <a:normAutofit/>
          </a:bodyPr>
          <a:lstStyle>
            <a:lvl1pPr marL="0" indent="0" algn="l" defTabSz="1088078" rtl="0" eaLnBrk="1" latinLnBrk="0" hangingPunct="1">
              <a:lnSpc>
                <a:spcPct val="100000"/>
              </a:lnSpc>
              <a:spcBef>
                <a:spcPts val="1800"/>
              </a:spcBef>
              <a:spcAft>
                <a:spcPts val="1200"/>
              </a:spcAft>
              <a:buClr>
                <a:srgbClr val="0072C6"/>
              </a:buClr>
              <a:buSzPct val="100000"/>
              <a:buFont typeface="Wingdings" pitchFamily="2" charset="2"/>
              <a:buNone/>
              <a:defRPr sz="2400" kern="1200">
                <a:solidFill>
                  <a:schemeClr val="tx1"/>
                </a:solidFill>
                <a:latin typeface="Segoe UI" pitchFamily="34" charset="0"/>
                <a:ea typeface="Segoe UI" pitchFamily="34" charset="0"/>
                <a:cs typeface="Segoe UI" pitchFamily="34" charset="0"/>
              </a:defRPr>
            </a:lvl1pPr>
            <a:lvl2pPr marL="476059" indent="-194391" algn="l" defTabSz="1088078" rtl="0" eaLnBrk="1" latinLnBrk="0" hangingPunct="1">
              <a:lnSpc>
                <a:spcPct val="100000"/>
              </a:lnSpc>
              <a:spcBef>
                <a:spcPct val="20000"/>
              </a:spcBef>
              <a:spcAft>
                <a:spcPts val="1200"/>
              </a:spcAft>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693" indent="-173232" algn="l" defTabSz="1088078" rtl="0" eaLnBrk="1" latinLnBrk="0" hangingPunct="1">
              <a:lnSpc>
                <a:spcPct val="100000"/>
              </a:lnSpc>
              <a:spcBef>
                <a:spcPct val="20000"/>
              </a:spcBef>
              <a:spcAft>
                <a:spcPts val="1200"/>
              </a:spcAft>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28" indent="-177200" algn="l" defTabSz="1088078" rtl="0" eaLnBrk="1" latinLnBrk="0" hangingPunct="1">
              <a:lnSpc>
                <a:spcPct val="100000"/>
              </a:lnSpc>
              <a:spcBef>
                <a:spcPct val="20000"/>
              </a:spcBef>
              <a:spcAft>
                <a:spcPts val="1200"/>
              </a:spcAft>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57" indent="-179845" algn="l" defTabSz="1088078" rtl="0" eaLnBrk="1" latinLnBrk="0" hangingPunct="1">
              <a:lnSpc>
                <a:spcPct val="100000"/>
              </a:lnSpc>
              <a:spcBef>
                <a:spcPct val="20000"/>
              </a:spcBef>
              <a:spcAft>
                <a:spcPts val="1200"/>
              </a:spcAft>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16"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254"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294"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332"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marR="0" lvl="0" indent="0" algn="l" defTabSz="1088078" rtl="0" eaLnBrk="1" fontAlgn="auto" latinLnBrk="0" hangingPunct="1">
              <a:lnSpc>
                <a:spcPct val="100000"/>
              </a:lnSpc>
              <a:spcBef>
                <a:spcPts val="0"/>
              </a:spcBef>
              <a:spcAft>
                <a:spcPts val="0"/>
              </a:spcAft>
              <a:buClr>
                <a:srgbClr val="0072C6"/>
              </a:buClr>
              <a:buSzPct val="100000"/>
              <a:buFont typeface="Wingdings" pitchFamily="2" charset="2"/>
              <a:buNone/>
              <a:tabLst/>
              <a:defRPr/>
            </a:pPr>
            <a:r>
              <a:rPr kumimoji="0" lang="en-US" b="0" i="0" u="none" strike="noStrike" kern="1200" cap="none" spc="0" normalizeH="0" baseline="0" noProof="0">
                <a:ln>
                  <a:noFill/>
                </a:ln>
                <a:solidFill>
                  <a:sysClr val="window" lastClr="FFFFFF"/>
                </a:solidFill>
                <a:effectLst/>
                <a:uLnTx/>
                <a:uFillTx/>
                <a:latin typeface="Segoe UI Light" panose="020B0502040204020203" pitchFamily="34" charset="0"/>
                <a:cs typeface="Segoe UI Light" panose="020B0502040204020203" pitchFamily="34" charset="0"/>
              </a:rPr>
              <a:t>Reusable AI Assets</a:t>
            </a:r>
            <a:endParaRPr kumimoji="0" lang="en-US" b="0" i="0" u="none" strike="noStrike" kern="1200" cap="none" spc="0" normalizeH="0" baseline="0" noProof="0">
              <a:ln>
                <a:noFill/>
              </a:ln>
              <a:solidFill>
                <a:sysClr val="window" lastClr="FFFFFF"/>
              </a:solidFill>
              <a:effectLst/>
              <a:uLnTx/>
              <a:uFillTx/>
              <a:latin typeface="Segoe UI" pitchFamily="34" charset="0"/>
              <a:cs typeface="Segoe UI" pitchFamily="34" charset="0"/>
            </a:endParaRPr>
          </a:p>
        </p:txBody>
      </p:sp>
      <p:sp>
        <p:nvSpPr>
          <p:cNvPr id="7" name="Content Placeholder 10">
            <a:extLst>
              <a:ext uri="{FF2B5EF4-FFF2-40B4-BE49-F238E27FC236}">
                <a16:creationId xmlns:a16="http://schemas.microsoft.com/office/drawing/2014/main" id="{D5EB2393-792F-4E8C-8433-2116BD9BF814}"/>
              </a:ext>
            </a:extLst>
          </p:cNvPr>
          <p:cNvSpPr txBox="1">
            <a:spLocks/>
          </p:cNvSpPr>
          <p:nvPr/>
        </p:nvSpPr>
        <p:spPr>
          <a:xfrm>
            <a:off x="313839" y="2809068"/>
            <a:ext cx="3200637" cy="3200400"/>
          </a:xfrm>
          <a:prstGeom prst="rect">
            <a:avLst/>
          </a:prstGeom>
          <a:solidFill>
            <a:srgbClr val="505050">
              <a:lumMod val="20000"/>
              <a:lumOff val="80000"/>
            </a:srgbClr>
          </a:solidFill>
        </p:spPr>
        <p:txBody>
          <a:bodyPr vert="horz" lIns="137160" tIns="91440" rIns="137160" bIns="137160" rtlCol="0">
            <a:normAutofit/>
          </a:bodyPr>
          <a:lstStyle>
            <a:lvl1pPr marL="0" indent="0" algn="l" defTabSz="1088078" rtl="0" eaLnBrk="1" latinLnBrk="0" hangingPunct="1">
              <a:lnSpc>
                <a:spcPct val="100000"/>
              </a:lnSpc>
              <a:spcBef>
                <a:spcPts val="1800"/>
              </a:spcBef>
              <a:spcAft>
                <a:spcPts val="1200"/>
              </a:spcAft>
              <a:buClr>
                <a:srgbClr val="0072C6"/>
              </a:buClr>
              <a:buSzPct val="100000"/>
              <a:buFont typeface="Wingdings" pitchFamily="2" charset="2"/>
              <a:buNone/>
              <a:defRPr sz="2400" kern="1200">
                <a:solidFill>
                  <a:schemeClr val="tx1"/>
                </a:solidFill>
                <a:latin typeface="Segoe UI" pitchFamily="34" charset="0"/>
                <a:ea typeface="Segoe UI" pitchFamily="34" charset="0"/>
                <a:cs typeface="Segoe UI" pitchFamily="34" charset="0"/>
              </a:defRPr>
            </a:lvl1pPr>
            <a:lvl2pPr marL="476059" indent="-194391" algn="l" defTabSz="1088078"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693" indent="-173232" algn="l" defTabSz="1088078"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28" indent="-177200" algn="l" defTabSz="1088078"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57" indent="-179845" algn="l" defTabSz="1088078"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16"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254"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294"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332"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lvl="1"/>
            <a:r>
              <a:rPr lang="en-US" dirty="0"/>
              <a:t>Industry-standard code and solutions ready for customer real-world scenarios</a:t>
            </a:r>
          </a:p>
          <a:p>
            <a:pPr lvl="1"/>
            <a:r>
              <a:rPr lang="en-US" dirty="0"/>
              <a:t>Acceleration of </a:t>
            </a:r>
            <a:r>
              <a:rPr lang="en-US" dirty="0" err="1"/>
              <a:t>customised</a:t>
            </a:r>
            <a:r>
              <a:rPr lang="en-US" dirty="0"/>
              <a:t> development of AI workloads</a:t>
            </a:r>
          </a:p>
        </p:txBody>
      </p:sp>
      <p:sp>
        <p:nvSpPr>
          <p:cNvPr id="12" name="Content Placeholder 27">
            <a:extLst>
              <a:ext uri="{FF2B5EF4-FFF2-40B4-BE49-F238E27FC236}">
                <a16:creationId xmlns:a16="http://schemas.microsoft.com/office/drawing/2014/main" id="{59B115F1-9C59-45D3-9A9F-C3B6A464EB31}"/>
              </a:ext>
            </a:extLst>
          </p:cNvPr>
          <p:cNvSpPr txBox="1">
            <a:spLocks/>
          </p:cNvSpPr>
          <p:nvPr/>
        </p:nvSpPr>
        <p:spPr>
          <a:xfrm>
            <a:off x="4234347" y="1891621"/>
            <a:ext cx="3303489" cy="917448"/>
          </a:xfrm>
          <a:prstGeom prst="rect">
            <a:avLst/>
          </a:prstGeom>
          <a:solidFill>
            <a:srgbClr val="0072C6"/>
          </a:solidFill>
        </p:spPr>
        <p:txBody>
          <a:bodyPr vert="horz" lIns="137160" tIns="91440" rIns="137160" bIns="137160" rtlCol="0" anchor="ctr">
            <a:normAutofit lnSpcReduction="10000"/>
          </a:bodyPr>
          <a:lstStyle>
            <a:lvl1pPr marL="0" indent="0" algn="l" defTabSz="1088078" rtl="0" eaLnBrk="1" latinLnBrk="0" hangingPunct="1">
              <a:lnSpc>
                <a:spcPct val="100000"/>
              </a:lnSpc>
              <a:spcBef>
                <a:spcPts val="1800"/>
              </a:spcBef>
              <a:spcAft>
                <a:spcPts val="1200"/>
              </a:spcAft>
              <a:buClr>
                <a:srgbClr val="0072C6"/>
              </a:buClr>
              <a:buSzPct val="100000"/>
              <a:buFont typeface="Wingdings" pitchFamily="2" charset="2"/>
              <a:buNone/>
              <a:defRPr sz="2400" kern="1200">
                <a:solidFill>
                  <a:schemeClr val="tx1"/>
                </a:solidFill>
                <a:latin typeface="Segoe UI" pitchFamily="34" charset="0"/>
                <a:ea typeface="Segoe UI" pitchFamily="34" charset="0"/>
                <a:cs typeface="Segoe UI" pitchFamily="34" charset="0"/>
              </a:defRPr>
            </a:lvl1pPr>
            <a:lvl2pPr marL="476059" indent="-194391" algn="l" defTabSz="1088078" rtl="0" eaLnBrk="1" latinLnBrk="0" hangingPunct="1">
              <a:lnSpc>
                <a:spcPct val="100000"/>
              </a:lnSpc>
              <a:spcBef>
                <a:spcPct val="20000"/>
              </a:spcBef>
              <a:spcAft>
                <a:spcPts val="1200"/>
              </a:spcAft>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693" indent="-173232" algn="l" defTabSz="1088078" rtl="0" eaLnBrk="1" latinLnBrk="0" hangingPunct="1">
              <a:lnSpc>
                <a:spcPct val="100000"/>
              </a:lnSpc>
              <a:spcBef>
                <a:spcPct val="20000"/>
              </a:spcBef>
              <a:spcAft>
                <a:spcPts val="1200"/>
              </a:spcAft>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28" indent="-177200" algn="l" defTabSz="1088078" rtl="0" eaLnBrk="1" latinLnBrk="0" hangingPunct="1">
              <a:lnSpc>
                <a:spcPct val="100000"/>
              </a:lnSpc>
              <a:spcBef>
                <a:spcPct val="20000"/>
              </a:spcBef>
              <a:spcAft>
                <a:spcPts val="1200"/>
              </a:spcAft>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57" indent="-179845" algn="l" defTabSz="1088078" rtl="0" eaLnBrk="1" latinLnBrk="0" hangingPunct="1">
              <a:lnSpc>
                <a:spcPct val="100000"/>
              </a:lnSpc>
              <a:spcBef>
                <a:spcPct val="20000"/>
              </a:spcBef>
              <a:spcAft>
                <a:spcPts val="1200"/>
              </a:spcAft>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16"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254"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294"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332"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marR="0" lvl="0" indent="0" algn="ctr" defTabSz="1088078" rtl="0" eaLnBrk="1" fontAlgn="auto" latinLnBrk="0" hangingPunct="1">
              <a:lnSpc>
                <a:spcPct val="100000"/>
              </a:lnSpc>
              <a:spcBef>
                <a:spcPts val="0"/>
              </a:spcBef>
              <a:spcAft>
                <a:spcPts val="0"/>
              </a:spcAft>
              <a:buClr>
                <a:srgbClr val="0072C6"/>
              </a:buClr>
              <a:buSzPct val="100000"/>
              <a:buFont typeface="Wingdings" pitchFamily="2" charset="2"/>
              <a:buNone/>
              <a:tabLst/>
              <a:defRPr/>
            </a:pPr>
            <a:r>
              <a:rPr lang="en-US" dirty="0">
                <a:solidFill>
                  <a:sysClr val="window" lastClr="FFFFFF"/>
                </a:solidFill>
                <a:latin typeface="Segoe UI Light" panose="020B0502040204020203" pitchFamily="34" charset="0"/>
                <a:cs typeface="Segoe UI Light" panose="020B0502040204020203" pitchFamily="34" charset="0"/>
              </a:rPr>
              <a:t>Impact to the Community</a:t>
            </a:r>
          </a:p>
        </p:txBody>
      </p:sp>
      <p:sp>
        <p:nvSpPr>
          <p:cNvPr id="13" name="Content Placeholder 10">
            <a:extLst>
              <a:ext uri="{FF2B5EF4-FFF2-40B4-BE49-F238E27FC236}">
                <a16:creationId xmlns:a16="http://schemas.microsoft.com/office/drawing/2014/main" id="{6F1FBB3C-50F2-43D5-872D-BA3802EDF38A}"/>
              </a:ext>
            </a:extLst>
          </p:cNvPr>
          <p:cNvSpPr txBox="1">
            <a:spLocks/>
          </p:cNvSpPr>
          <p:nvPr/>
        </p:nvSpPr>
        <p:spPr>
          <a:xfrm>
            <a:off x="4234347" y="2809068"/>
            <a:ext cx="3303489" cy="3200400"/>
          </a:xfrm>
          <a:prstGeom prst="rect">
            <a:avLst/>
          </a:prstGeom>
          <a:solidFill>
            <a:srgbClr val="505050">
              <a:lumMod val="20000"/>
              <a:lumOff val="80000"/>
            </a:srgbClr>
          </a:solidFill>
        </p:spPr>
        <p:txBody>
          <a:bodyPr vert="horz" lIns="137160" tIns="91440" rIns="137160" bIns="137160" rtlCol="0">
            <a:normAutofit/>
          </a:bodyPr>
          <a:lstStyle>
            <a:lvl1pPr marL="0" indent="0" algn="l" defTabSz="1088078" rtl="0" eaLnBrk="1" latinLnBrk="0" hangingPunct="1">
              <a:lnSpc>
                <a:spcPct val="100000"/>
              </a:lnSpc>
              <a:spcBef>
                <a:spcPts val="1800"/>
              </a:spcBef>
              <a:spcAft>
                <a:spcPts val="1200"/>
              </a:spcAft>
              <a:buClr>
                <a:srgbClr val="0072C6"/>
              </a:buClr>
              <a:buSzPct val="100000"/>
              <a:buFont typeface="Wingdings" pitchFamily="2" charset="2"/>
              <a:buNone/>
              <a:defRPr sz="2400" kern="1200">
                <a:solidFill>
                  <a:schemeClr val="tx1"/>
                </a:solidFill>
                <a:latin typeface="Segoe UI" pitchFamily="34" charset="0"/>
                <a:ea typeface="Segoe UI" pitchFamily="34" charset="0"/>
                <a:cs typeface="Segoe UI" pitchFamily="34" charset="0"/>
              </a:defRPr>
            </a:lvl1pPr>
            <a:lvl2pPr marL="476059" indent="-194391" algn="l" defTabSz="1088078"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693" indent="-173232" algn="l" defTabSz="1088078"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28" indent="-177200" algn="l" defTabSz="1088078"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57" indent="-179845" algn="l" defTabSz="1088078"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16"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254"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294"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332"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lvl="1"/>
            <a:r>
              <a:rPr lang="en-US" sz="1700" dirty="0"/>
              <a:t>Attraction to world-class ML researchers and developers</a:t>
            </a:r>
          </a:p>
          <a:p>
            <a:pPr lvl="1"/>
            <a:r>
              <a:rPr lang="en-US" sz="1700" dirty="0"/>
              <a:t>6500+ stars, showcased in conferences, blogs, tech magazines etc.</a:t>
            </a:r>
          </a:p>
        </p:txBody>
      </p:sp>
      <p:sp>
        <p:nvSpPr>
          <p:cNvPr id="14" name="Content Placeholder 27">
            <a:extLst>
              <a:ext uri="{FF2B5EF4-FFF2-40B4-BE49-F238E27FC236}">
                <a16:creationId xmlns:a16="http://schemas.microsoft.com/office/drawing/2014/main" id="{D1D31094-126E-4591-A65C-7CA2FB0583A5}"/>
              </a:ext>
            </a:extLst>
          </p:cNvPr>
          <p:cNvSpPr txBox="1">
            <a:spLocks/>
          </p:cNvSpPr>
          <p:nvPr/>
        </p:nvSpPr>
        <p:spPr>
          <a:xfrm>
            <a:off x="8091251" y="1891621"/>
            <a:ext cx="3303488" cy="917447"/>
          </a:xfrm>
          <a:prstGeom prst="rect">
            <a:avLst/>
          </a:prstGeom>
          <a:solidFill>
            <a:srgbClr val="0072C6"/>
          </a:solidFill>
        </p:spPr>
        <p:txBody>
          <a:bodyPr vert="horz" lIns="137160" tIns="91440" rIns="137160" bIns="137160" rtlCol="0" anchor="ctr">
            <a:normAutofit/>
          </a:bodyPr>
          <a:lstStyle>
            <a:lvl1pPr marL="0" indent="0" algn="l" defTabSz="1088078" rtl="0" eaLnBrk="1" latinLnBrk="0" hangingPunct="1">
              <a:lnSpc>
                <a:spcPct val="100000"/>
              </a:lnSpc>
              <a:spcBef>
                <a:spcPts val="1800"/>
              </a:spcBef>
              <a:spcAft>
                <a:spcPts val="1200"/>
              </a:spcAft>
              <a:buClr>
                <a:srgbClr val="0072C6"/>
              </a:buClr>
              <a:buSzPct val="100000"/>
              <a:buFont typeface="Wingdings" pitchFamily="2" charset="2"/>
              <a:buNone/>
              <a:defRPr sz="2400" kern="1200">
                <a:solidFill>
                  <a:schemeClr val="tx1"/>
                </a:solidFill>
                <a:latin typeface="Segoe UI" pitchFamily="34" charset="0"/>
                <a:ea typeface="Segoe UI" pitchFamily="34" charset="0"/>
                <a:cs typeface="Segoe UI" pitchFamily="34" charset="0"/>
              </a:defRPr>
            </a:lvl1pPr>
            <a:lvl2pPr marL="476059" indent="-194391" algn="l" defTabSz="1088078" rtl="0" eaLnBrk="1" latinLnBrk="0" hangingPunct="1">
              <a:lnSpc>
                <a:spcPct val="100000"/>
              </a:lnSpc>
              <a:spcBef>
                <a:spcPct val="20000"/>
              </a:spcBef>
              <a:spcAft>
                <a:spcPts val="1200"/>
              </a:spcAft>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693" indent="-173232" algn="l" defTabSz="1088078" rtl="0" eaLnBrk="1" latinLnBrk="0" hangingPunct="1">
              <a:lnSpc>
                <a:spcPct val="100000"/>
              </a:lnSpc>
              <a:spcBef>
                <a:spcPct val="20000"/>
              </a:spcBef>
              <a:spcAft>
                <a:spcPts val="1200"/>
              </a:spcAft>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28" indent="-177200" algn="l" defTabSz="1088078" rtl="0" eaLnBrk="1" latinLnBrk="0" hangingPunct="1">
              <a:lnSpc>
                <a:spcPct val="100000"/>
              </a:lnSpc>
              <a:spcBef>
                <a:spcPct val="20000"/>
              </a:spcBef>
              <a:spcAft>
                <a:spcPts val="1200"/>
              </a:spcAft>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57" indent="-179845" algn="l" defTabSz="1088078" rtl="0" eaLnBrk="1" latinLnBrk="0" hangingPunct="1">
              <a:lnSpc>
                <a:spcPct val="100000"/>
              </a:lnSpc>
              <a:spcBef>
                <a:spcPct val="20000"/>
              </a:spcBef>
              <a:spcAft>
                <a:spcPts val="1200"/>
              </a:spcAft>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16"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254"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294"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332"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marR="0" lvl="0" indent="0" algn="ctr" defTabSz="1088078" rtl="0" eaLnBrk="1" fontAlgn="auto" latinLnBrk="0" hangingPunct="1">
              <a:lnSpc>
                <a:spcPct val="100000"/>
              </a:lnSpc>
              <a:spcBef>
                <a:spcPts val="0"/>
              </a:spcBef>
              <a:spcAft>
                <a:spcPts val="0"/>
              </a:spcAft>
              <a:buClr>
                <a:srgbClr val="0072C6"/>
              </a:buClr>
              <a:buSzPct val="100000"/>
              <a:buFont typeface="Wingdings" pitchFamily="2" charset="2"/>
              <a:buNone/>
              <a:tabLst/>
              <a:defRPr/>
            </a:pPr>
            <a:r>
              <a:rPr lang="en-US" dirty="0">
                <a:solidFill>
                  <a:sysClr val="window" lastClr="FFFFFF"/>
                </a:solidFill>
                <a:latin typeface="Segoe UI Light" panose="020B0502040204020203" pitchFamily="34" charset="0"/>
                <a:cs typeface="Segoe UI Light" panose="020B0502040204020203" pitchFamily="34" charset="0"/>
              </a:rPr>
              <a:t>Collaboration Pipeline</a:t>
            </a:r>
          </a:p>
        </p:txBody>
      </p:sp>
      <p:sp>
        <p:nvSpPr>
          <p:cNvPr id="15" name="Content Placeholder 10">
            <a:extLst>
              <a:ext uri="{FF2B5EF4-FFF2-40B4-BE49-F238E27FC236}">
                <a16:creationId xmlns:a16="http://schemas.microsoft.com/office/drawing/2014/main" id="{83366692-04D7-4C45-A15B-BB05E15D01DE}"/>
              </a:ext>
            </a:extLst>
          </p:cNvPr>
          <p:cNvSpPr txBox="1">
            <a:spLocks/>
          </p:cNvSpPr>
          <p:nvPr/>
        </p:nvSpPr>
        <p:spPr>
          <a:xfrm>
            <a:off x="8091251" y="2809068"/>
            <a:ext cx="3303488" cy="3200397"/>
          </a:xfrm>
          <a:prstGeom prst="rect">
            <a:avLst/>
          </a:prstGeom>
          <a:solidFill>
            <a:srgbClr val="505050">
              <a:lumMod val="20000"/>
              <a:lumOff val="80000"/>
            </a:srgbClr>
          </a:solidFill>
        </p:spPr>
        <p:txBody>
          <a:bodyPr vert="horz" lIns="137160" tIns="91440" rIns="137160" bIns="137160" rtlCol="0">
            <a:normAutofit/>
          </a:bodyPr>
          <a:lstStyle>
            <a:lvl1pPr marL="0" indent="0" algn="l" defTabSz="1088078" rtl="0" eaLnBrk="1" latinLnBrk="0" hangingPunct="1">
              <a:lnSpc>
                <a:spcPct val="100000"/>
              </a:lnSpc>
              <a:spcBef>
                <a:spcPts val="1800"/>
              </a:spcBef>
              <a:spcAft>
                <a:spcPts val="1200"/>
              </a:spcAft>
              <a:buClr>
                <a:srgbClr val="0072C6"/>
              </a:buClr>
              <a:buSzPct val="100000"/>
              <a:buFont typeface="Wingdings" pitchFamily="2" charset="2"/>
              <a:buNone/>
              <a:defRPr sz="2400" kern="1200">
                <a:solidFill>
                  <a:schemeClr val="tx1"/>
                </a:solidFill>
                <a:latin typeface="Segoe UI" pitchFamily="34" charset="0"/>
                <a:ea typeface="Segoe UI" pitchFamily="34" charset="0"/>
                <a:cs typeface="Segoe UI" pitchFamily="34" charset="0"/>
              </a:defRPr>
            </a:lvl1pPr>
            <a:lvl2pPr marL="476059" indent="-194391" algn="l" defTabSz="1088078"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693" indent="-173232" algn="l" defTabSz="1088078"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28" indent="-177200" algn="l" defTabSz="1088078"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57" indent="-179845" algn="l" defTabSz="1088078"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16"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254"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294"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332" indent="-272020" algn="l" defTabSz="1088078"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lvl="1"/>
            <a:r>
              <a:rPr lang="en-US" sz="1700" dirty="0"/>
              <a:t>Leverage resources from Microsoft and the ML community</a:t>
            </a:r>
          </a:p>
          <a:p>
            <a:pPr lvl="1"/>
            <a:r>
              <a:rPr lang="en-US" sz="1700" dirty="0"/>
              <a:t>Data-driven and customer-driven working process (evidence-based design)</a:t>
            </a:r>
          </a:p>
        </p:txBody>
      </p:sp>
    </p:spTree>
    <p:extLst>
      <p:ext uri="{BB962C8B-B14F-4D97-AF65-F5344CB8AC3E}">
        <p14:creationId xmlns:p14="http://schemas.microsoft.com/office/powerpoint/2010/main" val="32144525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3925-4BC3-4EF9-8546-F8880EFF5255}"/>
              </a:ext>
            </a:extLst>
          </p:cNvPr>
          <p:cNvSpPr>
            <a:spLocks noGrp="1"/>
          </p:cNvSpPr>
          <p:nvPr>
            <p:ph type="title"/>
          </p:nvPr>
        </p:nvSpPr>
        <p:spPr/>
        <p:txBody>
          <a:bodyPr/>
          <a:lstStyle/>
          <a:p>
            <a:r>
              <a:rPr lang="en-US" dirty="0"/>
              <a:t>Microsoft/Recommenders Coding Guidelines</a:t>
            </a:r>
          </a:p>
        </p:txBody>
      </p:sp>
      <p:sp>
        <p:nvSpPr>
          <p:cNvPr id="3" name="Content Placeholder 2">
            <a:extLst>
              <a:ext uri="{FF2B5EF4-FFF2-40B4-BE49-F238E27FC236}">
                <a16:creationId xmlns:a16="http://schemas.microsoft.com/office/drawing/2014/main" id="{C6D554CD-0D3D-4D12-B378-1C658B5CB996}"/>
              </a:ext>
            </a:extLst>
          </p:cNvPr>
          <p:cNvSpPr>
            <a:spLocks noGrp="1"/>
          </p:cNvSpPr>
          <p:nvPr>
            <p:ph idx="1"/>
          </p:nvPr>
        </p:nvSpPr>
        <p:spPr/>
        <p:txBody>
          <a:bodyPr>
            <a:normAutofit lnSpcReduction="10000"/>
          </a:bodyPr>
          <a:lstStyle/>
          <a:p>
            <a:r>
              <a:rPr lang="en-US" dirty="0"/>
              <a:t>Test driven development</a:t>
            </a:r>
          </a:p>
          <a:p>
            <a:r>
              <a:rPr lang="en-US" dirty="0"/>
              <a:t>Do not Repeat Yourself</a:t>
            </a:r>
          </a:p>
          <a:p>
            <a:r>
              <a:rPr lang="en-US" dirty="0"/>
              <a:t>Single responsibility</a:t>
            </a:r>
          </a:p>
          <a:p>
            <a:r>
              <a:rPr lang="en-US" dirty="0"/>
              <a:t>Python and docstrings style</a:t>
            </a:r>
          </a:p>
          <a:p>
            <a:r>
              <a:rPr lang="en-US" dirty="0"/>
              <a:t>The Zen of Python</a:t>
            </a:r>
          </a:p>
          <a:p>
            <a:r>
              <a:rPr lang="en-US" dirty="0"/>
              <a:t>Evidence-based software design</a:t>
            </a:r>
          </a:p>
          <a:p>
            <a:r>
              <a:rPr lang="en-US" dirty="0"/>
              <a:t>You are not going to need it</a:t>
            </a:r>
          </a:p>
          <a:p>
            <a:r>
              <a:rPr lang="en-US" dirty="0"/>
              <a:t>Minimum viable product</a:t>
            </a:r>
          </a:p>
          <a:p>
            <a:r>
              <a:rPr lang="en-US" dirty="0"/>
              <a:t>Publish often publish early</a:t>
            </a:r>
          </a:p>
          <a:p>
            <a:r>
              <a:rPr lang="en-US" dirty="0"/>
              <a:t>If our code is going to fail, let it fail fast</a:t>
            </a:r>
          </a:p>
          <a:p>
            <a:endParaRPr lang="en-US" dirty="0"/>
          </a:p>
        </p:txBody>
      </p:sp>
      <p:sp>
        <p:nvSpPr>
          <p:cNvPr id="4" name="Rectangle 3">
            <a:extLst>
              <a:ext uri="{FF2B5EF4-FFF2-40B4-BE49-F238E27FC236}">
                <a16:creationId xmlns:a16="http://schemas.microsoft.com/office/drawing/2014/main" id="{42C64E15-FB35-47C0-B87B-A8DEFBEA14AC}"/>
              </a:ext>
            </a:extLst>
          </p:cNvPr>
          <p:cNvSpPr/>
          <p:nvPr/>
        </p:nvSpPr>
        <p:spPr>
          <a:xfrm>
            <a:off x="161365" y="6352142"/>
            <a:ext cx="7526448" cy="369332"/>
          </a:xfrm>
          <a:prstGeom prst="rect">
            <a:avLst/>
          </a:prstGeom>
        </p:spPr>
        <p:txBody>
          <a:bodyPr wrap="square">
            <a:spAutoFit/>
          </a:bodyPr>
          <a:lstStyle/>
          <a:p>
            <a:r>
              <a:rPr lang="en-US">
                <a:hlinkClick r:id="rId2"/>
              </a:rPr>
              <a:t>https://github.com/Microsoft/Recommenders/wiki/Coding-Guidelines</a:t>
            </a:r>
            <a:endParaRPr lang="en-US"/>
          </a:p>
        </p:txBody>
      </p:sp>
    </p:spTree>
    <p:extLst>
      <p:ext uri="{BB962C8B-B14F-4D97-AF65-F5344CB8AC3E}">
        <p14:creationId xmlns:p14="http://schemas.microsoft.com/office/powerpoint/2010/main" val="26163113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F71B3D-C780-F147-B71E-C2C2DA8D00BC}"/>
              </a:ext>
            </a:extLst>
          </p:cNvPr>
          <p:cNvSpPr/>
          <p:nvPr/>
        </p:nvSpPr>
        <p:spPr bwMode="auto">
          <a:xfrm>
            <a:off x="1455595" y="4564853"/>
            <a:ext cx="2486454" cy="11695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lang="en-US" sz="1400" dirty="0">
                <a:solidFill>
                  <a:srgbClr val="1A1A1A"/>
                </a:solidFill>
                <a:latin typeface="Segoe UI Semibold"/>
              </a:rPr>
              <a:t>Dataset loaders</a:t>
            </a:r>
            <a:endParaRPr kumimoji="0" lang="en-US" sz="1400" b="0" i="0" u="none" strike="noStrike" kern="1200" cap="none" spc="0" normalizeH="0" baseline="0" noProof="0" dirty="0">
              <a:ln>
                <a:noFill/>
              </a:ln>
              <a:solidFill>
                <a:srgbClr val="1A1A1A"/>
              </a:solidFill>
              <a:effectLst/>
              <a:uLnTx/>
              <a:uFillTx/>
              <a:latin typeface="Segoe UI Semibold"/>
              <a:ea typeface="+mn-ea"/>
              <a:cs typeface="+mn-cs"/>
            </a:endParaRPr>
          </a:p>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Segoe UI Semibold"/>
                <a:ea typeface="+mn-ea"/>
                <a:cs typeface="+mn-cs"/>
              </a:rPr>
              <a:t>Splitters</a:t>
            </a:r>
          </a:p>
          <a:p>
            <a:pPr marL="0" marR="0" lvl="0" indent="0" algn="ctr" defTabSz="932114" rtl="0" eaLnBrk="1" fontAlgn="base" latinLnBrk="0" hangingPunct="1">
              <a:lnSpc>
                <a:spcPct val="100000"/>
              </a:lnSpc>
              <a:spcBef>
                <a:spcPct val="0"/>
              </a:spcBef>
              <a:spcAft>
                <a:spcPct val="0"/>
              </a:spcAft>
              <a:buClrTx/>
              <a:buSzTx/>
              <a:buFontTx/>
              <a:buNone/>
              <a:tabLst/>
              <a:defRPr/>
            </a:pPr>
            <a:r>
              <a:rPr lang="en-US" sz="1400" dirty="0">
                <a:solidFill>
                  <a:srgbClr val="1A1A1A"/>
                </a:solidFill>
                <a:latin typeface="Segoe UI Semibold"/>
              </a:rPr>
              <a:t>Ranking Metrics</a:t>
            </a:r>
          </a:p>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Segoe UI Semibold"/>
                <a:ea typeface="+mn-ea"/>
                <a:cs typeface="+mn-cs"/>
              </a:rPr>
              <a:t>Rating Metrics</a:t>
            </a:r>
          </a:p>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Segoe UI Semibold"/>
              <a:ea typeface="+mn-ea"/>
              <a:cs typeface="+mn-cs"/>
            </a:endParaRPr>
          </a:p>
        </p:txBody>
      </p:sp>
      <p:sp>
        <p:nvSpPr>
          <p:cNvPr id="5" name="Rectangle 4">
            <a:extLst>
              <a:ext uri="{FF2B5EF4-FFF2-40B4-BE49-F238E27FC236}">
                <a16:creationId xmlns:a16="http://schemas.microsoft.com/office/drawing/2014/main" id="{76F3E57A-9700-3045-A170-99D750E6FB2A}"/>
              </a:ext>
            </a:extLst>
          </p:cNvPr>
          <p:cNvSpPr/>
          <p:nvPr/>
        </p:nvSpPr>
        <p:spPr bwMode="auto">
          <a:xfrm>
            <a:off x="8503736" y="4572048"/>
            <a:ext cx="2748464" cy="95410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Segoe UI Semibold"/>
                <a:ea typeface="+mn-ea"/>
                <a:cs typeface="+mn-cs"/>
              </a:rPr>
              <a:t>Unit tests</a:t>
            </a:r>
          </a:p>
          <a:p>
            <a:pPr marL="0" marR="0" lvl="0" indent="0" algn="ctr" defTabSz="932114" rtl="0" eaLnBrk="1" fontAlgn="base" latinLnBrk="0" hangingPunct="1">
              <a:lnSpc>
                <a:spcPct val="100000"/>
              </a:lnSpc>
              <a:spcBef>
                <a:spcPct val="0"/>
              </a:spcBef>
              <a:spcAft>
                <a:spcPct val="0"/>
              </a:spcAft>
              <a:buClrTx/>
              <a:buSzTx/>
              <a:buFontTx/>
              <a:buNone/>
              <a:tabLst/>
              <a:defRPr/>
            </a:pPr>
            <a:r>
              <a:rPr lang="en-US" sz="1400" dirty="0">
                <a:solidFill>
                  <a:srgbClr val="1A1A1A"/>
                </a:solidFill>
                <a:latin typeface="Segoe UI Semibold"/>
              </a:rPr>
              <a:t>Integration tests</a:t>
            </a:r>
          </a:p>
          <a:p>
            <a:pPr marL="0" marR="0" lvl="0" indent="0" algn="ctr" defTabSz="932114" rtl="0" eaLnBrk="1" fontAlgn="base" latinLnBrk="0" hangingPunct="1">
              <a:lnSpc>
                <a:spcPct val="100000"/>
              </a:lnSpc>
              <a:spcBef>
                <a:spcPct val="0"/>
              </a:spcBef>
              <a:spcAft>
                <a:spcPct val="0"/>
              </a:spcAft>
              <a:buClrTx/>
              <a:buSzTx/>
              <a:buFontTx/>
              <a:buNone/>
              <a:tabLst/>
              <a:defRPr/>
            </a:pPr>
            <a:r>
              <a:rPr lang="en-US" sz="1400" dirty="0">
                <a:solidFill>
                  <a:srgbClr val="1A1A1A"/>
                </a:solidFill>
                <a:latin typeface="Segoe UI Semibold"/>
              </a:rPr>
              <a:t>Nightly builds</a:t>
            </a:r>
          </a:p>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1A1A1A"/>
                </a:solidFill>
                <a:effectLst/>
                <a:uLnTx/>
                <a:uFillTx/>
                <a:latin typeface="Segoe UI Semibold"/>
                <a:ea typeface="+mn-ea"/>
                <a:cs typeface="+mn-cs"/>
              </a:rPr>
              <a:t>Benchmar</a:t>
            </a:r>
            <a:r>
              <a:rPr lang="en-US" sz="1400" dirty="0" err="1">
                <a:solidFill>
                  <a:srgbClr val="1A1A1A"/>
                </a:solidFill>
                <a:latin typeface="Segoe UI Semibold"/>
              </a:rPr>
              <a:t>ks</a:t>
            </a:r>
            <a:r>
              <a:rPr lang="en-US" sz="1400" dirty="0">
                <a:solidFill>
                  <a:srgbClr val="1A1A1A"/>
                </a:solidFill>
                <a:latin typeface="Segoe UI Semibold"/>
              </a:rPr>
              <a:t> updated every night</a:t>
            </a:r>
            <a:endParaRPr kumimoji="0" lang="en-US" sz="1400" b="0" i="0" u="none" strike="noStrike" kern="1200" cap="none" spc="0" normalizeH="0" baseline="0" noProof="0" dirty="0">
              <a:ln>
                <a:noFill/>
              </a:ln>
              <a:solidFill>
                <a:srgbClr val="1A1A1A"/>
              </a:solidFill>
              <a:effectLst/>
              <a:uLnTx/>
              <a:uFillTx/>
              <a:latin typeface="Segoe UI Semibold"/>
              <a:ea typeface="+mn-ea"/>
              <a:cs typeface="+mn-cs"/>
            </a:endParaRPr>
          </a:p>
        </p:txBody>
      </p:sp>
      <p:sp>
        <p:nvSpPr>
          <p:cNvPr id="6" name="Rectangle 5">
            <a:extLst>
              <a:ext uri="{FF2B5EF4-FFF2-40B4-BE49-F238E27FC236}">
                <a16:creationId xmlns:a16="http://schemas.microsoft.com/office/drawing/2014/main" id="{16D3E8E5-138C-7B41-8377-8EABF20E31CA}"/>
              </a:ext>
            </a:extLst>
          </p:cNvPr>
          <p:cNvSpPr/>
          <p:nvPr/>
        </p:nvSpPr>
        <p:spPr bwMode="auto">
          <a:xfrm>
            <a:off x="4419600" y="4572048"/>
            <a:ext cx="3340100" cy="181588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Segoe UI Semibold"/>
                <a:ea typeface="+mn-ea"/>
                <a:cs typeface="+mn-cs"/>
              </a:rPr>
              <a:t>Spark ALS (matrix </a:t>
            </a:r>
            <a:r>
              <a:rPr kumimoji="0" lang="en-US" sz="1400" b="0" i="0" u="none" strike="noStrike" kern="1200" cap="none" spc="0" normalizeH="0" baseline="0" noProof="0" dirty="0" err="1">
                <a:ln>
                  <a:noFill/>
                </a:ln>
                <a:solidFill>
                  <a:srgbClr val="1A1A1A"/>
                </a:solidFill>
                <a:effectLst/>
                <a:uLnTx/>
                <a:uFillTx/>
                <a:latin typeface="Segoe UI Semibold"/>
                <a:ea typeface="+mn-ea"/>
                <a:cs typeface="+mn-cs"/>
              </a:rPr>
              <a:t>factorisation</a:t>
            </a:r>
            <a:r>
              <a:rPr kumimoji="0" lang="en-US" sz="1400" b="0" i="0" u="none" strike="noStrike" kern="1200" cap="none" spc="0" normalizeH="0" baseline="0" noProof="0" dirty="0">
                <a:ln>
                  <a:noFill/>
                </a:ln>
                <a:solidFill>
                  <a:srgbClr val="1A1A1A"/>
                </a:solidFill>
                <a:effectLst/>
                <a:uLnTx/>
                <a:uFillTx/>
                <a:latin typeface="Segoe UI Semibold"/>
                <a:ea typeface="+mn-ea"/>
                <a:cs typeface="+mn-cs"/>
              </a:rPr>
              <a:t>)</a:t>
            </a:r>
          </a:p>
          <a:p>
            <a:pPr marL="0" marR="0" lvl="0" indent="0" algn="ctr" defTabSz="932114" rtl="0" eaLnBrk="1" fontAlgn="base" latinLnBrk="0" hangingPunct="1">
              <a:lnSpc>
                <a:spcPct val="100000"/>
              </a:lnSpc>
              <a:spcBef>
                <a:spcPct val="0"/>
              </a:spcBef>
              <a:spcAft>
                <a:spcPct val="0"/>
              </a:spcAft>
              <a:buClrTx/>
              <a:buSzTx/>
              <a:buFontTx/>
              <a:buNone/>
              <a:tabLst/>
              <a:defRPr/>
            </a:pPr>
            <a:r>
              <a:rPr lang="en-US" sz="1400" dirty="0">
                <a:solidFill>
                  <a:srgbClr val="1A1A1A"/>
                </a:solidFill>
                <a:latin typeface="Segoe UI Semibold"/>
              </a:rPr>
              <a:t>SAR (simple collaborative filtering): Spark and Python implementations</a:t>
            </a:r>
          </a:p>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Segoe UI Semibold"/>
                <a:ea typeface="+mn-ea"/>
                <a:cs typeface="+mn-cs"/>
              </a:rPr>
              <a:t>Deep Learning algorithms from Microsoft</a:t>
            </a:r>
            <a:r>
              <a:rPr kumimoji="0" lang="en-US" sz="1400" b="0" i="0" u="none" strike="noStrike" kern="1200" cap="none" spc="0" normalizeH="0" noProof="0" dirty="0">
                <a:ln>
                  <a:noFill/>
                </a:ln>
                <a:solidFill>
                  <a:srgbClr val="1A1A1A"/>
                </a:solidFill>
                <a:effectLst/>
                <a:uLnTx/>
                <a:uFillTx/>
                <a:latin typeface="Segoe UI Semibold"/>
                <a:ea typeface="+mn-ea"/>
                <a:cs typeface="+mn-cs"/>
              </a:rPr>
              <a:t> Research</a:t>
            </a:r>
            <a:endParaRPr kumimoji="0" lang="en-US" sz="1400" b="0" i="0" u="none" strike="noStrike" kern="1200" cap="none" spc="0" normalizeH="0" baseline="0" noProof="0" dirty="0">
              <a:ln>
                <a:noFill/>
              </a:ln>
              <a:solidFill>
                <a:srgbClr val="1A1A1A"/>
              </a:solidFill>
              <a:effectLst/>
              <a:uLnTx/>
              <a:uFillTx/>
              <a:latin typeface="Segoe UI Semibold"/>
              <a:ea typeface="+mn-ea"/>
              <a:cs typeface="+mn-cs"/>
            </a:endParaRPr>
          </a:p>
          <a:p>
            <a:pPr marL="0" marR="0" lvl="0" indent="0" algn="ctr" defTabSz="932114" rtl="0" eaLnBrk="1" fontAlgn="base" latinLnBrk="0" hangingPunct="1">
              <a:lnSpc>
                <a:spcPct val="100000"/>
              </a:lnSpc>
              <a:spcBef>
                <a:spcPct val="0"/>
              </a:spcBef>
              <a:spcAft>
                <a:spcPct val="0"/>
              </a:spcAft>
              <a:buClrTx/>
              <a:buSzTx/>
              <a:buFontTx/>
              <a:buNone/>
              <a:tabLst/>
              <a:defRPr/>
            </a:pPr>
            <a:r>
              <a:rPr lang="en-US" sz="1400" dirty="0">
                <a:solidFill>
                  <a:srgbClr val="1A1A1A"/>
                </a:solidFill>
                <a:latin typeface="Segoe UI Semibold"/>
              </a:rPr>
              <a:t>Open source frameworks: Surprise</a:t>
            </a:r>
          </a:p>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1A1A1A"/>
                </a:solidFill>
                <a:effectLst/>
                <a:uLnTx/>
                <a:uFillTx/>
                <a:latin typeface="Segoe UI Semibold"/>
                <a:ea typeface="+mn-ea"/>
                <a:cs typeface="+mn-cs"/>
              </a:rPr>
              <a:t>Vowpal</a:t>
            </a:r>
            <a:r>
              <a:rPr kumimoji="0" lang="en-US" sz="1400" b="0" i="0" u="none" strike="noStrike" kern="1200" cap="none" spc="0" normalizeH="0" baseline="0" noProof="0" dirty="0">
                <a:ln>
                  <a:noFill/>
                </a:ln>
                <a:solidFill>
                  <a:srgbClr val="1A1A1A"/>
                </a:solidFill>
                <a:effectLst/>
                <a:uLnTx/>
                <a:uFillTx/>
                <a:latin typeface="Segoe UI Semibold"/>
                <a:ea typeface="+mn-ea"/>
                <a:cs typeface="+mn-cs"/>
              </a:rPr>
              <a:t> Wabbit</a:t>
            </a:r>
          </a:p>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Segoe UI Semibold"/>
              <a:ea typeface="+mn-ea"/>
              <a:cs typeface="+mn-cs"/>
            </a:endParaRPr>
          </a:p>
        </p:txBody>
      </p:sp>
      <p:sp>
        <p:nvSpPr>
          <p:cNvPr id="7" name="TextBox 6">
            <a:extLst>
              <a:ext uri="{FF2B5EF4-FFF2-40B4-BE49-F238E27FC236}">
                <a16:creationId xmlns:a16="http://schemas.microsoft.com/office/drawing/2014/main" id="{BFABF55E-DF7A-AB4B-858C-4D1F4EB3DFE6}"/>
              </a:ext>
            </a:extLst>
          </p:cNvPr>
          <p:cNvSpPr txBox="1"/>
          <p:nvPr/>
        </p:nvSpPr>
        <p:spPr>
          <a:xfrm>
            <a:off x="9516451" y="2516290"/>
            <a:ext cx="461024" cy="276999"/>
          </a:xfrm>
          <a:prstGeom prst="rect">
            <a:avLst/>
          </a:prstGeom>
          <a:noFill/>
        </p:spPr>
        <p:txBody>
          <a:bodyPr wrap="none" lIns="0" tIns="0" rIns="0" bIns="0" rtlCol="0">
            <a:spAutoFit/>
          </a:bodyPr>
          <a:lstStyle/>
          <a:p>
            <a:pPr marL="0" marR="0" lvl="0" indent="0" algn="ctr" defTabSz="932114" rtl="0" eaLnBrk="1" fontAlgn="base"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0078D4"/>
                </a:solidFill>
                <a:effectLst/>
                <a:uLnTx/>
                <a:uFillTx/>
                <a:latin typeface="Segoe UI Semibold"/>
                <a:ea typeface="+mn-ea"/>
                <a:cs typeface="+mn-cs"/>
              </a:rPr>
              <a:t>Tests</a:t>
            </a:r>
          </a:p>
        </p:txBody>
      </p:sp>
      <p:sp>
        <p:nvSpPr>
          <p:cNvPr id="8" name="TextBox 7">
            <a:extLst>
              <a:ext uri="{FF2B5EF4-FFF2-40B4-BE49-F238E27FC236}">
                <a16:creationId xmlns:a16="http://schemas.microsoft.com/office/drawing/2014/main" id="{8E7629C1-D81B-CF47-A146-B882DB485321}"/>
              </a:ext>
            </a:extLst>
          </p:cNvPr>
          <p:cNvSpPr txBox="1"/>
          <p:nvPr/>
        </p:nvSpPr>
        <p:spPr>
          <a:xfrm>
            <a:off x="2086877" y="2509095"/>
            <a:ext cx="1225144" cy="276999"/>
          </a:xfrm>
          <a:prstGeom prst="rect">
            <a:avLst/>
          </a:prstGeom>
          <a:noFill/>
        </p:spPr>
        <p:txBody>
          <a:bodyPr wrap="none" lIns="0" tIns="0" rIns="0" bIns="0" rtlCol="0" anchor="t">
            <a:spAutoFit/>
          </a:bodyPr>
          <a:lstStyle/>
          <a:p>
            <a:pPr marL="0" marR="0" lvl="0" indent="0" algn="ctr" defTabSz="932114" rtl="0" eaLnBrk="1" fontAlgn="base"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0078D4"/>
                </a:solidFill>
                <a:effectLst/>
                <a:uLnTx/>
                <a:uFillTx/>
                <a:latin typeface="Segoe UI Semibold"/>
                <a:ea typeface="+mn-ea"/>
                <a:cs typeface="+mn-cs"/>
              </a:rPr>
              <a:t>Reco</a:t>
            </a:r>
            <a:r>
              <a:rPr kumimoji="0" lang="en-US" sz="1800" b="0" i="0" u="none" strike="noStrike" kern="1200" cap="none" spc="0" normalizeH="0" baseline="0" noProof="0" dirty="0">
                <a:ln>
                  <a:noFill/>
                </a:ln>
                <a:solidFill>
                  <a:srgbClr val="0078D4"/>
                </a:solidFill>
                <a:effectLst/>
                <a:uLnTx/>
                <a:uFillTx/>
                <a:latin typeface="Segoe UI Semibold"/>
                <a:ea typeface="+mn-ea"/>
                <a:cs typeface="+mn-cs"/>
              </a:rPr>
              <a:t> Utilities</a:t>
            </a:r>
          </a:p>
        </p:txBody>
      </p:sp>
      <p:sp>
        <p:nvSpPr>
          <p:cNvPr id="9" name="TextBox 8">
            <a:extLst>
              <a:ext uri="{FF2B5EF4-FFF2-40B4-BE49-F238E27FC236}">
                <a16:creationId xmlns:a16="http://schemas.microsoft.com/office/drawing/2014/main" id="{81612709-65F6-8644-9B6F-6CC699FD29C2}"/>
              </a:ext>
            </a:extLst>
          </p:cNvPr>
          <p:cNvSpPr txBox="1"/>
          <p:nvPr/>
        </p:nvSpPr>
        <p:spPr>
          <a:xfrm>
            <a:off x="5664064" y="2516290"/>
            <a:ext cx="1018099" cy="276999"/>
          </a:xfrm>
          <a:prstGeom prst="rect">
            <a:avLst/>
          </a:prstGeom>
          <a:noFill/>
        </p:spPr>
        <p:txBody>
          <a:bodyPr wrap="none" lIns="0" tIns="0" rIns="0" bIns="0" rtlCol="0">
            <a:spAutoFit/>
          </a:bodyPr>
          <a:lstStyle/>
          <a:p>
            <a:pPr marL="0" marR="0" lvl="0" indent="0" algn="ctr" defTabSz="932114" rtl="0" eaLnBrk="1" fontAlgn="base"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0078D4"/>
                </a:solidFill>
                <a:effectLst/>
                <a:uLnTx/>
                <a:uFillTx/>
                <a:latin typeface="Segoe UI Semibold"/>
                <a:ea typeface="+mn-ea"/>
                <a:cs typeface="+mn-cs"/>
              </a:rPr>
              <a:t>Notebooks</a:t>
            </a:r>
          </a:p>
        </p:txBody>
      </p:sp>
      <p:grpSp>
        <p:nvGrpSpPr>
          <p:cNvPr id="10" name="Group 9">
            <a:extLst>
              <a:ext uri="{FF2B5EF4-FFF2-40B4-BE49-F238E27FC236}">
                <a16:creationId xmlns:a16="http://schemas.microsoft.com/office/drawing/2014/main" id="{FE0D8D51-26CF-7340-B78F-91E5D9947246}"/>
              </a:ext>
            </a:extLst>
          </p:cNvPr>
          <p:cNvGrpSpPr/>
          <p:nvPr/>
        </p:nvGrpSpPr>
        <p:grpSpPr>
          <a:xfrm>
            <a:off x="2178641" y="3197765"/>
            <a:ext cx="981849" cy="981849"/>
            <a:chOff x="2234350" y="1976027"/>
            <a:chExt cx="1158327" cy="1158328"/>
          </a:xfrm>
        </p:grpSpPr>
        <p:sp>
          <p:nvSpPr>
            <p:cNvPr id="11" name="Oval 9">
              <a:extLst>
                <a:ext uri="{FF2B5EF4-FFF2-40B4-BE49-F238E27FC236}">
                  <a16:creationId xmlns:a16="http://schemas.microsoft.com/office/drawing/2014/main" id="{87FD763E-78CD-604D-B70D-6CE4A6119953}"/>
                </a:ext>
              </a:extLst>
            </p:cNvPr>
            <p:cNvSpPr>
              <a:spLocks noChangeArrowheads="1"/>
            </p:cNvSpPr>
            <p:nvPr/>
          </p:nvSpPr>
          <p:spPr bwMode="auto">
            <a:xfrm>
              <a:off x="2234350" y="1976027"/>
              <a:ext cx="1158327" cy="1158328"/>
            </a:xfrm>
            <a:prstGeom prst="ellipse">
              <a:avLst/>
            </a:prstGeom>
            <a:solidFill>
              <a:srgbClr val="0078D7"/>
            </a:solidFill>
            <a:ln w="10795"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solidFill>
                  <a:srgbClr val="0078D4"/>
                </a:solidFill>
                <a:effectLst/>
                <a:uLnTx/>
                <a:uFillTx/>
                <a:latin typeface="Segoe UI Semilight"/>
                <a:ea typeface="+mn-ea"/>
                <a:cs typeface="+mn-cs"/>
              </a:endParaRPr>
            </a:p>
          </p:txBody>
        </p:sp>
        <p:grpSp>
          <p:nvGrpSpPr>
            <p:cNvPr id="12" name="Group 11">
              <a:extLst>
                <a:ext uri="{FF2B5EF4-FFF2-40B4-BE49-F238E27FC236}">
                  <a16:creationId xmlns:a16="http://schemas.microsoft.com/office/drawing/2014/main" id="{722B7E28-8D6C-0F44-8F75-39D12AC2BEF8}"/>
                </a:ext>
              </a:extLst>
            </p:cNvPr>
            <p:cNvGrpSpPr/>
            <p:nvPr/>
          </p:nvGrpSpPr>
          <p:grpSpPr>
            <a:xfrm>
              <a:off x="2506262" y="2276142"/>
              <a:ext cx="629742" cy="436179"/>
              <a:chOff x="3186734" y="2614346"/>
              <a:chExt cx="675958" cy="468190"/>
            </a:xfrm>
          </p:grpSpPr>
          <p:sp>
            <p:nvSpPr>
              <p:cNvPr id="13" name="Freeform: Shape 73">
                <a:extLst>
                  <a:ext uri="{FF2B5EF4-FFF2-40B4-BE49-F238E27FC236}">
                    <a16:creationId xmlns:a16="http://schemas.microsoft.com/office/drawing/2014/main" id="{4E73D041-6477-1640-9B47-8BF7E9E44DFF}"/>
                  </a:ext>
                </a:extLst>
              </p:cNvPr>
              <p:cNvSpPr>
                <a:spLocks/>
              </p:cNvSpPr>
              <p:nvPr/>
            </p:nvSpPr>
            <p:spPr bwMode="auto">
              <a:xfrm>
                <a:off x="3186734" y="2614346"/>
                <a:ext cx="501632" cy="403440"/>
              </a:xfrm>
              <a:custGeom>
                <a:avLst/>
                <a:gdLst>
                  <a:gd name="connsiteX0" fmla="*/ 486708 w 3583341"/>
                  <a:gd name="connsiteY0" fmla="*/ 0 h 2881921"/>
                  <a:gd name="connsiteX1" fmla="*/ 3293031 w 3583341"/>
                  <a:gd name="connsiteY1" fmla="*/ 0 h 2881921"/>
                  <a:gd name="connsiteX2" fmla="*/ 3583341 w 3583341"/>
                  <a:gd name="connsiteY2" fmla="*/ 289571 h 2881921"/>
                  <a:gd name="connsiteX3" fmla="*/ 3583341 w 3583341"/>
                  <a:gd name="connsiteY3" fmla="*/ 2592350 h 2881921"/>
                  <a:gd name="connsiteX4" fmla="*/ 3293031 w 3583341"/>
                  <a:gd name="connsiteY4" fmla="*/ 2881921 h 2881921"/>
                  <a:gd name="connsiteX5" fmla="*/ 486708 w 3583341"/>
                  <a:gd name="connsiteY5" fmla="*/ 2881921 h 2881921"/>
                  <a:gd name="connsiteX6" fmla="*/ 203310 w 3583341"/>
                  <a:gd name="connsiteY6" fmla="*/ 2592350 h 2881921"/>
                  <a:gd name="connsiteX7" fmla="*/ 203310 w 3583341"/>
                  <a:gd name="connsiteY7" fmla="*/ 1261056 h 2881921"/>
                  <a:gd name="connsiteX8" fmla="*/ 203310 w 3583341"/>
                  <a:gd name="connsiteY8" fmla="*/ 1169815 h 2881921"/>
                  <a:gd name="connsiteX9" fmla="*/ 0 w 3583341"/>
                  <a:gd name="connsiteY9" fmla="*/ 986054 h 2881921"/>
                  <a:gd name="connsiteX10" fmla="*/ 203310 w 3583341"/>
                  <a:gd name="connsiteY10" fmla="*/ 794473 h 2881921"/>
                  <a:gd name="connsiteX11" fmla="*/ 203310 w 3583341"/>
                  <a:gd name="connsiteY11" fmla="*/ 771589 h 2881921"/>
                  <a:gd name="connsiteX12" fmla="*/ 203310 w 3583341"/>
                  <a:gd name="connsiteY12" fmla="*/ 289571 h 2881921"/>
                  <a:gd name="connsiteX13" fmla="*/ 486708 w 3583341"/>
                  <a:gd name="connsiteY13" fmla="*/ 0 h 288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3341" h="2881921">
                    <a:moveTo>
                      <a:pt x="486708" y="0"/>
                    </a:moveTo>
                    <a:cubicBezTo>
                      <a:pt x="3293031" y="0"/>
                      <a:pt x="3293031" y="0"/>
                      <a:pt x="3293031" y="0"/>
                    </a:cubicBezTo>
                    <a:cubicBezTo>
                      <a:pt x="3452011" y="0"/>
                      <a:pt x="3583341" y="130996"/>
                      <a:pt x="3583341" y="289571"/>
                    </a:cubicBezTo>
                    <a:cubicBezTo>
                      <a:pt x="3583341" y="2592350"/>
                      <a:pt x="3583341" y="2592350"/>
                      <a:pt x="3583341" y="2592350"/>
                    </a:cubicBezTo>
                    <a:cubicBezTo>
                      <a:pt x="3583341" y="2750925"/>
                      <a:pt x="3452011" y="2881921"/>
                      <a:pt x="3293031" y="2881921"/>
                    </a:cubicBezTo>
                    <a:cubicBezTo>
                      <a:pt x="486708" y="2881921"/>
                      <a:pt x="486708" y="2881921"/>
                      <a:pt x="486708" y="2881921"/>
                    </a:cubicBezTo>
                    <a:cubicBezTo>
                      <a:pt x="327729" y="2881921"/>
                      <a:pt x="203310" y="2750925"/>
                      <a:pt x="203310" y="2592350"/>
                    </a:cubicBezTo>
                    <a:cubicBezTo>
                      <a:pt x="203310" y="2016655"/>
                      <a:pt x="203310" y="1584884"/>
                      <a:pt x="203310" y="1261056"/>
                    </a:cubicBezTo>
                    <a:lnTo>
                      <a:pt x="203310" y="1169815"/>
                    </a:lnTo>
                    <a:lnTo>
                      <a:pt x="0" y="986054"/>
                    </a:lnTo>
                    <a:lnTo>
                      <a:pt x="203310" y="794473"/>
                    </a:lnTo>
                    <a:lnTo>
                      <a:pt x="203310" y="771589"/>
                    </a:lnTo>
                    <a:cubicBezTo>
                      <a:pt x="203310" y="289571"/>
                      <a:pt x="203310" y="289571"/>
                      <a:pt x="203310" y="289571"/>
                    </a:cubicBezTo>
                    <a:cubicBezTo>
                      <a:pt x="203310" y="130996"/>
                      <a:pt x="327729" y="0"/>
                      <a:pt x="486708" y="0"/>
                    </a:cubicBezTo>
                    <a:close/>
                  </a:path>
                </a:pathLst>
              </a:custGeom>
              <a:solidFill>
                <a:srgbClr val="09538F"/>
              </a:solidFill>
              <a:ln w="793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14" name="Rectangle 27">
                <a:extLst>
                  <a:ext uri="{FF2B5EF4-FFF2-40B4-BE49-F238E27FC236}">
                    <a16:creationId xmlns:a16="http://schemas.microsoft.com/office/drawing/2014/main" id="{1193FC2E-B94A-914E-9DBA-F85641480F5B}"/>
                  </a:ext>
                </a:extLst>
              </p:cNvPr>
              <p:cNvSpPr>
                <a:spLocks noChangeArrowheads="1"/>
              </p:cNvSpPr>
              <p:nvPr/>
            </p:nvSpPr>
            <p:spPr bwMode="auto">
              <a:xfrm>
                <a:off x="3271407" y="2666288"/>
                <a:ext cx="248326" cy="23481"/>
              </a:xfrm>
              <a:prstGeom prst="rect">
                <a:avLst/>
              </a:prstGeom>
              <a:solidFill>
                <a:srgbClr val="459BDD"/>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15" name="Rectangle 31">
                <a:extLst>
                  <a:ext uri="{FF2B5EF4-FFF2-40B4-BE49-F238E27FC236}">
                    <a16:creationId xmlns:a16="http://schemas.microsoft.com/office/drawing/2014/main" id="{297EA40B-D9F8-2148-9F86-9E3BC32DA1AE}"/>
                  </a:ext>
                </a:extLst>
              </p:cNvPr>
              <p:cNvSpPr>
                <a:spLocks noChangeArrowheads="1"/>
              </p:cNvSpPr>
              <p:nvPr/>
            </p:nvSpPr>
            <p:spPr bwMode="auto">
              <a:xfrm>
                <a:off x="3271407" y="2723211"/>
                <a:ext cx="335844" cy="23481"/>
              </a:xfrm>
              <a:prstGeom prst="rect">
                <a:avLst/>
              </a:prstGeom>
              <a:solidFill>
                <a:srgbClr val="459BDD"/>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16" name="Rectangle 32">
                <a:extLst>
                  <a:ext uri="{FF2B5EF4-FFF2-40B4-BE49-F238E27FC236}">
                    <a16:creationId xmlns:a16="http://schemas.microsoft.com/office/drawing/2014/main" id="{8051D264-24CD-524E-877B-BD9FA9104306}"/>
                  </a:ext>
                </a:extLst>
              </p:cNvPr>
              <p:cNvSpPr>
                <a:spLocks noChangeArrowheads="1"/>
              </p:cNvSpPr>
              <p:nvPr/>
            </p:nvSpPr>
            <p:spPr bwMode="auto">
              <a:xfrm>
                <a:off x="3271407" y="2781557"/>
                <a:ext cx="335844" cy="22769"/>
              </a:xfrm>
              <a:prstGeom prst="rect">
                <a:avLst/>
              </a:prstGeom>
              <a:solidFill>
                <a:srgbClr val="459BDD"/>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17" name="Freeform: Shape 77">
                <a:extLst>
                  <a:ext uri="{FF2B5EF4-FFF2-40B4-BE49-F238E27FC236}">
                    <a16:creationId xmlns:a16="http://schemas.microsoft.com/office/drawing/2014/main" id="{3717ED16-F26C-444F-99CE-31441F6D4B70}"/>
                  </a:ext>
                </a:extLst>
              </p:cNvPr>
              <p:cNvSpPr>
                <a:spLocks/>
              </p:cNvSpPr>
              <p:nvPr/>
            </p:nvSpPr>
            <p:spPr bwMode="auto">
              <a:xfrm>
                <a:off x="3359637" y="2768749"/>
                <a:ext cx="503055" cy="313787"/>
              </a:xfrm>
              <a:custGeom>
                <a:avLst/>
                <a:gdLst>
                  <a:gd name="connsiteX0" fmla="*/ 290309 w 3593507"/>
                  <a:gd name="connsiteY0" fmla="*/ 0 h 2241494"/>
                  <a:gd name="connsiteX1" fmla="*/ 3096634 w 3593507"/>
                  <a:gd name="connsiteY1" fmla="*/ 0 h 2241494"/>
                  <a:gd name="connsiteX2" fmla="*/ 3380031 w 3593507"/>
                  <a:gd name="connsiteY2" fmla="*/ 289670 h 2241494"/>
                  <a:gd name="connsiteX3" fmla="*/ 3380031 w 3593507"/>
                  <a:gd name="connsiteY3" fmla="*/ 1162855 h 2241494"/>
                  <a:gd name="connsiteX4" fmla="*/ 3380031 w 3593507"/>
                  <a:gd name="connsiteY4" fmla="*/ 1222011 h 2241494"/>
                  <a:gd name="connsiteX5" fmla="*/ 3593507 w 3593507"/>
                  <a:gd name="connsiteY5" fmla="*/ 1423171 h 2241494"/>
                  <a:gd name="connsiteX6" fmla="*/ 3380031 w 3593507"/>
                  <a:gd name="connsiteY6" fmla="*/ 1616120 h 2241494"/>
                  <a:gd name="connsiteX7" fmla="*/ 3380031 w 3593507"/>
                  <a:gd name="connsiteY7" fmla="*/ 1661666 h 2241494"/>
                  <a:gd name="connsiteX8" fmla="*/ 3380031 w 3593507"/>
                  <a:gd name="connsiteY8" fmla="*/ 1958721 h 2241494"/>
                  <a:gd name="connsiteX9" fmla="*/ 3096634 w 3593507"/>
                  <a:gd name="connsiteY9" fmla="*/ 2241494 h 2241494"/>
                  <a:gd name="connsiteX10" fmla="*/ 290309 w 3593507"/>
                  <a:gd name="connsiteY10" fmla="*/ 2241494 h 2241494"/>
                  <a:gd name="connsiteX11" fmla="*/ 0 w 3593507"/>
                  <a:gd name="connsiteY11" fmla="*/ 1958721 h 2241494"/>
                  <a:gd name="connsiteX12" fmla="*/ 0 w 3593507"/>
                  <a:gd name="connsiteY12" fmla="*/ 289670 h 2241494"/>
                  <a:gd name="connsiteX13" fmla="*/ 290309 w 3593507"/>
                  <a:gd name="connsiteY13" fmla="*/ 0 h 224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3507" h="2241494">
                    <a:moveTo>
                      <a:pt x="290309" y="0"/>
                    </a:moveTo>
                    <a:cubicBezTo>
                      <a:pt x="3096634" y="0"/>
                      <a:pt x="3096634" y="0"/>
                      <a:pt x="3096634" y="0"/>
                    </a:cubicBezTo>
                    <a:cubicBezTo>
                      <a:pt x="3255613" y="0"/>
                      <a:pt x="3380031" y="131041"/>
                      <a:pt x="3380031" y="289670"/>
                    </a:cubicBezTo>
                    <a:cubicBezTo>
                      <a:pt x="3380031" y="654775"/>
                      <a:pt x="3380031" y="940013"/>
                      <a:pt x="3380031" y="1162855"/>
                    </a:cubicBezTo>
                    <a:lnTo>
                      <a:pt x="3380031" y="1222011"/>
                    </a:lnTo>
                    <a:lnTo>
                      <a:pt x="3593507" y="1423171"/>
                    </a:lnTo>
                    <a:lnTo>
                      <a:pt x="3380031" y="1616120"/>
                    </a:lnTo>
                    <a:lnTo>
                      <a:pt x="3380031" y="1661666"/>
                    </a:lnTo>
                    <a:cubicBezTo>
                      <a:pt x="3380031" y="1958721"/>
                      <a:pt x="3380031" y="1958721"/>
                      <a:pt x="3380031" y="1958721"/>
                    </a:cubicBezTo>
                    <a:cubicBezTo>
                      <a:pt x="3380031" y="2117350"/>
                      <a:pt x="3255613" y="2241494"/>
                      <a:pt x="3096634" y="2241494"/>
                    </a:cubicBezTo>
                    <a:cubicBezTo>
                      <a:pt x="290309" y="2241494"/>
                      <a:pt x="290309" y="2241494"/>
                      <a:pt x="290309" y="2241494"/>
                    </a:cubicBezTo>
                    <a:cubicBezTo>
                      <a:pt x="131330" y="2241494"/>
                      <a:pt x="0" y="2117350"/>
                      <a:pt x="0" y="1958721"/>
                    </a:cubicBezTo>
                    <a:cubicBezTo>
                      <a:pt x="0" y="289670"/>
                      <a:pt x="0" y="289670"/>
                      <a:pt x="0" y="289670"/>
                    </a:cubicBezTo>
                    <a:cubicBezTo>
                      <a:pt x="0" y="131041"/>
                      <a:pt x="131330" y="0"/>
                      <a:pt x="290309" y="0"/>
                    </a:cubicBezTo>
                    <a:close/>
                  </a:path>
                </a:pathLst>
              </a:custGeom>
              <a:solidFill>
                <a:schemeClr val="bg1"/>
              </a:solidFill>
              <a:ln w="793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18" name="Rectangle 17">
                <a:extLst>
                  <a:ext uri="{FF2B5EF4-FFF2-40B4-BE49-F238E27FC236}">
                    <a16:creationId xmlns:a16="http://schemas.microsoft.com/office/drawing/2014/main" id="{36948DED-989C-C943-8AE9-EA608320320D}"/>
                  </a:ext>
                </a:extLst>
              </p:cNvPr>
              <p:cNvSpPr>
                <a:spLocks noChangeArrowheads="1"/>
              </p:cNvSpPr>
              <p:nvPr/>
            </p:nvSpPr>
            <p:spPr bwMode="auto">
              <a:xfrm>
                <a:off x="3679828" y="2892556"/>
                <a:ext cx="108153" cy="22058"/>
              </a:xfrm>
              <a:prstGeom prst="rect">
                <a:avLst/>
              </a:prstGeom>
              <a:solidFill>
                <a:srgbClr val="D9D9D9"/>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19" name="Rectangle 18">
                <a:extLst>
                  <a:ext uri="{FF2B5EF4-FFF2-40B4-BE49-F238E27FC236}">
                    <a16:creationId xmlns:a16="http://schemas.microsoft.com/office/drawing/2014/main" id="{5AB16CE8-7074-344E-8CD9-40E6C54A74AA}"/>
                  </a:ext>
                </a:extLst>
              </p:cNvPr>
              <p:cNvSpPr>
                <a:spLocks noChangeArrowheads="1"/>
              </p:cNvSpPr>
              <p:nvPr/>
            </p:nvSpPr>
            <p:spPr bwMode="auto">
              <a:xfrm>
                <a:off x="3642828" y="2950190"/>
                <a:ext cx="145153" cy="22058"/>
              </a:xfrm>
              <a:prstGeom prst="rect">
                <a:avLst/>
              </a:prstGeom>
              <a:solidFill>
                <a:srgbClr val="D9D9D9"/>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20" name="Rectangle 19">
                <a:extLst>
                  <a:ext uri="{FF2B5EF4-FFF2-40B4-BE49-F238E27FC236}">
                    <a16:creationId xmlns:a16="http://schemas.microsoft.com/office/drawing/2014/main" id="{FA3EC19D-269D-014B-8E22-DDCAD20FF569}"/>
                  </a:ext>
                </a:extLst>
              </p:cNvPr>
              <p:cNvSpPr>
                <a:spLocks noChangeArrowheads="1"/>
              </p:cNvSpPr>
              <p:nvPr/>
            </p:nvSpPr>
            <p:spPr bwMode="auto">
              <a:xfrm>
                <a:off x="3721097" y="3008536"/>
                <a:ext cx="66884" cy="22058"/>
              </a:xfrm>
              <a:prstGeom prst="rect">
                <a:avLst/>
              </a:prstGeom>
              <a:solidFill>
                <a:srgbClr val="D9D9D9"/>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21" name="Oval 33">
                <a:extLst>
                  <a:ext uri="{FF2B5EF4-FFF2-40B4-BE49-F238E27FC236}">
                    <a16:creationId xmlns:a16="http://schemas.microsoft.com/office/drawing/2014/main" id="{ED4D06C4-7785-F744-962C-43B137818E21}"/>
                  </a:ext>
                </a:extLst>
              </p:cNvPr>
              <p:cNvSpPr>
                <a:spLocks noChangeArrowheads="1"/>
              </p:cNvSpPr>
              <p:nvPr/>
            </p:nvSpPr>
            <p:spPr bwMode="auto">
              <a:xfrm>
                <a:off x="3483444" y="2884018"/>
                <a:ext cx="27038" cy="27038"/>
              </a:xfrm>
              <a:prstGeom prst="ellipse">
                <a:avLst/>
              </a:prstGeom>
              <a:solidFill>
                <a:srgbClr val="005A9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22" name="Oval 34">
                <a:extLst>
                  <a:ext uri="{FF2B5EF4-FFF2-40B4-BE49-F238E27FC236}">
                    <a16:creationId xmlns:a16="http://schemas.microsoft.com/office/drawing/2014/main" id="{F4ECB30D-155F-5747-83DE-525FB45D1997}"/>
                  </a:ext>
                </a:extLst>
              </p:cNvPr>
              <p:cNvSpPr>
                <a:spLocks noChangeArrowheads="1"/>
              </p:cNvSpPr>
              <p:nvPr/>
            </p:nvSpPr>
            <p:spPr bwMode="auto">
              <a:xfrm>
                <a:off x="3529694" y="2884018"/>
                <a:ext cx="27038" cy="27038"/>
              </a:xfrm>
              <a:prstGeom prst="ellipse">
                <a:avLst/>
              </a:prstGeom>
              <a:solidFill>
                <a:srgbClr val="005A9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23" name="Freeform 35">
                <a:extLst>
                  <a:ext uri="{FF2B5EF4-FFF2-40B4-BE49-F238E27FC236}">
                    <a16:creationId xmlns:a16="http://schemas.microsoft.com/office/drawing/2014/main" id="{D424A8BF-40AD-C245-9F8D-1F8E7F44EA50}"/>
                  </a:ext>
                </a:extLst>
              </p:cNvPr>
              <p:cNvSpPr>
                <a:spLocks/>
              </p:cNvSpPr>
              <p:nvPr/>
            </p:nvSpPr>
            <p:spPr bwMode="auto">
              <a:xfrm>
                <a:off x="3397348" y="2814287"/>
                <a:ext cx="102461" cy="168634"/>
              </a:xfrm>
              <a:custGeom>
                <a:avLst/>
                <a:gdLst>
                  <a:gd name="T0" fmla="*/ 89 w 106"/>
                  <a:gd name="T1" fmla="*/ 0 h 175"/>
                  <a:gd name="T2" fmla="*/ 7 w 106"/>
                  <a:gd name="T3" fmla="*/ 81 h 175"/>
                  <a:gd name="T4" fmla="*/ 7 w 106"/>
                  <a:gd name="T5" fmla="*/ 94 h 175"/>
                  <a:gd name="T6" fmla="*/ 89 w 106"/>
                  <a:gd name="T7" fmla="*/ 175 h 175"/>
                  <a:gd name="T8" fmla="*/ 106 w 106"/>
                  <a:gd name="T9" fmla="*/ 158 h 175"/>
                  <a:gd name="T10" fmla="*/ 34 w 106"/>
                  <a:gd name="T11" fmla="*/ 86 h 175"/>
                  <a:gd name="T12" fmla="*/ 106 w 106"/>
                  <a:gd name="T13" fmla="*/ 16 h 175"/>
                  <a:gd name="T14" fmla="*/ 89 w 106"/>
                  <a:gd name="T15" fmla="*/ 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75">
                    <a:moveTo>
                      <a:pt x="89" y="0"/>
                    </a:moveTo>
                    <a:cubicBezTo>
                      <a:pt x="7" y="81"/>
                      <a:pt x="7" y="81"/>
                      <a:pt x="7" y="81"/>
                    </a:cubicBezTo>
                    <a:cubicBezTo>
                      <a:pt x="7" y="81"/>
                      <a:pt x="0" y="88"/>
                      <a:pt x="7" y="94"/>
                    </a:cubicBezTo>
                    <a:cubicBezTo>
                      <a:pt x="13" y="100"/>
                      <a:pt x="89" y="175"/>
                      <a:pt x="89" y="175"/>
                    </a:cubicBezTo>
                    <a:cubicBezTo>
                      <a:pt x="106" y="158"/>
                      <a:pt x="106" y="158"/>
                      <a:pt x="106" y="158"/>
                    </a:cubicBezTo>
                    <a:cubicBezTo>
                      <a:pt x="34" y="86"/>
                      <a:pt x="34" y="86"/>
                      <a:pt x="34" y="86"/>
                    </a:cubicBezTo>
                    <a:cubicBezTo>
                      <a:pt x="106" y="16"/>
                      <a:pt x="106" y="16"/>
                      <a:pt x="106" y="16"/>
                    </a:cubicBezTo>
                    <a:lnTo>
                      <a:pt x="89" y="0"/>
                    </a:lnTo>
                    <a:close/>
                  </a:path>
                </a:pathLst>
              </a:custGeom>
              <a:solidFill>
                <a:srgbClr val="005A9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24" name="Freeform 36">
                <a:extLst>
                  <a:ext uri="{FF2B5EF4-FFF2-40B4-BE49-F238E27FC236}">
                    <a16:creationId xmlns:a16="http://schemas.microsoft.com/office/drawing/2014/main" id="{A99D596D-08DF-D64D-9AF8-60E0FE15C86D}"/>
                  </a:ext>
                </a:extLst>
              </p:cNvPr>
              <p:cNvSpPr>
                <a:spLocks/>
              </p:cNvSpPr>
              <p:nvPr/>
            </p:nvSpPr>
            <p:spPr bwMode="auto">
              <a:xfrm>
                <a:off x="3536098" y="2814287"/>
                <a:ext cx="103172" cy="168634"/>
              </a:xfrm>
              <a:custGeom>
                <a:avLst/>
                <a:gdLst>
                  <a:gd name="T0" fmla="*/ 17 w 106"/>
                  <a:gd name="T1" fmla="*/ 0 h 175"/>
                  <a:gd name="T2" fmla="*/ 99 w 106"/>
                  <a:gd name="T3" fmla="*/ 81 h 175"/>
                  <a:gd name="T4" fmla="*/ 99 w 106"/>
                  <a:gd name="T5" fmla="*/ 94 h 175"/>
                  <a:gd name="T6" fmla="*/ 17 w 106"/>
                  <a:gd name="T7" fmla="*/ 175 h 175"/>
                  <a:gd name="T8" fmla="*/ 0 w 106"/>
                  <a:gd name="T9" fmla="*/ 158 h 175"/>
                  <a:gd name="T10" fmla="*/ 72 w 106"/>
                  <a:gd name="T11" fmla="*/ 86 h 175"/>
                  <a:gd name="T12" fmla="*/ 0 w 106"/>
                  <a:gd name="T13" fmla="*/ 16 h 175"/>
                  <a:gd name="T14" fmla="*/ 17 w 106"/>
                  <a:gd name="T15" fmla="*/ 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75">
                    <a:moveTo>
                      <a:pt x="17" y="0"/>
                    </a:moveTo>
                    <a:cubicBezTo>
                      <a:pt x="99" y="81"/>
                      <a:pt x="99" y="81"/>
                      <a:pt x="99" y="81"/>
                    </a:cubicBezTo>
                    <a:cubicBezTo>
                      <a:pt x="99" y="81"/>
                      <a:pt x="106" y="88"/>
                      <a:pt x="99" y="94"/>
                    </a:cubicBezTo>
                    <a:cubicBezTo>
                      <a:pt x="93" y="100"/>
                      <a:pt x="17" y="175"/>
                      <a:pt x="17" y="175"/>
                    </a:cubicBezTo>
                    <a:cubicBezTo>
                      <a:pt x="0" y="158"/>
                      <a:pt x="0" y="158"/>
                      <a:pt x="0" y="158"/>
                    </a:cubicBezTo>
                    <a:cubicBezTo>
                      <a:pt x="72" y="86"/>
                      <a:pt x="72" y="86"/>
                      <a:pt x="72" y="86"/>
                    </a:cubicBezTo>
                    <a:cubicBezTo>
                      <a:pt x="0" y="16"/>
                      <a:pt x="0" y="16"/>
                      <a:pt x="0" y="16"/>
                    </a:cubicBezTo>
                    <a:lnTo>
                      <a:pt x="17" y="0"/>
                    </a:lnTo>
                    <a:close/>
                  </a:path>
                </a:pathLst>
              </a:custGeom>
              <a:solidFill>
                <a:srgbClr val="005A9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25" name="Group 24">
            <a:extLst>
              <a:ext uri="{FF2B5EF4-FFF2-40B4-BE49-F238E27FC236}">
                <a16:creationId xmlns:a16="http://schemas.microsoft.com/office/drawing/2014/main" id="{B61FD1B6-E29C-0342-B840-EEE184CBD0F4}"/>
              </a:ext>
            </a:extLst>
          </p:cNvPr>
          <p:cNvGrpSpPr/>
          <p:nvPr/>
        </p:nvGrpSpPr>
        <p:grpSpPr>
          <a:xfrm>
            <a:off x="9329887" y="3204960"/>
            <a:ext cx="981849" cy="972580"/>
            <a:chOff x="5468716" y="6021113"/>
            <a:chExt cx="1158327" cy="1158328"/>
          </a:xfrm>
        </p:grpSpPr>
        <p:sp>
          <p:nvSpPr>
            <p:cNvPr id="26" name="Oval 9">
              <a:extLst>
                <a:ext uri="{FF2B5EF4-FFF2-40B4-BE49-F238E27FC236}">
                  <a16:creationId xmlns:a16="http://schemas.microsoft.com/office/drawing/2014/main" id="{2A9BBBBB-059F-DF4B-B110-CA4BFAA45751}"/>
                </a:ext>
              </a:extLst>
            </p:cNvPr>
            <p:cNvSpPr>
              <a:spLocks noChangeArrowheads="1"/>
            </p:cNvSpPr>
            <p:nvPr/>
          </p:nvSpPr>
          <p:spPr bwMode="auto">
            <a:xfrm>
              <a:off x="5468716" y="6021113"/>
              <a:ext cx="1158327" cy="1158328"/>
            </a:xfrm>
            <a:prstGeom prst="ellipse">
              <a:avLst/>
            </a:prstGeom>
            <a:solidFill>
              <a:srgbClr val="0078D7"/>
            </a:solidFill>
            <a:ln w="10795"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solidFill>
                  <a:srgbClr val="0078D4"/>
                </a:solidFill>
                <a:effectLst/>
                <a:uLnTx/>
                <a:uFillTx/>
                <a:latin typeface="Segoe UI Semilight"/>
                <a:ea typeface="+mn-ea"/>
                <a:cs typeface="+mn-cs"/>
              </a:endParaRPr>
            </a:p>
          </p:txBody>
        </p:sp>
        <p:sp>
          <p:nvSpPr>
            <p:cNvPr id="27" name="Freeform 6">
              <a:extLst>
                <a:ext uri="{FF2B5EF4-FFF2-40B4-BE49-F238E27FC236}">
                  <a16:creationId xmlns:a16="http://schemas.microsoft.com/office/drawing/2014/main" id="{6D4B915A-19C4-AD41-9A14-551001D753F5}"/>
                </a:ext>
              </a:extLst>
            </p:cNvPr>
            <p:cNvSpPr>
              <a:spLocks/>
            </p:cNvSpPr>
            <p:nvPr/>
          </p:nvSpPr>
          <p:spPr bwMode="auto">
            <a:xfrm>
              <a:off x="5981019" y="6721480"/>
              <a:ext cx="75918" cy="25519"/>
            </a:xfrm>
            <a:custGeom>
              <a:avLst/>
              <a:gdLst>
                <a:gd name="T0" fmla="*/ 0 w 57"/>
                <a:gd name="T1" fmla="*/ 19 h 19"/>
                <a:gd name="T2" fmla="*/ 0 w 57"/>
                <a:gd name="T3" fmla="*/ 14 h 19"/>
                <a:gd name="T4" fmla="*/ 15 w 57"/>
                <a:gd name="T5" fmla="*/ 0 h 19"/>
                <a:gd name="T6" fmla="*/ 57 w 57"/>
                <a:gd name="T7" fmla="*/ 0 h 19"/>
              </a:gdLst>
              <a:ahLst/>
              <a:cxnLst>
                <a:cxn ang="0">
                  <a:pos x="T0" y="T1"/>
                </a:cxn>
                <a:cxn ang="0">
                  <a:pos x="T2" y="T3"/>
                </a:cxn>
                <a:cxn ang="0">
                  <a:pos x="T4" y="T5"/>
                </a:cxn>
                <a:cxn ang="0">
                  <a:pos x="T6" y="T7"/>
                </a:cxn>
              </a:cxnLst>
              <a:rect l="0" t="0" r="r" b="b"/>
              <a:pathLst>
                <a:path w="57" h="19">
                  <a:moveTo>
                    <a:pt x="0" y="19"/>
                  </a:moveTo>
                  <a:cubicBezTo>
                    <a:pt x="0" y="14"/>
                    <a:pt x="0" y="14"/>
                    <a:pt x="0" y="14"/>
                  </a:cubicBezTo>
                  <a:cubicBezTo>
                    <a:pt x="0" y="6"/>
                    <a:pt x="6" y="0"/>
                    <a:pt x="15" y="0"/>
                  </a:cubicBezTo>
                  <a:cubicBezTo>
                    <a:pt x="57" y="0"/>
                    <a:pt x="57" y="0"/>
                    <a:pt x="57" y="0"/>
                  </a:cubicBezTo>
                </a:path>
              </a:pathLst>
            </a:cu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8" name="Freeform 7">
              <a:extLst>
                <a:ext uri="{FF2B5EF4-FFF2-40B4-BE49-F238E27FC236}">
                  <a16:creationId xmlns:a16="http://schemas.microsoft.com/office/drawing/2014/main" id="{7194DFC8-9D9D-8547-AE2D-71B542E5E48D}"/>
                </a:ext>
              </a:extLst>
            </p:cNvPr>
            <p:cNvSpPr>
              <a:spLocks/>
            </p:cNvSpPr>
            <p:nvPr/>
          </p:nvSpPr>
          <p:spPr bwMode="auto">
            <a:xfrm>
              <a:off x="6193463" y="6579851"/>
              <a:ext cx="78470" cy="153750"/>
            </a:xfrm>
            <a:custGeom>
              <a:avLst/>
              <a:gdLst>
                <a:gd name="T0" fmla="*/ 0 w 59"/>
                <a:gd name="T1" fmla="*/ 0 h 115"/>
                <a:gd name="T2" fmla="*/ 0 w 59"/>
                <a:gd name="T3" fmla="*/ 62 h 115"/>
                <a:gd name="T4" fmla="*/ 15 w 59"/>
                <a:gd name="T5" fmla="*/ 77 h 115"/>
                <a:gd name="T6" fmla="*/ 45 w 59"/>
                <a:gd name="T7" fmla="*/ 77 h 115"/>
                <a:gd name="T8" fmla="*/ 59 w 59"/>
                <a:gd name="T9" fmla="*/ 91 h 115"/>
                <a:gd name="T10" fmla="*/ 59 w 59"/>
                <a:gd name="T11" fmla="*/ 115 h 115"/>
              </a:gdLst>
              <a:ahLst/>
              <a:cxnLst>
                <a:cxn ang="0">
                  <a:pos x="T0" y="T1"/>
                </a:cxn>
                <a:cxn ang="0">
                  <a:pos x="T2" y="T3"/>
                </a:cxn>
                <a:cxn ang="0">
                  <a:pos x="T4" y="T5"/>
                </a:cxn>
                <a:cxn ang="0">
                  <a:pos x="T6" y="T7"/>
                </a:cxn>
                <a:cxn ang="0">
                  <a:pos x="T8" y="T9"/>
                </a:cxn>
                <a:cxn ang="0">
                  <a:pos x="T10" y="T11"/>
                </a:cxn>
              </a:cxnLst>
              <a:rect l="0" t="0" r="r" b="b"/>
              <a:pathLst>
                <a:path w="59" h="115">
                  <a:moveTo>
                    <a:pt x="0" y="0"/>
                  </a:moveTo>
                  <a:cubicBezTo>
                    <a:pt x="0" y="62"/>
                    <a:pt x="0" y="62"/>
                    <a:pt x="0" y="62"/>
                  </a:cubicBezTo>
                  <a:cubicBezTo>
                    <a:pt x="0" y="70"/>
                    <a:pt x="7" y="77"/>
                    <a:pt x="15" y="77"/>
                  </a:cubicBezTo>
                  <a:cubicBezTo>
                    <a:pt x="45" y="77"/>
                    <a:pt x="45" y="77"/>
                    <a:pt x="45" y="77"/>
                  </a:cubicBezTo>
                  <a:cubicBezTo>
                    <a:pt x="53" y="77"/>
                    <a:pt x="59" y="83"/>
                    <a:pt x="59" y="91"/>
                  </a:cubicBezTo>
                  <a:cubicBezTo>
                    <a:pt x="59" y="115"/>
                    <a:pt x="59" y="115"/>
                    <a:pt x="59" y="115"/>
                  </a:cubicBezTo>
                </a:path>
              </a:pathLst>
            </a:cu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29" name="Freeform 8">
              <a:extLst>
                <a:ext uri="{FF2B5EF4-FFF2-40B4-BE49-F238E27FC236}">
                  <a16:creationId xmlns:a16="http://schemas.microsoft.com/office/drawing/2014/main" id="{A0684637-9615-5A4C-AE59-E63382C34F56}"/>
                </a:ext>
              </a:extLst>
            </p:cNvPr>
            <p:cNvSpPr>
              <a:spLocks/>
            </p:cNvSpPr>
            <p:nvPr/>
          </p:nvSpPr>
          <p:spPr bwMode="auto">
            <a:xfrm>
              <a:off x="6221533" y="6456086"/>
              <a:ext cx="107179" cy="46572"/>
            </a:xfrm>
            <a:custGeom>
              <a:avLst/>
              <a:gdLst>
                <a:gd name="T0" fmla="*/ 0 w 80"/>
                <a:gd name="T1" fmla="*/ 35 h 35"/>
                <a:gd name="T2" fmla="*/ 69 w 80"/>
                <a:gd name="T3" fmla="*/ 35 h 35"/>
                <a:gd name="T4" fmla="*/ 80 w 80"/>
                <a:gd name="T5" fmla="*/ 23 h 35"/>
                <a:gd name="T6" fmla="*/ 80 w 80"/>
                <a:gd name="T7" fmla="*/ 0 h 35"/>
              </a:gdLst>
              <a:ahLst/>
              <a:cxnLst>
                <a:cxn ang="0">
                  <a:pos x="T0" y="T1"/>
                </a:cxn>
                <a:cxn ang="0">
                  <a:pos x="T2" y="T3"/>
                </a:cxn>
                <a:cxn ang="0">
                  <a:pos x="T4" y="T5"/>
                </a:cxn>
                <a:cxn ang="0">
                  <a:pos x="T6" y="T7"/>
                </a:cxn>
              </a:cxnLst>
              <a:rect l="0" t="0" r="r" b="b"/>
              <a:pathLst>
                <a:path w="80" h="35">
                  <a:moveTo>
                    <a:pt x="0" y="35"/>
                  </a:moveTo>
                  <a:cubicBezTo>
                    <a:pt x="69" y="35"/>
                    <a:pt x="69" y="35"/>
                    <a:pt x="69" y="35"/>
                  </a:cubicBezTo>
                  <a:cubicBezTo>
                    <a:pt x="75" y="35"/>
                    <a:pt x="80" y="30"/>
                    <a:pt x="80" y="23"/>
                  </a:cubicBezTo>
                  <a:cubicBezTo>
                    <a:pt x="80" y="0"/>
                    <a:pt x="80" y="0"/>
                    <a:pt x="80" y="0"/>
                  </a:cubicBezTo>
                </a:path>
              </a:pathLst>
            </a:cu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0" name="Oval 9">
              <a:extLst>
                <a:ext uri="{FF2B5EF4-FFF2-40B4-BE49-F238E27FC236}">
                  <a16:creationId xmlns:a16="http://schemas.microsoft.com/office/drawing/2014/main" id="{198AECAB-F2A7-6744-82BF-92076520DABD}"/>
                </a:ext>
              </a:extLst>
            </p:cNvPr>
            <p:cNvSpPr>
              <a:spLocks noChangeArrowheads="1"/>
            </p:cNvSpPr>
            <p:nvPr/>
          </p:nvSpPr>
          <p:spPr bwMode="auto">
            <a:xfrm>
              <a:off x="5949759" y="6745722"/>
              <a:ext cx="61883" cy="61883"/>
            </a:xfrm>
            <a:prstGeom prst="ellipse">
              <a:avLst/>
            </a:pr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1" name="Oval 11">
              <a:extLst>
                <a:ext uri="{FF2B5EF4-FFF2-40B4-BE49-F238E27FC236}">
                  <a16:creationId xmlns:a16="http://schemas.microsoft.com/office/drawing/2014/main" id="{5CF552FB-A6CA-DA49-9CA4-C1C140748785}"/>
                </a:ext>
              </a:extLst>
            </p:cNvPr>
            <p:cNvSpPr>
              <a:spLocks noChangeArrowheads="1"/>
            </p:cNvSpPr>
            <p:nvPr/>
          </p:nvSpPr>
          <p:spPr bwMode="auto">
            <a:xfrm>
              <a:off x="6241310" y="6733601"/>
              <a:ext cx="61883" cy="61883"/>
            </a:xfrm>
            <a:prstGeom prst="ellipse">
              <a:avLst/>
            </a:pr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2" name="Oval 12">
              <a:extLst>
                <a:ext uri="{FF2B5EF4-FFF2-40B4-BE49-F238E27FC236}">
                  <a16:creationId xmlns:a16="http://schemas.microsoft.com/office/drawing/2014/main" id="{F9D93672-AFAF-1640-8862-4AB770E8DAF7}"/>
                </a:ext>
              </a:extLst>
            </p:cNvPr>
            <p:cNvSpPr>
              <a:spLocks noChangeArrowheads="1"/>
            </p:cNvSpPr>
            <p:nvPr/>
          </p:nvSpPr>
          <p:spPr bwMode="auto">
            <a:xfrm>
              <a:off x="6297451" y="6394203"/>
              <a:ext cx="61883" cy="61883"/>
            </a:xfrm>
            <a:prstGeom prst="ellipse">
              <a:avLst/>
            </a:pr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3" name="Freeform 5">
              <a:extLst>
                <a:ext uri="{FF2B5EF4-FFF2-40B4-BE49-F238E27FC236}">
                  <a16:creationId xmlns:a16="http://schemas.microsoft.com/office/drawing/2014/main" id="{F8618986-BEB6-084F-B5FD-8B43E71F79A9}"/>
                </a:ext>
              </a:extLst>
            </p:cNvPr>
            <p:cNvSpPr>
              <a:spLocks/>
            </p:cNvSpPr>
            <p:nvPr/>
          </p:nvSpPr>
          <p:spPr bwMode="auto">
            <a:xfrm>
              <a:off x="6056938" y="6640458"/>
              <a:ext cx="54865" cy="213719"/>
            </a:xfrm>
            <a:custGeom>
              <a:avLst/>
              <a:gdLst>
                <a:gd name="T0" fmla="*/ 0 w 41"/>
                <a:gd name="T1" fmla="*/ 0 h 160"/>
                <a:gd name="T2" fmla="*/ 0 w 41"/>
                <a:gd name="T3" fmla="*/ 145 h 160"/>
                <a:gd name="T4" fmla="*/ 15 w 41"/>
                <a:gd name="T5" fmla="*/ 160 h 160"/>
                <a:gd name="T6" fmla="*/ 41 w 41"/>
                <a:gd name="T7" fmla="*/ 160 h 160"/>
              </a:gdLst>
              <a:ahLst/>
              <a:cxnLst>
                <a:cxn ang="0">
                  <a:pos x="T0" y="T1"/>
                </a:cxn>
                <a:cxn ang="0">
                  <a:pos x="T2" y="T3"/>
                </a:cxn>
                <a:cxn ang="0">
                  <a:pos x="T4" y="T5"/>
                </a:cxn>
                <a:cxn ang="0">
                  <a:pos x="T6" y="T7"/>
                </a:cxn>
              </a:cxnLst>
              <a:rect l="0" t="0" r="r" b="b"/>
              <a:pathLst>
                <a:path w="41" h="160">
                  <a:moveTo>
                    <a:pt x="0" y="0"/>
                  </a:moveTo>
                  <a:cubicBezTo>
                    <a:pt x="0" y="145"/>
                    <a:pt x="0" y="145"/>
                    <a:pt x="0" y="145"/>
                  </a:cubicBezTo>
                  <a:cubicBezTo>
                    <a:pt x="0" y="154"/>
                    <a:pt x="6" y="160"/>
                    <a:pt x="15" y="160"/>
                  </a:cubicBezTo>
                  <a:cubicBezTo>
                    <a:pt x="41" y="160"/>
                    <a:pt x="41" y="160"/>
                    <a:pt x="41" y="160"/>
                  </a:cubicBezTo>
                </a:path>
              </a:pathLst>
            </a:cu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4" name="Oval 10">
              <a:extLst>
                <a:ext uri="{FF2B5EF4-FFF2-40B4-BE49-F238E27FC236}">
                  <a16:creationId xmlns:a16="http://schemas.microsoft.com/office/drawing/2014/main" id="{DF1E704E-CB50-454A-99A1-AD0C1F00D16F}"/>
                </a:ext>
              </a:extLst>
            </p:cNvPr>
            <p:cNvSpPr>
              <a:spLocks noChangeArrowheads="1"/>
            </p:cNvSpPr>
            <p:nvPr/>
          </p:nvSpPr>
          <p:spPr bwMode="auto">
            <a:xfrm>
              <a:off x="6111803" y="6823554"/>
              <a:ext cx="61245" cy="61245"/>
            </a:xfrm>
            <a:prstGeom prst="ellipse">
              <a:avLst/>
            </a:pr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35" name="Magnifying_Glass">
              <a:extLst>
                <a:ext uri="{FF2B5EF4-FFF2-40B4-BE49-F238E27FC236}">
                  <a16:creationId xmlns:a16="http://schemas.microsoft.com/office/drawing/2014/main" id="{92A6E240-55F6-864C-9A87-38B3916B21F2}"/>
                </a:ext>
              </a:extLst>
            </p:cNvPr>
            <p:cNvGrpSpPr/>
            <p:nvPr/>
          </p:nvGrpSpPr>
          <p:grpSpPr>
            <a:xfrm flipH="1">
              <a:off x="5690450" y="6269810"/>
              <a:ext cx="562017" cy="562017"/>
              <a:chOff x="5741782" y="1706805"/>
              <a:chExt cx="657225" cy="657225"/>
            </a:xfrm>
          </p:grpSpPr>
          <p:sp>
            <p:nvSpPr>
              <p:cNvPr id="36" name="Freeform: Shape 146">
                <a:extLst>
                  <a:ext uri="{FF2B5EF4-FFF2-40B4-BE49-F238E27FC236}">
                    <a16:creationId xmlns:a16="http://schemas.microsoft.com/office/drawing/2014/main" id="{AEB50B70-D467-BE40-B33E-1274C0679E9A}"/>
                  </a:ext>
                </a:extLst>
              </p:cNvPr>
              <p:cNvSpPr/>
              <p:nvPr/>
            </p:nvSpPr>
            <p:spPr>
              <a:xfrm>
                <a:off x="5769524" y="1733237"/>
                <a:ext cx="390525" cy="390525"/>
              </a:xfrm>
              <a:custGeom>
                <a:avLst/>
                <a:gdLst/>
                <a:ahLst/>
                <a:cxnLst/>
                <a:rect l="0" t="0" r="0" b="0"/>
                <a:pathLst>
                  <a:path w="390525" h="390525">
                    <a:moveTo>
                      <a:pt x="390049" y="198596"/>
                    </a:moveTo>
                    <a:cubicBezTo>
                      <a:pt x="390049" y="304333"/>
                      <a:pt x="304333" y="390049"/>
                      <a:pt x="198596" y="390049"/>
                    </a:cubicBezTo>
                    <a:cubicBezTo>
                      <a:pt x="92860" y="390049"/>
                      <a:pt x="7144" y="304333"/>
                      <a:pt x="7144" y="198596"/>
                    </a:cubicBezTo>
                    <a:cubicBezTo>
                      <a:pt x="7144" y="92860"/>
                      <a:pt x="92860" y="7144"/>
                      <a:pt x="198596" y="7144"/>
                    </a:cubicBezTo>
                    <a:cubicBezTo>
                      <a:pt x="304333" y="7144"/>
                      <a:pt x="390049" y="92860"/>
                      <a:pt x="390049" y="198596"/>
                    </a:cubicBezTo>
                    <a:close/>
                  </a:path>
                </a:pathLst>
              </a:custGeom>
              <a:solidFill>
                <a:schemeClr val="bg1">
                  <a:lumMod val="85000"/>
                </a:schemeClr>
              </a:solidFill>
              <a:ln w="9525" cap="flat">
                <a:noFill/>
                <a:prstDash val="solid"/>
                <a:miter/>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7" name="Freeform: Shape 160">
                <a:extLst>
                  <a:ext uri="{FF2B5EF4-FFF2-40B4-BE49-F238E27FC236}">
                    <a16:creationId xmlns:a16="http://schemas.microsoft.com/office/drawing/2014/main" id="{27FA7266-AA9F-9A4B-AC7E-7745FA574A81}"/>
                  </a:ext>
                </a:extLst>
              </p:cNvPr>
              <p:cNvSpPr/>
              <p:nvPr/>
            </p:nvSpPr>
            <p:spPr>
              <a:xfrm>
                <a:off x="5741782" y="1706805"/>
                <a:ext cx="657225" cy="657225"/>
              </a:xfrm>
              <a:custGeom>
                <a:avLst/>
                <a:gdLst/>
                <a:ahLst/>
                <a:cxnLst/>
                <a:rect l="0" t="0" r="0" b="0"/>
                <a:pathLst>
                  <a:path w="657225" h="657225">
                    <a:moveTo>
                      <a:pt x="649248" y="579358"/>
                    </a:moveTo>
                    <a:lnTo>
                      <a:pt x="464463" y="395526"/>
                    </a:lnTo>
                    <a:cubicBezTo>
                      <a:pt x="459701" y="390763"/>
                      <a:pt x="453033" y="390763"/>
                      <a:pt x="448271" y="395526"/>
                    </a:cubicBezTo>
                    <a:lnTo>
                      <a:pt x="439698" y="404098"/>
                    </a:lnTo>
                    <a:lnTo>
                      <a:pt x="395883" y="360283"/>
                    </a:lnTo>
                    <a:cubicBezTo>
                      <a:pt x="464463" y="274558"/>
                      <a:pt x="458748" y="149781"/>
                      <a:pt x="379691" y="70723"/>
                    </a:cubicBezTo>
                    <a:cubicBezTo>
                      <a:pt x="294918" y="-14049"/>
                      <a:pt x="156806" y="-14049"/>
                      <a:pt x="71081" y="70723"/>
                    </a:cubicBezTo>
                    <a:cubicBezTo>
                      <a:pt x="-14644" y="155496"/>
                      <a:pt x="-13692" y="293608"/>
                      <a:pt x="71081" y="379333"/>
                    </a:cubicBezTo>
                    <a:cubicBezTo>
                      <a:pt x="150138" y="458391"/>
                      <a:pt x="274916" y="464106"/>
                      <a:pt x="360641" y="395526"/>
                    </a:cubicBezTo>
                    <a:lnTo>
                      <a:pt x="404456" y="439341"/>
                    </a:lnTo>
                    <a:lnTo>
                      <a:pt x="395883" y="447913"/>
                    </a:lnTo>
                    <a:cubicBezTo>
                      <a:pt x="391121" y="452676"/>
                      <a:pt x="391121" y="459343"/>
                      <a:pt x="395883" y="464106"/>
                    </a:cubicBezTo>
                    <a:lnTo>
                      <a:pt x="579716" y="647938"/>
                    </a:lnTo>
                    <a:cubicBezTo>
                      <a:pt x="584478" y="652701"/>
                      <a:pt x="591146" y="652701"/>
                      <a:pt x="595908" y="647938"/>
                    </a:cubicBezTo>
                    <a:lnTo>
                      <a:pt x="647343" y="596503"/>
                    </a:lnTo>
                    <a:cubicBezTo>
                      <a:pt x="653058" y="591741"/>
                      <a:pt x="653058" y="584121"/>
                      <a:pt x="649248" y="579358"/>
                    </a:cubicBezTo>
                    <a:close/>
                    <a:moveTo>
                      <a:pt x="104418" y="346948"/>
                    </a:moveTo>
                    <a:cubicBezTo>
                      <a:pt x="36791" y="279321"/>
                      <a:pt x="36791" y="170736"/>
                      <a:pt x="104418" y="103108"/>
                    </a:cubicBezTo>
                    <a:cubicBezTo>
                      <a:pt x="172046" y="35481"/>
                      <a:pt x="280631" y="35481"/>
                      <a:pt x="348258" y="103108"/>
                    </a:cubicBezTo>
                    <a:cubicBezTo>
                      <a:pt x="415886" y="170736"/>
                      <a:pt x="415886" y="279321"/>
                      <a:pt x="348258" y="346948"/>
                    </a:cubicBezTo>
                    <a:cubicBezTo>
                      <a:pt x="280631" y="414576"/>
                      <a:pt x="172046" y="414576"/>
                      <a:pt x="104418" y="346948"/>
                    </a:cubicBezTo>
                    <a:close/>
                  </a:path>
                </a:pathLst>
              </a:custGeom>
              <a:solidFill>
                <a:srgbClr val="005A9F"/>
              </a:solidFill>
              <a:ln w="9525" cap="flat">
                <a:noFill/>
                <a:prstDash val="solid"/>
                <a:miter/>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8" name="Freeform: Shape 162">
                <a:extLst>
                  <a:ext uri="{FF2B5EF4-FFF2-40B4-BE49-F238E27FC236}">
                    <a16:creationId xmlns:a16="http://schemas.microsoft.com/office/drawing/2014/main" id="{8214561C-A270-1F40-84D8-FC39EE068B18}"/>
                  </a:ext>
                </a:extLst>
              </p:cNvPr>
              <p:cNvSpPr/>
              <p:nvPr/>
            </p:nvSpPr>
            <p:spPr>
              <a:xfrm>
                <a:off x="5913352" y="1788482"/>
                <a:ext cx="104775" cy="104775"/>
              </a:xfrm>
              <a:custGeom>
                <a:avLst/>
                <a:gdLst/>
                <a:ahLst/>
                <a:cxnLst/>
                <a:rect l="0" t="0" r="0" b="0"/>
                <a:pathLst>
                  <a:path w="104775" h="104775">
                    <a:moveTo>
                      <a:pt x="98584" y="52864"/>
                    </a:moveTo>
                    <a:cubicBezTo>
                      <a:pt x="98584" y="78114"/>
                      <a:pt x="78114" y="98584"/>
                      <a:pt x="52864" y="98584"/>
                    </a:cubicBezTo>
                    <a:cubicBezTo>
                      <a:pt x="27613" y="98584"/>
                      <a:pt x="7144" y="78114"/>
                      <a:pt x="7144" y="52864"/>
                    </a:cubicBezTo>
                    <a:cubicBezTo>
                      <a:pt x="7144" y="27613"/>
                      <a:pt x="27613" y="7144"/>
                      <a:pt x="52864" y="7144"/>
                    </a:cubicBezTo>
                    <a:cubicBezTo>
                      <a:pt x="78114" y="7144"/>
                      <a:pt x="98584" y="27613"/>
                      <a:pt x="98584" y="52864"/>
                    </a:cubicBezTo>
                    <a:close/>
                  </a:path>
                </a:pathLst>
              </a:custGeom>
              <a:solidFill>
                <a:srgbClr val="FFFFFF"/>
              </a:solidFill>
              <a:ln w="9525" cap="flat">
                <a:noFill/>
                <a:prstDash val="solid"/>
                <a:miter/>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9" name="Freeform: Shape 163">
                <a:extLst>
                  <a:ext uri="{FF2B5EF4-FFF2-40B4-BE49-F238E27FC236}">
                    <a16:creationId xmlns:a16="http://schemas.microsoft.com/office/drawing/2014/main" id="{6B0E9B23-5D0C-8C41-A609-29D86781442E}"/>
                  </a:ext>
                </a:extLst>
              </p:cNvPr>
              <p:cNvSpPr/>
              <p:nvPr/>
            </p:nvSpPr>
            <p:spPr>
              <a:xfrm>
                <a:off x="6128617" y="2121857"/>
                <a:ext cx="266700" cy="238125"/>
              </a:xfrm>
              <a:custGeom>
                <a:avLst/>
                <a:gdLst/>
                <a:ahLst/>
                <a:cxnLst/>
                <a:rect l="0" t="0" r="0" b="0"/>
                <a:pathLst>
                  <a:path w="266700" h="238125">
                    <a:moveTo>
                      <a:pt x="10001" y="32861"/>
                    </a:moveTo>
                    <a:lnTo>
                      <a:pt x="35719" y="7144"/>
                    </a:lnTo>
                    <a:lnTo>
                      <a:pt x="214789" y="186214"/>
                    </a:lnTo>
                    <a:cubicBezTo>
                      <a:pt x="216694" y="188119"/>
                      <a:pt x="219551" y="188119"/>
                      <a:pt x="221456" y="186214"/>
                    </a:cubicBezTo>
                    <a:lnTo>
                      <a:pt x="251936" y="155734"/>
                    </a:lnTo>
                    <a:lnTo>
                      <a:pt x="261461" y="165259"/>
                    </a:lnTo>
                    <a:cubicBezTo>
                      <a:pt x="265271" y="169069"/>
                      <a:pt x="265271" y="175736"/>
                      <a:pt x="261461" y="180499"/>
                    </a:cubicBezTo>
                    <a:lnTo>
                      <a:pt x="208121" y="233839"/>
                    </a:lnTo>
                    <a:cubicBezTo>
                      <a:pt x="204311" y="237649"/>
                      <a:pt x="197644" y="237649"/>
                      <a:pt x="192881" y="233839"/>
                    </a:cubicBezTo>
                    <a:lnTo>
                      <a:pt x="10001" y="48101"/>
                    </a:lnTo>
                    <a:cubicBezTo>
                      <a:pt x="6191" y="44291"/>
                      <a:pt x="6191" y="36671"/>
                      <a:pt x="10001" y="32861"/>
                    </a:cubicBezTo>
                    <a:close/>
                  </a:path>
                </a:pathLst>
              </a:custGeom>
              <a:solidFill>
                <a:srgbClr val="163E6A"/>
              </a:solidFill>
              <a:ln w="9525" cap="flat">
                <a:noFill/>
                <a:prstDash val="solid"/>
                <a:miter/>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grpSp>
      <p:grpSp>
        <p:nvGrpSpPr>
          <p:cNvPr id="40" name="Group 39">
            <a:extLst>
              <a:ext uri="{FF2B5EF4-FFF2-40B4-BE49-F238E27FC236}">
                <a16:creationId xmlns:a16="http://schemas.microsoft.com/office/drawing/2014/main" id="{10DE6BCC-A2E6-A84E-A26C-6A776B5EA624}"/>
              </a:ext>
            </a:extLst>
          </p:cNvPr>
          <p:cNvGrpSpPr/>
          <p:nvPr/>
        </p:nvGrpSpPr>
        <p:grpSpPr>
          <a:xfrm>
            <a:off x="5682187" y="3204960"/>
            <a:ext cx="981849" cy="944711"/>
            <a:chOff x="5605076" y="3228477"/>
            <a:chExt cx="981849" cy="944711"/>
          </a:xfrm>
        </p:grpSpPr>
        <p:sp>
          <p:nvSpPr>
            <p:cNvPr id="41" name="Oval 9">
              <a:extLst>
                <a:ext uri="{FF2B5EF4-FFF2-40B4-BE49-F238E27FC236}">
                  <a16:creationId xmlns:a16="http://schemas.microsoft.com/office/drawing/2014/main" id="{6C556C08-5CC0-2041-B1C8-E3DF961B59BC}"/>
                </a:ext>
              </a:extLst>
            </p:cNvPr>
            <p:cNvSpPr>
              <a:spLocks noChangeArrowheads="1"/>
            </p:cNvSpPr>
            <p:nvPr/>
          </p:nvSpPr>
          <p:spPr bwMode="auto">
            <a:xfrm>
              <a:off x="5605076" y="3228477"/>
              <a:ext cx="981849" cy="944711"/>
            </a:xfrm>
            <a:prstGeom prst="ellipse">
              <a:avLst/>
            </a:prstGeom>
            <a:solidFill>
              <a:srgbClr val="0078D7"/>
            </a:solidFill>
            <a:ln w="10795" cap="flat" cmpd="sng" algn="ctr">
              <a:noFill/>
              <a:prstDash val="solid"/>
            </a:ln>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solidFill>
                  <a:srgbClr val="0078D4"/>
                </a:solidFill>
                <a:effectLst/>
                <a:uLnTx/>
                <a:uFillTx/>
                <a:latin typeface="Segoe UI Semilight"/>
                <a:ea typeface="+mn-ea"/>
                <a:cs typeface="+mn-cs"/>
              </a:endParaRPr>
            </a:p>
          </p:txBody>
        </p:sp>
        <p:grpSp>
          <p:nvGrpSpPr>
            <p:cNvPr id="42" name="Group 30">
              <a:extLst>
                <a:ext uri="{FF2B5EF4-FFF2-40B4-BE49-F238E27FC236}">
                  <a16:creationId xmlns:a16="http://schemas.microsoft.com/office/drawing/2014/main" id="{410F220F-7DD1-E64D-9C3D-A4AD3D12015C}"/>
                </a:ext>
              </a:extLst>
            </p:cNvPr>
            <p:cNvGrpSpPr>
              <a:grpSpLocks noChangeAspect="1"/>
            </p:cNvGrpSpPr>
            <p:nvPr/>
          </p:nvGrpSpPr>
          <p:grpSpPr bwMode="auto">
            <a:xfrm>
              <a:off x="5825227" y="3487459"/>
              <a:ext cx="541546" cy="437907"/>
              <a:chOff x="3469" y="1860"/>
              <a:chExt cx="742" cy="600"/>
            </a:xfrm>
            <a:solidFill>
              <a:schemeClr val="bg1"/>
            </a:solidFill>
          </p:grpSpPr>
          <p:sp>
            <p:nvSpPr>
              <p:cNvPr id="43" name="Freeform 31">
                <a:extLst>
                  <a:ext uri="{FF2B5EF4-FFF2-40B4-BE49-F238E27FC236}">
                    <a16:creationId xmlns:a16="http://schemas.microsoft.com/office/drawing/2014/main" id="{2ED94DD0-4CC4-E244-AF1D-9937C1BCBF6F}"/>
                  </a:ext>
                </a:extLst>
              </p:cNvPr>
              <p:cNvSpPr>
                <a:spLocks/>
              </p:cNvSpPr>
              <p:nvPr/>
            </p:nvSpPr>
            <p:spPr bwMode="auto">
              <a:xfrm>
                <a:off x="3662" y="1906"/>
                <a:ext cx="375" cy="508"/>
              </a:xfrm>
              <a:custGeom>
                <a:avLst/>
                <a:gdLst>
                  <a:gd name="T0" fmla="*/ 186 w 375"/>
                  <a:gd name="T1" fmla="*/ 508 h 508"/>
                  <a:gd name="T2" fmla="*/ 0 w 375"/>
                  <a:gd name="T3" fmla="*/ 204 h 508"/>
                  <a:gd name="T4" fmla="*/ 16 w 375"/>
                  <a:gd name="T5" fmla="*/ 195 h 508"/>
                  <a:gd name="T6" fmla="*/ 168 w 375"/>
                  <a:gd name="T7" fmla="*/ 444 h 508"/>
                  <a:gd name="T8" fmla="*/ 168 w 375"/>
                  <a:gd name="T9" fmla="*/ 0 h 508"/>
                  <a:gd name="T10" fmla="*/ 375 w 375"/>
                  <a:gd name="T11" fmla="*/ 192 h 508"/>
                  <a:gd name="T12" fmla="*/ 365 w 375"/>
                  <a:gd name="T13" fmla="*/ 206 h 508"/>
                  <a:gd name="T14" fmla="*/ 186 w 375"/>
                  <a:gd name="T15" fmla="*/ 41 h 508"/>
                  <a:gd name="T16" fmla="*/ 186 w 375"/>
                  <a:gd name="T17"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508">
                    <a:moveTo>
                      <a:pt x="186" y="508"/>
                    </a:moveTo>
                    <a:lnTo>
                      <a:pt x="0" y="204"/>
                    </a:lnTo>
                    <a:lnTo>
                      <a:pt x="16" y="195"/>
                    </a:lnTo>
                    <a:lnTo>
                      <a:pt x="168" y="444"/>
                    </a:lnTo>
                    <a:lnTo>
                      <a:pt x="168" y="0"/>
                    </a:lnTo>
                    <a:lnTo>
                      <a:pt x="375" y="192"/>
                    </a:lnTo>
                    <a:lnTo>
                      <a:pt x="365" y="206"/>
                    </a:lnTo>
                    <a:lnTo>
                      <a:pt x="186" y="41"/>
                    </a:lnTo>
                    <a:lnTo>
                      <a:pt x="186" y="5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44" name="Freeform 32">
                <a:extLst>
                  <a:ext uri="{FF2B5EF4-FFF2-40B4-BE49-F238E27FC236}">
                    <a16:creationId xmlns:a16="http://schemas.microsoft.com/office/drawing/2014/main" id="{C8188647-9DCF-FC4E-85C8-253595EF93D3}"/>
                  </a:ext>
                </a:extLst>
              </p:cNvPr>
              <p:cNvSpPr>
                <a:spLocks/>
              </p:cNvSpPr>
              <p:nvPr/>
            </p:nvSpPr>
            <p:spPr bwMode="auto">
              <a:xfrm>
                <a:off x="3536" y="2098"/>
                <a:ext cx="501" cy="298"/>
              </a:xfrm>
              <a:custGeom>
                <a:avLst/>
                <a:gdLst>
                  <a:gd name="T0" fmla="*/ 9 w 501"/>
                  <a:gd name="T1" fmla="*/ 298 h 298"/>
                  <a:gd name="T2" fmla="*/ 0 w 501"/>
                  <a:gd name="T3" fmla="*/ 282 h 298"/>
                  <a:gd name="T4" fmla="*/ 493 w 501"/>
                  <a:gd name="T5" fmla="*/ 0 h 298"/>
                  <a:gd name="T6" fmla="*/ 501 w 501"/>
                  <a:gd name="T7" fmla="*/ 14 h 298"/>
                  <a:gd name="T8" fmla="*/ 9 w 501"/>
                  <a:gd name="T9" fmla="*/ 298 h 298"/>
                </a:gdLst>
                <a:ahLst/>
                <a:cxnLst>
                  <a:cxn ang="0">
                    <a:pos x="T0" y="T1"/>
                  </a:cxn>
                  <a:cxn ang="0">
                    <a:pos x="T2" y="T3"/>
                  </a:cxn>
                  <a:cxn ang="0">
                    <a:pos x="T4" y="T5"/>
                  </a:cxn>
                  <a:cxn ang="0">
                    <a:pos x="T6" y="T7"/>
                  </a:cxn>
                  <a:cxn ang="0">
                    <a:pos x="T8" y="T9"/>
                  </a:cxn>
                </a:cxnLst>
                <a:rect l="0" t="0" r="r" b="b"/>
                <a:pathLst>
                  <a:path w="501" h="298">
                    <a:moveTo>
                      <a:pt x="9" y="298"/>
                    </a:moveTo>
                    <a:lnTo>
                      <a:pt x="0" y="282"/>
                    </a:lnTo>
                    <a:lnTo>
                      <a:pt x="493" y="0"/>
                    </a:lnTo>
                    <a:lnTo>
                      <a:pt x="501" y="14"/>
                    </a:lnTo>
                    <a:lnTo>
                      <a:pt x="9"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45" name="Freeform 33">
                <a:extLst>
                  <a:ext uri="{FF2B5EF4-FFF2-40B4-BE49-F238E27FC236}">
                    <a16:creationId xmlns:a16="http://schemas.microsoft.com/office/drawing/2014/main" id="{F3419985-BFFD-664B-AA1E-6CDDBB18A690}"/>
                  </a:ext>
                </a:extLst>
              </p:cNvPr>
              <p:cNvSpPr>
                <a:spLocks/>
              </p:cNvSpPr>
              <p:nvPr/>
            </p:nvSpPr>
            <p:spPr bwMode="auto">
              <a:xfrm>
                <a:off x="3533" y="2096"/>
                <a:ext cx="614" cy="295"/>
              </a:xfrm>
              <a:custGeom>
                <a:avLst/>
                <a:gdLst>
                  <a:gd name="T0" fmla="*/ 16 w 614"/>
                  <a:gd name="T1" fmla="*/ 295 h 295"/>
                  <a:gd name="T2" fmla="*/ 0 w 614"/>
                  <a:gd name="T3" fmla="*/ 287 h 295"/>
                  <a:gd name="T4" fmla="*/ 131 w 614"/>
                  <a:gd name="T5" fmla="*/ 0 h 295"/>
                  <a:gd name="T6" fmla="*/ 506 w 614"/>
                  <a:gd name="T7" fmla="*/ 0 h 295"/>
                  <a:gd name="T8" fmla="*/ 614 w 614"/>
                  <a:gd name="T9" fmla="*/ 287 h 295"/>
                  <a:gd name="T10" fmla="*/ 596 w 614"/>
                  <a:gd name="T11" fmla="*/ 295 h 295"/>
                  <a:gd name="T12" fmla="*/ 494 w 614"/>
                  <a:gd name="T13" fmla="*/ 18 h 295"/>
                  <a:gd name="T14" fmla="*/ 143 w 614"/>
                  <a:gd name="T15" fmla="*/ 18 h 295"/>
                  <a:gd name="T16" fmla="*/ 16 w 614"/>
                  <a:gd name="T17"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4" h="295">
                    <a:moveTo>
                      <a:pt x="16" y="295"/>
                    </a:moveTo>
                    <a:lnTo>
                      <a:pt x="0" y="287"/>
                    </a:lnTo>
                    <a:lnTo>
                      <a:pt x="131" y="0"/>
                    </a:lnTo>
                    <a:lnTo>
                      <a:pt x="506" y="0"/>
                    </a:lnTo>
                    <a:lnTo>
                      <a:pt x="614" y="287"/>
                    </a:lnTo>
                    <a:lnTo>
                      <a:pt x="596" y="295"/>
                    </a:lnTo>
                    <a:lnTo>
                      <a:pt x="494" y="18"/>
                    </a:lnTo>
                    <a:lnTo>
                      <a:pt x="143" y="18"/>
                    </a:lnTo>
                    <a:lnTo>
                      <a:pt x="16" y="2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46" name="Oval 34">
                <a:extLst>
                  <a:ext uri="{FF2B5EF4-FFF2-40B4-BE49-F238E27FC236}">
                    <a16:creationId xmlns:a16="http://schemas.microsoft.com/office/drawing/2014/main" id="{F13E3AE5-534A-3543-8E37-2E812FEBBC4C}"/>
                  </a:ext>
                </a:extLst>
              </p:cNvPr>
              <p:cNvSpPr>
                <a:spLocks noChangeArrowheads="1"/>
              </p:cNvSpPr>
              <p:nvPr/>
            </p:nvSpPr>
            <p:spPr bwMode="auto">
              <a:xfrm>
                <a:off x="3768" y="1860"/>
                <a:ext cx="144" cy="144"/>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47" name="Oval 35">
                <a:extLst>
                  <a:ext uri="{FF2B5EF4-FFF2-40B4-BE49-F238E27FC236}">
                    <a16:creationId xmlns:a16="http://schemas.microsoft.com/office/drawing/2014/main" id="{2149CC6C-7EC6-5E42-846C-48A4A3C557AE}"/>
                  </a:ext>
                </a:extLst>
              </p:cNvPr>
              <p:cNvSpPr>
                <a:spLocks noChangeArrowheads="1"/>
              </p:cNvSpPr>
              <p:nvPr/>
            </p:nvSpPr>
            <p:spPr bwMode="auto">
              <a:xfrm>
                <a:off x="3604" y="2039"/>
                <a:ext cx="145" cy="146"/>
              </a:xfrm>
              <a:prstGeom prst="ellipse">
                <a:avLst/>
              </a:prstGeom>
              <a:solidFill>
                <a:srgbClr val="005A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48" name="Oval 36">
                <a:extLst>
                  <a:ext uri="{FF2B5EF4-FFF2-40B4-BE49-F238E27FC236}">
                    <a16:creationId xmlns:a16="http://schemas.microsoft.com/office/drawing/2014/main" id="{CEAEB137-38E5-8B4A-8E14-875091EC0CA3}"/>
                  </a:ext>
                </a:extLst>
              </p:cNvPr>
              <p:cNvSpPr>
                <a:spLocks noChangeArrowheads="1"/>
              </p:cNvSpPr>
              <p:nvPr/>
            </p:nvSpPr>
            <p:spPr bwMode="auto">
              <a:xfrm>
                <a:off x="3959" y="2032"/>
                <a:ext cx="146" cy="146"/>
              </a:xfrm>
              <a:prstGeom prst="ellipse">
                <a:avLst/>
              </a:prstGeom>
              <a:solidFill>
                <a:srgbClr val="013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49" name="Oval 37">
                <a:extLst>
                  <a:ext uri="{FF2B5EF4-FFF2-40B4-BE49-F238E27FC236}">
                    <a16:creationId xmlns:a16="http://schemas.microsoft.com/office/drawing/2014/main" id="{D249AC4A-5E09-D942-A031-4D84CC7E36CF}"/>
                  </a:ext>
                </a:extLst>
              </p:cNvPr>
              <p:cNvSpPr>
                <a:spLocks noChangeArrowheads="1"/>
              </p:cNvSpPr>
              <p:nvPr/>
            </p:nvSpPr>
            <p:spPr bwMode="auto">
              <a:xfrm>
                <a:off x="3768" y="2314"/>
                <a:ext cx="144" cy="14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50" name="Oval 38">
                <a:extLst>
                  <a:ext uri="{FF2B5EF4-FFF2-40B4-BE49-F238E27FC236}">
                    <a16:creationId xmlns:a16="http://schemas.microsoft.com/office/drawing/2014/main" id="{DB0739FD-8C8A-7840-8C4A-29D580843A3E}"/>
                  </a:ext>
                </a:extLst>
              </p:cNvPr>
              <p:cNvSpPr>
                <a:spLocks noChangeArrowheads="1"/>
              </p:cNvSpPr>
              <p:nvPr/>
            </p:nvSpPr>
            <p:spPr bwMode="auto">
              <a:xfrm>
                <a:off x="3469" y="2314"/>
                <a:ext cx="145" cy="146"/>
              </a:xfrm>
              <a:prstGeom prst="ellipse">
                <a:avLst/>
              </a:prstGeom>
              <a:solidFill>
                <a:srgbClr val="013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51" name="Oval 39">
                <a:extLst>
                  <a:ext uri="{FF2B5EF4-FFF2-40B4-BE49-F238E27FC236}">
                    <a16:creationId xmlns:a16="http://schemas.microsoft.com/office/drawing/2014/main" id="{C6315A32-3D89-A541-AFE2-13174B3553C3}"/>
                  </a:ext>
                </a:extLst>
              </p:cNvPr>
              <p:cNvSpPr>
                <a:spLocks noChangeArrowheads="1"/>
              </p:cNvSpPr>
              <p:nvPr/>
            </p:nvSpPr>
            <p:spPr bwMode="auto">
              <a:xfrm>
                <a:off x="4066" y="2314"/>
                <a:ext cx="145" cy="146"/>
              </a:xfrm>
              <a:prstGeom prst="ellipse">
                <a:avLst/>
              </a:prstGeom>
              <a:solidFill>
                <a:srgbClr val="005A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grpSp>
      </p:grpSp>
      <p:sp>
        <p:nvSpPr>
          <p:cNvPr id="53" name="Title 1">
            <a:extLst>
              <a:ext uri="{FF2B5EF4-FFF2-40B4-BE49-F238E27FC236}">
                <a16:creationId xmlns:a16="http://schemas.microsoft.com/office/drawing/2014/main" id="{BE61B453-12FD-4002-ACF0-893AB7AFD7F0}"/>
              </a:ext>
            </a:extLst>
          </p:cNvPr>
          <p:cNvSpPr>
            <a:spLocks noGrp="1"/>
          </p:cNvSpPr>
          <p:nvPr>
            <p:ph type="title"/>
          </p:nvPr>
        </p:nvSpPr>
        <p:spPr>
          <a:xfrm>
            <a:off x="161365" y="168333"/>
            <a:ext cx="11879516" cy="1069868"/>
          </a:xfrm>
        </p:spPr>
        <p:txBody>
          <a:bodyPr/>
          <a:lstStyle/>
          <a:p>
            <a:r>
              <a:rPr lang="en-GB" dirty="0"/>
              <a:t>Repository General Components</a:t>
            </a:r>
          </a:p>
        </p:txBody>
      </p:sp>
    </p:spTree>
    <p:extLst>
      <p:ext uri="{BB962C8B-B14F-4D97-AF65-F5344CB8AC3E}">
        <p14:creationId xmlns:p14="http://schemas.microsoft.com/office/powerpoint/2010/main" val="18639704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anim calcmode="lin" valueType="num">
                                      <p:cBhvr>
                                        <p:cTn id="33" dur="500" fill="hold"/>
                                        <p:tgtEl>
                                          <p:spTgt spid="40"/>
                                        </p:tgtEl>
                                        <p:attrNameLst>
                                          <p:attrName>ppt_x</p:attrName>
                                        </p:attrNameLst>
                                      </p:cBhvr>
                                      <p:tavLst>
                                        <p:tav tm="0">
                                          <p:val>
                                            <p:strVal val="#ppt_x"/>
                                          </p:val>
                                        </p:tav>
                                        <p:tav tm="100000">
                                          <p:val>
                                            <p:strVal val="#ppt_x"/>
                                          </p:val>
                                        </p:tav>
                                      </p:tavLst>
                                    </p:anim>
                                    <p:anim calcmode="lin" valueType="num">
                                      <p:cBhvr>
                                        <p:cTn id="34"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E85C-06D6-4E83-814B-60DF24F2CC0B}"/>
              </a:ext>
            </a:extLst>
          </p:cNvPr>
          <p:cNvSpPr>
            <a:spLocks noGrp="1"/>
          </p:cNvSpPr>
          <p:nvPr>
            <p:ph type="title"/>
          </p:nvPr>
        </p:nvSpPr>
        <p:spPr>
          <a:xfrm>
            <a:off x="161365" y="128575"/>
            <a:ext cx="11879516" cy="1069868"/>
          </a:xfrm>
        </p:spPr>
        <p:txBody>
          <a:bodyPr/>
          <a:lstStyle/>
          <a:p>
            <a:r>
              <a:rPr lang="en-GB" dirty="0"/>
              <a:t>Testing</a:t>
            </a:r>
          </a:p>
        </p:txBody>
      </p:sp>
      <p:sp>
        <p:nvSpPr>
          <p:cNvPr id="3" name="Content Placeholder 2">
            <a:extLst>
              <a:ext uri="{FF2B5EF4-FFF2-40B4-BE49-F238E27FC236}">
                <a16:creationId xmlns:a16="http://schemas.microsoft.com/office/drawing/2014/main" id="{9E5D0721-151C-41B8-9F16-FC88598136F8}"/>
              </a:ext>
            </a:extLst>
          </p:cNvPr>
          <p:cNvSpPr>
            <a:spLocks noGrp="1"/>
          </p:cNvSpPr>
          <p:nvPr>
            <p:ph idx="1"/>
          </p:nvPr>
        </p:nvSpPr>
        <p:spPr/>
        <p:txBody>
          <a:bodyPr/>
          <a:lstStyle/>
          <a:p>
            <a:r>
              <a:rPr lang="en-GB" i="1" dirty="0"/>
              <a:t>Unit, smoke </a:t>
            </a:r>
            <a:r>
              <a:rPr lang="en-GB" dirty="0"/>
              <a:t>and</a:t>
            </a:r>
            <a:r>
              <a:rPr lang="en-GB" i="1" dirty="0"/>
              <a:t> integration</a:t>
            </a:r>
            <a:r>
              <a:rPr lang="en-GB" dirty="0"/>
              <a:t> tests for Python files and notebooks</a:t>
            </a:r>
          </a:p>
          <a:p>
            <a:r>
              <a:rPr lang="en-GB" dirty="0"/>
              <a:t>Automatic nightly execution</a:t>
            </a:r>
          </a:p>
          <a:p>
            <a:r>
              <a:rPr lang="en-GB" dirty="0"/>
              <a:t>Triggered execution of unit and smoke tests for PRs</a:t>
            </a:r>
          </a:p>
          <a:p>
            <a:r>
              <a:rPr lang="en-GB" dirty="0"/>
              <a:t>Testing of </a:t>
            </a:r>
            <a:r>
              <a:rPr lang="en-GB" dirty="0" err="1"/>
              <a:t>Jupyter</a:t>
            </a:r>
            <a:r>
              <a:rPr lang="en-GB" dirty="0"/>
              <a:t> notebooks done with Papermill </a:t>
            </a:r>
            <a:r>
              <a:rPr lang="en-GB" dirty="0">
                <a:hlinkClick r:id="rId2"/>
              </a:rPr>
              <a:t>https://github.com/nteract/papermill</a:t>
            </a:r>
            <a:endParaRPr lang="en-GB" dirty="0"/>
          </a:p>
          <a:p>
            <a:r>
              <a:rPr lang="en-GB" dirty="0"/>
              <a:t>Contributors are required to provide tests for utilities and notebooks</a:t>
            </a:r>
          </a:p>
          <a:p>
            <a:r>
              <a:rPr lang="en-GB" dirty="0"/>
              <a:t>Testing in ML can be tricky (results are non-deterministic)</a:t>
            </a:r>
          </a:p>
        </p:txBody>
      </p:sp>
    </p:spTree>
    <p:extLst>
      <p:ext uri="{BB962C8B-B14F-4D97-AF65-F5344CB8AC3E}">
        <p14:creationId xmlns:p14="http://schemas.microsoft.com/office/powerpoint/2010/main" val="25648122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84DD9-13B2-4845-AF7E-B91330E20999}"/>
              </a:ext>
            </a:extLst>
          </p:cNvPr>
          <p:cNvSpPr>
            <a:spLocks noGrp="1"/>
          </p:cNvSpPr>
          <p:nvPr>
            <p:ph type="title"/>
          </p:nvPr>
        </p:nvSpPr>
        <p:spPr/>
        <p:txBody>
          <a:bodyPr/>
          <a:lstStyle/>
          <a:p>
            <a:r>
              <a:rPr lang="en-US"/>
              <a:t>Options to Try Out Microsoft/Recommenders</a:t>
            </a:r>
          </a:p>
        </p:txBody>
      </p:sp>
      <p:graphicFrame>
        <p:nvGraphicFramePr>
          <p:cNvPr id="2" name="Table 1">
            <a:extLst>
              <a:ext uri="{FF2B5EF4-FFF2-40B4-BE49-F238E27FC236}">
                <a16:creationId xmlns:a16="http://schemas.microsoft.com/office/drawing/2014/main" id="{9B29F9E1-BDCD-4AB2-9C30-FA1B8CDC8512}"/>
              </a:ext>
            </a:extLst>
          </p:cNvPr>
          <p:cNvGraphicFramePr>
            <a:graphicFrameLocks noGrp="1"/>
          </p:cNvGraphicFramePr>
          <p:nvPr>
            <p:extLst>
              <p:ext uri="{D42A27DB-BD31-4B8C-83A1-F6EECF244321}">
                <p14:modId xmlns:p14="http://schemas.microsoft.com/office/powerpoint/2010/main" val="2317390226"/>
              </p:ext>
            </p:extLst>
          </p:nvPr>
        </p:nvGraphicFramePr>
        <p:xfrm>
          <a:off x="151119" y="1931051"/>
          <a:ext cx="11869272" cy="3937000"/>
        </p:xfrm>
        <a:graphic>
          <a:graphicData uri="http://schemas.openxmlformats.org/drawingml/2006/table">
            <a:tbl>
              <a:tblPr firstRow="1" bandRow="1">
                <a:tableStyleId>{5C22544A-7EE6-4342-B048-85BDC9FD1C3A}</a:tableStyleId>
              </a:tblPr>
              <a:tblGrid>
                <a:gridCol w="2625637">
                  <a:extLst>
                    <a:ext uri="{9D8B030D-6E8A-4147-A177-3AD203B41FA5}">
                      <a16:colId xmlns:a16="http://schemas.microsoft.com/office/drawing/2014/main" val="3549019252"/>
                    </a:ext>
                  </a:extLst>
                </a:gridCol>
                <a:gridCol w="2693741">
                  <a:extLst>
                    <a:ext uri="{9D8B030D-6E8A-4147-A177-3AD203B41FA5}">
                      <a16:colId xmlns:a16="http://schemas.microsoft.com/office/drawing/2014/main" val="2371515120"/>
                    </a:ext>
                  </a:extLst>
                </a:gridCol>
                <a:gridCol w="3582576">
                  <a:extLst>
                    <a:ext uri="{9D8B030D-6E8A-4147-A177-3AD203B41FA5}">
                      <a16:colId xmlns:a16="http://schemas.microsoft.com/office/drawing/2014/main" val="1720104384"/>
                    </a:ext>
                  </a:extLst>
                </a:gridCol>
                <a:gridCol w="2967318">
                  <a:extLst>
                    <a:ext uri="{9D8B030D-6E8A-4147-A177-3AD203B41FA5}">
                      <a16:colId xmlns:a16="http://schemas.microsoft.com/office/drawing/2014/main" val="3677367613"/>
                    </a:ext>
                  </a:extLst>
                </a:gridCol>
              </a:tblGrid>
              <a:tr h="370840">
                <a:tc>
                  <a:txBody>
                    <a:bodyPr/>
                    <a:lstStyle/>
                    <a:p>
                      <a:pPr algn="ctr"/>
                      <a:r>
                        <a:rPr lang="en-US"/>
                        <a:t>Options</a:t>
                      </a:r>
                    </a:p>
                  </a:txBody>
                  <a:tcPr/>
                </a:tc>
                <a:tc>
                  <a:txBody>
                    <a:bodyPr/>
                    <a:lstStyle/>
                    <a:p>
                      <a:pPr algn="ctr"/>
                      <a:r>
                        <a:rPr lang="en-US" dirty="0"/>
                        <a:t>Prerequisites</a:t>
                      </a:r>
                    </a:p>
                  </a:txBody>
                  <a:tcPr/>
                </a:tc>
                <a:tc>
                  <a:txBody>
                    <a:bodyPr/>
                    <a:lstStyle/>
                    <a:p>
                      <a:pPr algn="ctr"/>
                      <a:r>
                        <a:rPr lang="en-US"/>
                        <a:t>Pros</a:t>
                      </a:r>
                    </a:p>
                  </a:txBody>
                  <a:tcPr/>
                </a:tc>
                <a:tc>
                  <a:txBody>
                    <a:bodyPr/>
                    <a:lstStyle/>
                    <a:p>
                      <a:pPr algn="ctr"/>
                      <a:r>
                        <a:rPr lang="en-US"/>
                        <a:t>Cons</a:t>
                      </a:r>
                    </a:p>
                  </a:txBody>
                  <a:tcPr/>
                </a:tc>
                <a:extLst>
                  <a:ext uri="{0D108BD9-81ED-4DB2-BD59-A6C34878D82A}">
                    <a16:rowId xmlns:a16="http://schemas.microsoft.com/office/drawing/2014/main" val="751597226"/>
                  </a:ext>
                </a:extLst>
              </a:tr>
              <a:tr h="370840">
                <a:tc>
                  <a:txBody>
                    <a:bodyPr/>
                    <a:lstStyle/>
                    <a:p>
                      <a:pPr algn="l"/>
                      <a:r>
                        <a:rPr lang="en-US" dirty="0"/>
                        <a:t>Local machine (Linux/Windows/MacOS)</a:t>
                      </a:r>
                    </a:p>
                  </a:txBody>
                  <a:tcPr anchor="ctr"/>
                </a:tc>
                <a:tc>
                  <a:txBody>
                    <a:bodyPr/>
                    <a:lstStyle/>
                    <a:p>
                      <a:pPr marL="285750" indent="-285750">
                        <a:buFont typeface="Arial" panose="020B0604020202020204" pitchFamily="34" charset="0"/>
                        <a:buChar char="•"/>
                      </a:pPr>
                      <a:r>
                        <a:rPr lang="en-US"/>
                        <a:t>Standalone single-node Spark</a:t>
                      </a:r>
                    </a:p>
                    <a:p>
                      <a:pPr marL="285750" indent="-285750">
                        <a:buFont typeface="Arial" panose="020B0604020202020204" pitchFamily="34" charset="0"/>
                        <a:buChar char="•"/>
                      </a:pPr>
                      <a:r>
                        <a:rPr lang="en-US" err="1"/>
                        <a:t>Miniconda</a:t>
                      </a:r>
                      <a:endParaRPr lang="en-US"/>
                    </a:p>
                    <a:p>
                      <a:pPr marL="285750" indent="-285750">
                        <a:buFont typeface="Arial" panose="020B0604020202020204" pitchFamily="34" charset="0"/>
                        <a:buChar char="•"/>
                      </a:pPr>
                      <a:r>
                        <a:rPr lang="en-US" err="1"/>
                        <a:t>Jupyter</a:t>
                      </a:r>
                      <a:r>
                        <a:rPr lang="en-US"/>
                        <a:t> notebook</a:t>
                      </a:r>
                    </a:p>
                  </a:txBody>
                  <a:tcPr anchor="ctr"/>
                </a:tc>
                <a:tc>
                  <a:txBody>
                    <a:bodyPr/>
                    <a:lstStyle/>
                    <a:p>
                      <a:pPr marL="285750" indent="-285750">
                        <a:buFont typeface="Arial" panose="020B0604020202020204" pitchFamily="34" charset="0"/>
                        <a:buChar char="•"/>
                      </a:pPr>
                      <a:r>
                        <a:rPr lang="en-US" dirty="0"/>
                        <a:t>Users can use tools they are familiar with in the local environment</a:t>
                      </a:r>
                    </a:p>
                  </a:txBody>
                  <a:tcPr anchor="ctr"/>
                </a:tc>
                <a:tc>
                  <a:txBody>
                    <a:bodyPr/>
                    <a:lstStyle/>
                    <a:p>
                      <a:r>
                        <a:rPr lang="en-US" dirty="0"/>
                        <a:t>Limited by the environment (e.g. OS) and hardware resources (e.g. CPU vs. GPU, RAM etc.)</a:t>
                      </a:r>
                    </a:p>
                  </a:txBody>
                  <a:tcPr anchor="ctr"/>
                </a:tc>
                <a:extLst>
                  <a:ext uri="{0D108BD9-81ED-4DB2-BD59-A6C34878D82A}">
                    <a16:rowId xmlns:a16="http://schemas.microsoft.com/office/drawing/2014/main" val="1045926290"/>
                  </a:ext>
                </a:extLst>
              </a:tr>
              <a:tr h="370840">
                <a:tc>
                  <a:txBody>
                    <a:bodyPr/>
                    <a:lstStyle/>
                    <a:p>
                      <a:pPr algn="l"/>
                      <a:r>
                        <a:rPr lang="en-US" dirty="0"/>
                        <a:t>Cloud</a:t>
                      </a:r>
                    </a:p>
                  </a:txBody>
                  <a:tcPr anchor="ctr"/>
                </a:tc>
                <a:tc>
                  <a:txBody>
                    <a:bodyPr/>
                    <a:lstStyle/>
                    <a:p>
                      <a:pPr marL="0" indent="0">
                        <a:buFont typeface="Arial" panose="020B0604020202020204" pitchFamily="34" charset="0"/>
                        <a:buNone/>
                      </a:pPr>
                      <a:r>
                        <a:rPr lang="en-US" dirty="0"/>
                        <a:t>Cloud subscription or infrastructure</a:t>
                      </a:r>
                    </a:p>
                  </a:txBody>
                  <a:tcPr anchor="ctr"/>
                </a:tc>
                <a:tc>
                  <a:txBody>
                    <a:bodyPr/>
                    <a:lstStyle/>
                    <a:p>
                      <a:pPr marL="285750" indent="-285750">
                        <a:buFont typeface="Arial" panose="020B0604020202020204" pitchFamily="34" charset="0"/>
                        <a:buChar char="•"/>
                      </a:pPr>
                      <a:r>
                        <a:rPr lang="en-US" dirty="0"/>
                        <a:t>High flexibility to run notebooks on heterogeneous environments and computing targets</a:t>
                      </a:r>
                    </a:p>
                    <a:p>
                      <a:pPr marL="285750" indent="-285750">
                        <a:buFont typeface="Arial" panose="020B0604020202020204" pitchFamily="34" charset="0"/>
                        <a:buChar char="•"/>
                      </a:pPr>
                      <a:r>
                        <a:rPr lang="en-US" dirty="0"/>
                        <a:t>Easier to build an E2E scalable pipeline </a:t>
                      </a:r>
                    </a:p>
                  </a:txBody>
                  <a:tcPr anchor="ctr"/>
                </a:tc>
                <a:tc>
                  <a:txBody>
                    <a:bodyPr/>
                    <a:lstStyle/>
                    <a:p>
                      <a:r>
                        <a:rPr lang="en-US" dirty="0"/>
                        <a:t>Compute resources are not free</a:t>
                      </a:r>
                    </a:p>
                  </a:txBody>
                  <a:tcPr anchor="ctr"/>
                </a:tc>
                <a:extLst>
                  <a:ext uri="{0D108BD9-81ED-4DB2-BD59-A6C34878D82A}">
                    <a16:rowId xmlns:a16="http://schemas.microsoft.com/office/drawing/2014/main" val="471034177"/>
                  </a:ext>
                </a:extLst>
              </a:tr>
              <a:tr h="370840">
                <a:tc>
                  <a:txBody>
                    <a:bodyPr/>
                    <a:lstStyle/>
                    <a:p>
                      <a:pPr algn="l"/>
                      <a:r>
                        <a:rPr lang="en-US" b="0" dirty="0"/>
                        <a:t>Docker container</a:t>
                      </a:r>
                    </a:p>
                  </a:txBody>
                  <a:tcPr anchor="ctr"/>
                </a:tc>
                <a:tc>
                  <a:txBody>
                    <a:bodyPr/>
                    <a:lstStyle/>
                    <a:p>
                      <a:pPr marL="0" indent="0">
                        <a:buFont typeface="Arial" panose="020B0604020202020204" pitchFamily="34" charset="0"/>
                        <a:buNone/>
                      </a:pPr>
                      <a:r>
                        <a:rPr lang="en-US" b="0" dirty="0"/>
                        <a:t>Docker installation</a:t>
                      </a:r>
                    </a:p>
                  </a:txBody>
                  <a:tcPr anchor="ctr"/>
                </a:tc>
                <a:tc>
                  <a:txBody>
                    <a:bodyPr/>
                    <a:lstStyle/>
                    <a:p>
                      <a:pPr marL="285750" indent="-285750">
                        <a:buFont typeface="Arial" panose="020B0604020202020204" pitchFamily="34" charset="0"/>
                        <a:buChar char="•"/>
                      </a:pPr>
                      <a:r>
                        <a:rPr lang="en-US" b="0" dirty="0"/>
                        <a:t>Portable and system-independent; good for serving models</a:t>
                      </a:r>
                    </a:p>
                  </a:txBody>
                  <a:tcPr anchor="ctr"/>
                </a:tc>
                <a:tc>
                  <a:txBody>
                    <a:bodyPr/>
                    <a:lstStyle/>
                    <a:p>
                      <a:r>
                        <a:rPr lang="en-US" b="0" dirty="0"/>
                        <a:t>Not ideal for development / debugging</a:t>
                      </a:r>
                    </a:p>
                  </a:txBody>
                  <a:tcPr anchor="ctr"/>
                </a:tc>
                <a:extLst>
                  <a:ext uri="{0D108BD9-81ED-4DB2-BD59-A6C34878D82A}">
                    <a16:rowId xmlns:a16="http://schemas.microsoft.com/office/drawing/2014/main" val="3865183017"/>
                  </a:ext>
                </a:extLst>
              </a:tr>
            </a:tbl>
          </a:graphicData>
        </a:graphic>
      </p:graphicFrame>
    </p:spTree>
    <p:extLst>
      <p:ext uri="{BB962C8B-B14F-4D97-AF65-F5344CB8AC3E}">
        <p14:creationId xmlns:p14="http://schemas.microsoft.com/office/powerpoint/2010/main" val="31560330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84DD9-13B2-4845-AF7E-B91330E20999}"/>
              </a:ext>
            </a:extLst>
          </p:cNvPr>
          <p:cNvSpPr>
            <a:spLocks noGrp="1"/>
          </p:cNvSpPr>
          <p:nvPr>
            <p:ph type="title"/>
          </p:nvPr>
        </p:nvSpPr>
        <p:spPr/>
        <p:txBody>
          <a:bodyPr/>
          <a:lstStyle/>
          <a:p>
            <a:r>
              <a:rPr lang="en-US"/>
              <a:t>Option 1 – Local Environment</a:t>
            </a:r>
          </a:p>
        </p:txBody>
      </p:sp>
      <p:sp>
        <p:nvSpPr>
          <p:cNvPr id="5" name="Content Placeholder 4">
            <a:extLst>
              <a:ext uri="{FF2B5EF4-FFF2-40B4-BE49-F238E27FC236}">
                <a16:creationId xmlns:a16="http://schemas.microsoft.com/office/drawing/2014/main" id="{6AE9EB94-C1BB-4DFA-9FD2-F4C033547E83}"/>
              </a:ext>
            </a:extLst>
          </p:cNvPr>
          <p:cNvSpPr>
            <a:spLocks noGrp="1"/>
          </p:cNvSpPr>
          <p:nvPr>
            <p:ph idx="1"/>
          </p:nvPr>
        </p:nvSpPr>
        <p:spPr/>
        <p:txBody>
          <a:bodyPr vert="horz" lIns="91440" tIns="45720" rIns="91440" bIns="45720" rtlCol="0" anchor="t">
            <a:normAutofit lnSpcReduction="10000"/>
          </a:bodyPr>
          <a:lstStyle/>
          <a:p>
            <a:r>
              <a:rPr lang="en-US" dirty="0"/>
              <a:t>In a Linux/Windows/MacOS system, open the terminal</a:t>
            </a:r>
          </a:p>
          <a:p>
            <a:r>
              <a:rPr lang="en-US" dirty="0"/>
              <a:t>Clone the repo</a:t>
            </a:r>
          </a:p>
          <a:p>
            <a:pPr marL="0" indent="0">
              <a:buNone/>
            </a:pPr>
            <a:r>
              <a:rPr lang="en-US" dirty="0">
                <a:latin typeface="Consolas" panose="020B0609020204030204" pitchFamily="49" charset="0"/>
              </a:rPr>
              <a:t>	</a:t>
            </a:r>
            <a:r>
              <a:rPr lang="en-US" b="1" dirty="0">
                <a:latin typeface="Consolas" panose="020B0609020204030204" pitchFamily="49" charset="0"/>
              </a:rPr>
              <a:t>git clone </a:t>
            </a:r>
            <a:r>
              <a:rPr lang="en-US" b="1" dirty="0">
                <a:latin typeface="Consolas" panose="020B0609020204030204" pitchFamily="49" charset="0"/>
                <a:hlinkClick r:id="rId2">
                  <a:extLst>
                    <a:ext uri="{A12FA001-AC4F-418D-AE19-62706E023703}">
                      <ahyp:hlinkClr xmlns:ahyp="http://schemas.microsoft.com/office/drawing/2018/hyperlinkcolor" val="tx"/>
                    </a:ext>
                  </a:extLst>
                </a:hlinkClick>
              </a:rPr>
              <a:t>https://github.com/Microsoft/Recommenders</a:t>
            </a:r>
            <a:endParaRPr lang="en-US" b="1" dirty="0">
              <a:latin typeface="Consolas" panose="020B0609020204030204" pitchFamily="49" charset="0"/>
            </a:endParaRPr>
          </a:p>
          <a:p>
            <a:r>
              <a:rPr lang="en-US" dirty="0"/>
              <a:t>Create a </a:t>
            </a:r>
            <a:r>
              <a:rPr lang="en-US" dirty="0" err="1"/>
              <a:t>conda</a:t>
            </a:r>
            <a:r>
              <a:rPr lang="en-US" dirty="0"/>
              <a:t> environment; several options e.g. for Python + </a:t>
            </a:r>
            <a:r>
              <a:rPr lang="en-US" dirty="0" err="1"/>
              <a:t>PySpark</a:t>
            </a:r>
            <a:r>
              <a:rPr lang="en-US" dirty="0"/>
              <a:t>:</a:t>
            </a:r>
          </a:p>
          <a:p>
            <a:pPr lvl="1"/>
            <a:r>
              <a:rPr lang="en-US" dirty="0"/>
              <a:t>Go to </a:t>
            </a:r>
            <a:r>
              <a:rPr lang="en-US" dirty="0">
                <a:latin typeface="Consolas" panose="020B0609020204030204" pitchFamily="49" charset="0"/>
              </a:rPr>
              <a:t>Recommenders/scripts</a:t>
            </a:r>
            <a:r>
              <a:rPr lang="en-US" dirty="0"/>
              <a:t>, and run </a:t>
            </a:r>
          </a:p>
          <a:p>
            <a:pPr marL="914400" lvl="2" indent="0">
              <a:buNone/>
            </a:pPr>
            <a:r>
              <a:rPr lang="en-US" b="1" dirty="0">
                <a:latin typeface="Consolas" panose="020B0609020204030204" pitchFamily="49" charset="0"/>
              </a:rPr>
              <a:t>python scripts/generate_conda_file.py --</a:t>
            </a:r>
            <a:r>
              <a:rPr lang="en-US" b="1" dirty="0" err="1">
                <a:latin typeface="Consolas" panose="020B0609020204030204" pitchFamily="49" charset="0"/>
              </a:rPr>
              <a:t>pyspark</a:t>
            </a:r>
            <a:endParaRPr lang="en-US" b="1" dirty="0">
              <a:latin typeface="Consolas" panose="020B0609020204030204" pitchFamily="49" charset="0"/>
            </a:endParaRPr>
          </a:p>
          <a:p>
            <a:pPr lvl="1"/>
            <a:r>
              <a:rPr lang="en-US" dirty="0"/>
              <a:t>Create a </a:t>
            </a:r>
            <a:r>
              <a:rPr lang="en-US" dirty="0" err="1"/>
              <a:t>conda</a:t>
            </a:r>
            <a:r>
              <a:rPr lang="en-US" dirty="0"/>
              <a:t> environment by </a:t>
            </a:r>
          </a:p>
          <a:p>
            <a:pPr marL="457200" lvl="1" indent="0">
              <a:buNone/>
            </a:pPr>
            <a:r>
              <a:rPr lang="en-US" dirty="0">
                <a:latin typeface="Consolas" panose="020B0609020204030204" pitchFamily="49" charset="0"/>
              </a:rPr>
              <a:t>   </a:t>
            </a:r>
            <a:r>
              <a:rPr lang="en-US" sz="2200" b="1" dirty="0" err="1">
                <a:latin typeface="Consolas" panose="020B0609020204030204" pitchFamily="49" charset="0"/>
              </a:rPr>
              <a:t>conda</a:t>
            </a:r>
            <a:r>
              <a:rPr lang="en-US" sz="2200" b="1" dirty="0">
                <a:latin typeface="Consolas" panose="020B0609020204030204" pitchFamily="49" charset="0"/>
              </a:rPr>
              <a:t> env create -f </a:t>
            </a:r>
            <a:r>
              <a:rPr lang="en-US" sz="2200" b="1" dirty="0" err="1">
                <a:latin typeface="Consolas" panose="020B0609020204030204" pitchFamily="49" charset="0"/>
              </a:rPr>
              <a:t>reco_pyspark.yaml</a:t>
            </a:r>
            <a:endParaRPr lang="en-US" sz="2200" b="1" dirty="0">
              <a:latin typeface="Consolas" panose="020B0609020204030204" pitchFamily="49" charset="0"/>
            </a:endParaRPr>
          </a:p>
          <a:p>
            <a:pPr lvl="1"/>
            <a:r>
              <a:rPr lang="en-US" dirty="0"/>
              <a:t>The newly created </a:t>
            </a:r>
            <a:r>
              <a:rPr lang="en-US" dirty="0" err="1"/>
              <a:t>conda</a:t>
            </a:r>
            <a:r>
              <a:rPr lang="en-US" dirty="0"/>
              <a:t> environment can be registered as a </a:t>
            </a:r>
            <a:r>
              <a:rPr lang="en-US" dirty="0" err="1"/>
              <a:t>Jupyter</a:t>
            </a:r>
            <a:r>
              <a:rPr lang="en-US" dirty="0"/>
              <a:t> kernel for convenience of development in </a:t>
            </a:r>
            <a:r>
              <a:rPr lang="en-US" dirty="0" err="1"/>
              <a:t>Jupyter</a:t>
            </a:r>
            <a:r>
              <a:rPr lang="en-US" dirty="0"/>
              <a:t> notebooks.</a:t>
            </a:r>
          </a:p>
          <a:p>
            <a:pPr lvl="1"/>
            <a:r>
              <a:rPr lang="en-US" dirty="0"/>
              <a:t>Then, the notebooks available in </a:t>
            </a:r>
            <a:r>
              <a:rPr lang="en-US" dirty="0">
                <a:latin typeface="Consolas" panose="020B0609020204030204" pitchFamily="49" charset="0"/>
              </a:rPr>
              <a:t>Recommenders/notebooks </a:t>
            </a:r>
            <a:r>
              <a:rPr lang="en-US" dirty="0"/>
              <a:t>can be launched. It is recommended to begin with the “quick start” ones. </a:t>
            </a:r>
          </a:p>
          <a:p>
            <a:endParaRPr lang="en-US" dirty="0"/>
          </a:p>
        </p:txBody>
      </p:sp>
    </p:spTree>
    <p:extLst>
      <p:ext uri="{BB962C8B-B14F-4D97-AF65-F5344CB8AC3E}">
        <p14:creationId xmlns:p14="http://schemas.microsoft.com/office/powerpoint/2010/main" val="23115255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84DD9-13B2-4845-AF7E-B91330E20999}"/>
              </a:ext>
            </a:extLst>
          </p:cNvPr>
          <p:cNvSpPr>
            <a:spLocks noGrp="1"/>
          </p:cNvSpPr>
          <p:nvPr>
            <p:ph type="title"/>
          </p:nvPr>
        </p:nvSpPr>
        <p:spPr/>
        <p:txBody>
          <a:bodyPr/>
          <a:lstStyle/>
          <a:p>
            <a:r>
              <a:rPr lang="en-US" dirty="0"/>
              <a:t>Option 3 – Docker Container</a:t>
            </a:r>
          </a:p>
        </p:txBody>
      </p:sp>
      <p:sp>
        <p:nvSpPr>
          <p:cNvPr id="5" name="Content Placeholder 4">
            <a:extLst>
              <a:ext uri="{FF2B5EF4-FFF2-40B4-BE49-F238E27FC236}">
                <a16:creationId xmlns:a16="http://schemas.microsoft.com/office/drawing/2014/main" id="{6AE9EB94-C1BB-4DFA-9FD2-F4C033547E83}"/>
              </a:ext>
            </a:extLst>
          </p:cNvPr>
          <p:cNvSpPr>
            <a:spLocks noGrp="1"/>
          </p:cNvSpPr>
          <p:nvPr>
            <p:ph idx="1"/>
          </p:nvPr>
        </p:nvSpPr>
        <p:spPr/>
        <p:txBody>
          <a:bodyPr vert="horz" lIns="91440" tIns="45720" rIns="91440" bIns="45720" rtlCol="0" anchor="t">
            <a:normAutofit/>
          </a:bodyPr>
          <a:lstStyle/>
          <a:p>
            <a:r>
              <a:rPr lang="en-US" dirty="0"/>
              <a:t>Docker should be pre-installed</a:t>
            </a:r>
          </a:p>
          <a:p>
            <a:pPr lvl="1"/>
            <a:r>
              <a:rPr lang="en-US" dirty="0"/>
              <a:t>Create Docker account at </a:t>
            </a:r>
            <a:r>
              <a:rPr lang="en-US" dirty="0">
                <a:hlinkClick r:id="rId2"/>
              </a:rPr>
              <a:t>https://hub.docker.com/signup</a:t>
            </a:r>
            <a:endParaRPr lang="en-US" dirty="0"/>
          </a:p>
          <a:p>
            <a:pPr lvl="1"/>
            <a:r>
              <a:rPr lang="en-US" dirty="0"/>
              <a:t>Download Docker executable </a:t>
            </a:r>
            <a:r>
              <a:rPr lang="en-US" dirty="0">
                <a:hlinkClick r:id="rId3"/>
              </a:rPr>
              <a:t>https://runnable.com/docker/getting-started/</a:t>
            </a:r>
            <a:endParaRPr lang="en-US" dirty="0"/>
          </a:p>
          <a:p>
            <a:r>
              <a:rPr lang="en-US" dirty="0"/>
              <a:t>Docker images are available for running the notebook examples</a:t>
            </a:r>
          </a:p>
          <a:p>
            <a:r>
              <a:rPr lang="en-US" dirty="0"/>
              <a:t>In the terminal of Linux/MacOS system or </a:t>
            </a:r>
            <a:r>
              <a:rPr lang="en-US" dirty="0" err="1"/>
              <a:t>cmd</a:t>
            </a:r>
            <a:r>
              <a:rPr lang="en-US" dirty="0"/>
              <a:t> in Windows system, pull the Recommenders Docker image that supports Python + </a:t>
            </a:r>
            <a:r>
              <a:rPr lang="en-US" dirty="0" err="1"/>
              <a:t>PySpark</a:t>
            </a:r>
            <a:r>
              <a:rPr lang="en-US" dirty="0"/>
              <a:t> by</a:t>
            </a:r>
          </a:p>
          <a:p>
            <a:pPr lvl="1"/>
            <a:r>
              <a:rPr lang="en-US" b="1" dirty="0">
                <a:latin typeface="Consolas"/>
              </a:rPr>
              <a:t>docker pull </a:t>
            </a:r>
            <a:r>
              <a:rPr lang="en-US" b="1" dirty="0" err="1">
                <a:latin typeface="Consolas"/>
              </a:rPr>
              <a:t>yueguoguo</a:t>
            </a:r>
            <a:r>
              <a:rPr lang="en-US" b="1" dirty="0">
                <a:latin typeface="Consolas"/>
              </a:rPr>
              <a:t>/</a:t>
            </a:r>
            <a:r>
              <a:rPr lang="en-US" b="1" dirty="0" err="1">
                <a:latin typeface="Consolas"/>
              </a:rPr>
              <a:t>reco_pyspark</a:t>
            </a:r>
            <a:endParaRPr lang="en-US" b="1" dirty="0"/>
          </a:p>
          <a:p>
            <a:pPr lvl="1"/>
            <a:r>
              <a:rPr lang="en-US" dirty="0"/>
              <a:t>Run </a:t>
            </a:r>
            <a:r>
              <a:rPr lang="en-US" dirty="0">
                <a:latin typeface="Consolas"/>
              </a:rPr>
              <a:t>docker </a:t>
            </a:r>
            <a:r>
              <a:rPr lang="en-US" b="1" dirty="0">
                <a:latin typeface="Consolas"/>
              </a:rPr>
              <a:t>run --rm –p 8888:8888 </a:t>
            </a:r>
            <a:r>
              <a:rPr lang="en-US" b="1" dirty="0" err="1">
                <a:latin typeface="Consolas"/>
              </a:rPr>
              <a:t>yueguoguo</a:t>
            </a:r>
            <a:r>
              <a:rPr lang="en-US" b="1" dirty="0">
                <a:latin typeface="Consolas"/>
              </a:rPr>
              <a:t>/</a:t>
            </a:r>
            <a:r>
              <a:rPr lang="en-US" b="1" dirty="0" err="1">
                <a:latin typeface="Consolas"/>
              </a:rPr>
              <a:t>reco_pyspark</a:t>
            </a:r>
            <a:r>
              <a:rPr lang="en-US" dirty="0">
                <a:solidFill>
                  <a:srgbClr val="FF0000"/>
                </a:solidFill>
                <a:latin typeface="Consolas"/>
              </a:rPr>
              <a:t> </a:t>
            </a:r>
            <a:endParaRPr lang="en-US" dirty="0">
              <a:solidFill>
                <a:srgbClr val="FF0000"/>
              </a:solidFill>
              <a:latin typeface="Consolas" panose="020B0609020204030204" pitchFamily="49" charset="0"/>
            </a:endParaRPr>
          </a:p>
          <a:p>
            <a:pPr lvl="1"/>
            <a:r>
              <a:rPr lang="en-US" dirty="0"/>
              <a:t>Open the browser and go to localhost:8888</a:t>
            </a:r>
          </a:p>
          <a:p>
            <a:pPr lvl="1"/>
            <a:r>
              <a:rPr lang="en-US" dirty="0"/>
              <a:t>If all goes well, the Recommenders folder should appear</a:t>
            </a:r>
          </a:p>
          <a:p>
            <a:pPr lvl="1"/>
            <a:endParaRPr lang="en-US" dirty="0">
              <a:latin typeface="Consolas"/>
            </a:endParaRPr>
          </a:p>
        </p:txBody>
      </p:sp>
    </p:spTree>
    <p:extLst>
      <p:ext uri="{BB962C8B-B14F-4D97-AF65-F5344CB8AC3E}">
        <p14:creationId xmlns:p14="http://schemas.microsoft.com/office/powerpoint/2010/main" val="343031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317" y="190830"/>
            <a:ext cx="10383838" cy="755650"/>
          </a:xfrm>
        </p:spPr>
        <p:txBody>
          <a:bodyPr/>
          <a:lstStyle/>
          <a:p>
            <a:r>
              <a:rPr lang="en-US" dirty="0"/>
              <a:t>Basic Workflow</a:t>
            </a:r>
          </a:p>
        </p:txBody>
      </p:sp>
      <p:sp>
        <p:nvSpPr>
          <p:cNvPr id="3" name="Text Placeholder 2"/>
          <p:cNvSpPr>
            <a:spLocks noGrp="1"/>
          </p:cNvSpPr>
          <p:nvPr>
            <p:ph type="body" sz="quarter" idx="4294967295"/>
          </p:nvPr>
        </p:nvSpPr>
        <p:spPr>
          <a:xfrm>
            <a:off x="0" y="1196686"/>
            <a:ext cx="11550650" cy="4766793"/>
          </a:xfrm>
        </p:spPr>
        <p:txBody>
          <a:bodyPr>
            <a:normAutofit/>
          </a:bodyPr>
          <a:lstStyle/>
          <a:p>
            <a:r>
              <a:rPr lang="en-US" dirty="0"/>
              <a:t>Similar to typical methods in machine learning:</a:t>
            </a:r>
          </a:p>
          <a:p>
            <a:pPr lvl="1"/>
            <a:r>
              <a:rPr lang="en-US" dirty="0"/>
              <a:t>training</a:t>
            </a:r>
          </a:p>
          <a:p>
            <a:pPr lvl="1"/>
            <a:r>
              <a:rPr lang="en-US" dirty="0"/>
              <a:t>validation</a:t>
            </a:r>
          </a:p>
          <a:p>
            <a:pPr lvl="1"/>
            <a:r>
              <a:rPr lang="en-US" dirty="0"/>
              <a:t>testing (via predictions and recommendations)</a:t>
            </a:r>
          </a:p>
          <a:p>
            <a:r>
              <a:rPr lang="en-US" dirty="0"/>
              <a:t>In addition need to take into account / emulate how the system will work in production (e.g. how to handle “cold” users, temporal order etc.)</a:t>
            </a:r>
          </a:p>
          <a:p>
            <a:r>
              <a:rPr lang="en-US" dirty="0"/>
              <a:t>Need to pay attention to “stale” data:</a:t>
            </a:r>
          </a:p>
          <a:p>
            <a:pPr lvl="1"/>
            <a:r>
              <a:rPr lang="en-US" dirty="0"/>
              <a:t>changing tastes</a:t>
            </a:r>
          </a:p>
          <a:p>
            <a:pPr lvl="1"/>
            <a:r>
              <a:rPr lang="en-US" dirty="0"/>
              <a:t>changing customer base</a:t>
            </a:r>
          </a:p>
          <a:p>
            <a:pPr lvl="1"/>
            <a:r>
              <a:rPr lang="en-US" dirty="0"/>
              <a:t>trends etc.</a:t>
            </a:r>
          </a:p>
          <a:p>
            <a:pPr lvl="1"/>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32698287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59CB3F8-BF93-4631-BE3A-20064D379C4D}"/>
              </a:ext>
            </a:extLst>
          </p:cNvPr>
          <p:cNvGrpSpPr/>
          <p:nvPr/>
        </p:nvGrpSpPr>
        <p:grpSpPr>
          <a:xfrm>
            <a:off x="-7811" y="1305847"/>
            <a:ext cx="12192001" cy="4902915"/>
            <a:chOff x="-7811" y="1774975"/>
            <a:chExt cx="12192001" cy="4902915"/>
          </a:xfrm>
        </p:grpSpPr>
        <p:cxnSp>
          <p:nvCxnSpPr>
            <p:cNvPr id="79" name="Connector: Curved 78">
              <a:extLst>
                <a:ext uri="{FF2B5EF4-FFF2-40B4-BE49-F238E27FC236}">
                  <a16:creationId xmlns:a16="http://schemas.microsoft.com/office/drawing/2014/main" id="{1567F9F3-2ECF-4631-9A38-644D88CDD019}"/>
                </a:ext>
              </a:extLst>
            </p:cNvPr>
            <p:cNvCxnSpPr>
              <a:cxnSpLocks/>
              <a:stCxn id="137" idx="1"/>
              <a:endCxn id="134" idx="1"/>
            </p:cNvCxnSpPr>
            <p:nvPr/>
          </p:nvCxnSpPr>
          <p:spPr>
            <a:xfrm rot="10800000" flipH="1">
              <a:off x="6686994" y="3526798"/>
              <a:ext cx="16724" cy="1303813"/>
            </a:xfrm>
            <a:prstGeom prst="curvedConnector3">
              <a:avLst>
                <a:gd name="adj1" fmla="val -1366898"/>
              </a:avLst>
            </a:prstGeom>
            <a:noFill/>
            <a:ln w="38100" cap="flat" cmpd="sng" algn="ctr">
              <a:solidFill>
                <a:srgbClr val="0078D7"/>
              </a:solidFill>
              <a:prstDash val="sysDash"/>
              <a:headEnd type="none"/>
              <a:tailEnd type="triangle"/>
            </a:ln>
            <a:effectLst/>
          </p:spPr>
        </p:cxnSp>
        <p:sp>
          <p:nvSpPr>
            <p:cNvPr id="80" name="Arrow: Right 79">
              <a:extLst>
                <a:ext uri="{FF2B5EF4-FFF2-40B4-BE49-F238E27FC236}">
                  <a16:creationId xmlns:a16="http://schemas.microsoft.com/office/drawing/2014/main" id="{EADC29F4-AB36-4125-8B5C-3FF8111460A6}"/>
                </a:ext>
              </a:extLst>
            </p:cNvPr>
            <p:cNvSpPr/>
            <p:nvPr/>
          </p:nvSpPr>
          <p:spPr bwMode="auto">
            <a:xfrm>
              <a:off x="-7811" y="1774975"/>
              <a:ext cx="12192001" cy="1711257"/>
            </a:xfrm>
            <a:prstGeom prst="rightArrow">
              <a:avLst/>
            </a:prstGeom>
            <a:solidFill>
              <a:srgbClr val="0078D7">
                <a:lumMod val="20000"/>
                <a:lumOff val="80000"/>
                <a:alpha val="50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81" name="Connector: Curved 80">
              <a:extLst>
                <a:ext uri="{FF2B5EF4-FFF2-40B4-BE49-F238E27FC236}">
                  <a16:creationId xmlns:a16="http://schemas.microsoft.com/office/drawing/2014/main" id="{6C4312AC-2FE0-4C5F-872D-56A4733FAC14}"/>
                </a:ext>
              </a:extLst>
            </p:cNvPr>
            <p:cNvCxnSpPr>
              <a:cxnSpLocks/>
              <a:stCxn id="103" idx="1"/>
              <a:endCxn id="97" idx="2"/>
            </p:cNvCxnSpPr>
            <p:nvPr/>
          </p:nvCxnSpPr>
          <p:spPr>
            <a:xfrm rot="10800000">
              <a:off x="4991267" y="5839936"/>
              <a:ext cx="446381" cy="552055"/>
            </a:xfrm>
            <a:prstGeom prst="curvedConnector2">
              <a:avLst/>
            </a:prstGeom>
            <a:noFill/>
            <a:ln w="38100" cap="flat" cmpd="sng" algn="ctr">
              <a:solidFill>
                <a:srgbClr val="0078D7"/>
              </a:solidFill>
              <a:prstDash val="sysDash"/>
              <a:headEnd type="none"/>
              <a:tailEnd type="triangle"/>
            </a:ln>
            <a:effectLst/>
          </p:spPr>
        </p:cxnSp>
        <p:cxnSp>
          <p:nvCxnSpPr>
            <p:cNvPr id="82" name="Connector: Curved 81">
              <a:extLst>
                <a:ext uri="{FF2B5EF4-FFF2-40B4-BE49-F238E27FC236}">
                  <a16:creationId xmlns:a16="http://schemas.microsoft.com/office/drawing/2014/main" id="{BDB919A7-2AD8-4C51-B414-2B067D355E54}"/>
                </a:ext>
              </a:extLst>
            </p:cNvPr>
            <p:cNvCxnSpPr>
              <a:cxnSpLocks/>
              <a:stCxn id="104" idx="1"/>
            </p:cNvCxnSpPr>
            <p:nvPr/>
          </p:nvCxnSpPr>
          <p:spPr>
            <a:xfrm rot="10800000" flipH="1">
              <a:off x="4199310" y="3526216"/>
              <a:ext cx="12220" cy="1348913"/>
            </a:xfrm>
            <a:prstGeom prst="curvedConnector3">
              <a:avLst>
                <a:gd name="adj1" fmla="val -1870704"/>
              </a:avLst>
            </a:prstGeom>
            <a:noFill/>
            <a:ln w="38100" cap="flat" cmpd="sng" algn="ctr">
              <a:solidFill>
                <a:srgbClr val="0078D7"/>
              </a:solidFill>
              <a:prstDash val="sysDash"/>
              <a:headEnd type="none"/>
              <a:tailEnd type="triangle"/>
            </a:ln>
            <a:effectLst/>
          </p:spPr>
        </p:cxnSp>
        <p:cxnSp>
          <p:nvCxnSpPr>
            <p:cNvPr id="83" name="Connector: Curved 82">
              <a:extLst>
                <a:ext uri="{FF2B5EF4-FFF2-40B4-BE49-F238E27FC236}">
                  <a16:creationId xmlns:a16="http://schemas.microsoft.com/office/drawing/2014/main" id="{65736D6A-9490-488A-AC80-379BBAEF591D}"/>
                </a:ext>
              </a:extLst>
            </p:cNvPr>
            <p:cNvCxnSpPr>
              <a:cxnSpLocks/>
              <a:stCxn id="105" idx="0"/>
              <a:endCxn id="98" idx="2"/>
            </p:cNvCxnSpPr>
            <p:nvPr/>
          </p:nvCxnSpPr>
          <p:spPr>
            <a:xfrm rot="5400000" flipH="1" flipV="1">
              <a:off x="9964295" y="5212275"/>
              <a:ext cx="306641" cy="4"/>
            </a:xfrm>
            <a:prstGeom prst="curvedConnector3">
              <a:avLst>
                <a:gd name="adj1" fmla="val 50000"/>
              </a:avLst>
            </a:prstGeom>
            <a:noFill/>
            <a:ln w="38100" cap="flat" cmpd="sng" algn="ctr">
              <a:solidFill>
                <a:srgbClr val="0078D7"/>
              </a:solidFill>
              <a:prstDash val="sysDash"/>
              <a:headEnd type="none"/>
              <a:tailEnd type="triangle"/>
            </a:ln>
            <a:effectLst/>
          </p:spPr>
        </p:cxnSp>
        <p:cxnSp>
          <p:nvCxnSpPr>
            <p:cNvPr id="84" name="Connector: Curved 83">
              <a:extLst>
                <a:ext uri="{FF2B5EF4-FFF2-40B4-BE49-F238E27FC236}">
                  <a16:creationId xmlns:a16="http://schemas.microsoft.com/office/drawing/2014/main" id="{D5437597-3935-4487-9D87-2AE92107C808}"/>
                </a:ext>
              </a:extLst>
            </p:cNvPr>
            <p:cNvCxnSpPr>
              <a:cxnSpLocks/>
              <a:stCxn id="105" idx="1"/>
              <a:endCxn id="99" idx="1"/>
            </p:cNvCxnSpPr>
            <p:nvPr/>
          </p:nvCxnSpPr>
          <p:spPr>
            <a:xfrm rot="10800000" flipH="1">
              <a:off x="8797262" y="4133070"/>
              <a:ext cx="503648" cy="1884187"/>
            </a:xfrm>
            <a:prstGeom prst="curvedConnector3">
              <a:avLst>
                <a:gd name="adj1" fmla="val -16544"/>
              </a:avLst>
            </a:prstGeom>
            <a:noFill/>
            <a:ln w="38100" cap="flat" cmpd="sng" algn="ctr">
              <a:solidFill>
                <a:srgbClr val="0078D7"/>
              </a:solidFill>
              <a:prstDash val="sysDash"/>
              <a:headEnd type="none"/>
              <a:tailEnd type="triangle"/>
            </a:ln>
            <a:effectLst/>
          </p:spPr>
        </p:cxnSp>
        <p:cxnSp>
          <p:nvCxnSpPr>
            <p:cNvPr id="85" name="Connector: Curved 84">
              <a:extLst>
                <a:ext uri="{FF2B5EF4-FFF2-40B4-BE49-F238E27FC236}">
                  <a16:creationId xmlns:a16="http://schemas.microsoft.com/office/drawing/2014/main" id="{495AB5B8-1744-41FF-9ECE-81132846D637}"/>
                </a:ext>
              </a:extLst>
            </p:cNvPr>
            <p:cNvCxnSpPr>
              <a:cxnSpLocks/>
              <a:stCxn id="105" idx="3"/>
              <a:endCxn id="100" idx="3"/>
            </p:cNvCxnSpPr>
            <p:nvPr/>
          </p:nvCxnSpPr>
          <p:spPr>
            <a:xfrm flipH="1" flipV="1">
              <a:off x="10934324" y="3511394"/>
              <a:ext cx="503639" cy="2505862"/>
            </a:xfrm>
            <a:prstGeom prst="curvedConnector3">
              <a:avLst>
                <a:gd name="adj1" fmla="val -45390"/>
              </a:avLst>
            </a:prstGeom>
            <a:noFill/>
            <a:ln w="38100" cap="flat" cmpd="sng" algn="ctr">
              <a:solidFill>
                <a:srgbClr val="0078D7"/>
              </a:solidFill>
              <a:prstDash val="sysDash"/>
              <a:headEnd type="none"/>
              <a:tailEnd type="triangle"/>
            </a:ln>
            <a:effectLst/>
          </p:spPr>
        </p:cxnSp>
        <p:cxnSp>
          <p:nvCxnSpPr>
            <p:cNvPr id="86" name="Connector: Curved 85">
              <a:extLst>
                <a:ext uri="{FF2B5EF4-FFF2-40B4-BE49-F238E27FC236}">
                  <a16:creationId xmlns:a16="http://schemas.microsoft.com/office/drawing/2014/main" id="{E2CC7347-F22A-4E9E-9526-779651686D95}"/>
                </a:ext>
              </a:extLst>
            </p:cNvPr>
            <p:cNvCxnSpPr>
              <a:cxnSpLocks/>
              <a:stCxn id="95" idx="1"/>
              <a:endCxn id="101" idx="1"/>
            </p:cNvCxnSpPr>
            <p:nvPr/>
          </p:nvCxnSpPr>
          <p:spPr>
            <a:xfrm rot="10800000" flipH="1" flipV="1">
              <a:off x="1491185" y="5384885"/>
              <a:ext cx="8602" cy="869194"/>
            </a:xfrm>
            <a:prstGeom prst="curvedConnector3">
              <a:avLst>
                <a:gd name="adj1" fmla="val -5637910"/>
              </a:avLst>
            </a:prstGeom>
            <a:noFill/>
            <a:ln w="38100" cap="flat" cmpd="sng" algn="ctr">
              <a:solidFill>
                <a:srgbClr val="0078D7"/>
              </a:solidFill>
              <a:prstDash val="sysDash"/>
              <a:headEnd type="triangle" w="med" len="med"/>
              <a:tailEnd type="none" w="med" len="med"/>
            </a:ln>
            <a:effectLst/>
          </p:spPr>
        </p:cxnSp>
        <p:cxnSp>
          <p:nvCxnSpPr>
            <p:cNvPr id="87" name="Connector: Curved 86">
              <a:extLst>
                <a:ext uri="{FF2B5EF4-FFF2-40B4-BE49-F238E27FC236}">
                  <a16:creationId xmlns:a16="http://schemas.microsoft.com/office/drawing/2014/main" id="{23BEDCC4-36FF-4555-BA3F-FFB28E4DFA01}"/>
                </a:ext>
              </a:extLst>
            </p:cNvPr>
            <p:cNvCxnSpPr>
              <a:cxnSpLocks/>
              <a:stCxn id="101" idx="3"/>
              <a:endCxn id="94" idx="3"/>
            </p:cNvCxnSpPr>
            <p:nvPr/>
          </p:nvCxnSpPr>
          <p:spPr>
            <a:xfrm flipH="1" flipV="1">
              <a:off x="3133200" y="4141561"/>
              <a:ext cx="2" cy="2112519"/>
            </a:xfrm>
            <a:prstGeom prst="curvedConnector3">
              <a:avLst>
                <a:gd name="adj1" fmla="val -11430000000"/>
              </a:avLst>
            </a:prstGeom>
            <a:noFill/>
            <a:ln w="38100" cap="flat" cmpd="sng" algn="ctr">
              <a:solidFill>
                <a:srgbClr val="0078D7"/>
              </a:solidFill>
              <a:prstDash val="sysDash"/>
              <a:headEnd type="none"/>
              <a:tailEnd type="triangle"/>
            </a:ln>
            <a:effectLst/>
          </p:spPr>
        </p:cxnSp>
        <p:sp>
          <p:nvSpPr>
            <p:cNvPr id="88" name="Rectangle 87">
              <a:extLst>
                <a:ext uri="{FF2B5EF4-FFF2-40B4-BE49-F238E27FC236}">
                  <a16:creationId xmlns:a16="http://schemas.microsoft.com/office/drawing/2014/main" id="{8548EDCF-1844-4A7F-BF0C-E4EF536B4376}"/>
                </a:ext>
              </a:extLst>
            </p:cNvPr>
            <p:cNvSpPr/>
            <p:nvPr/>
          </p:nvSpPr>
          <p:spPr>
            <a:xfrm>
              <a:off x="4174522" y="2380070"/>
              <a:ext cx="4153880" cy="480184"/>
            </a:xfrm>
            <a:prstGeom prst="rect">
              <a:avLst/>
            </a:prstGeom>
            <a:solidFill>
              <a:srgbClr val="00B294"/>
            </a:solidFill>
            <a:ln w="10795" cap="flat" cmpd="sng" algn="ctr">
              <a:noFill/>
              <a:prstDash val="solid"/>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Recommender</a:t>
              </a:r>
            </a:p>
          </p:txBody>
        </p:sp>
        <p:sp>
          <p:nvSpPr>
            <p:cNvPr id="89" name="Rectangle 88">
              <a:extLst>
                <a:ext uri="{FF2B5EF4-FFF2-40B4-BE49-F238E27FC236}">
                  <a16:creationId xmlns:a16="http://schemas.microsoft.com/office/drawing/2014/main" id="{D0BFADF4-2A24-4B3C-AFD8-3B0C444B1C67}"/>
                </a:ext>
              </a:extLst>
            </p:cNvPr>
            <p:cNvSpPr/>
            <p:nvPr/>
          </p:nvSpPr>
          <p:spPr>
            <a:xfrm>
              <a:off x="9300908" y="2380069"/>
              <a:ext cx="1633415" cy="480184"/>
            </a:xfrm>
            <a:prstGeom prst="rect">
              <a:avLst/>
            </a:prstGeom>
            <a:solidFill>
              <a:srgbClr val="00B294"/>
            </a:solidFill>
            <a:ln w="10795" cap="flat" cmpd="sng" algn="ctr">
              <a:noFill/>
              <a:prstDash val="solid"/>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Evaluator</a:t>
              </a:r>
            </a:p>
          </p:txBody>
        </p:sp>
        <p:sp>
          <p:nvSpPr>
            <p:cNvPr id="90" name="Rectangle 89">
              <a:extLst>
                <a:ext uri="{FF2B5EF4-FFF2-40B4-BE49-F238E27FC236}">
                  <a16:creationId xmlns:a16="http://schemas.microsoft.com/office/drawing/2014/main" id="{B14A11FD-F0C1-47F8-9568-BE87B414B2EE}"/>
                </a:ext>
              </a:extLst>
            </p:cNvPr>
            <p:cNvSpPr/>
            <p:nvPr/>
          </p:nvSpPr>
          <p:spPr>
            <a:xfrm>
              <a:off x="1499783" y="2380067"/>
              <a:ext cx="1633416" cy="480184"/>
            </a:xfrm>
            <a:prstGeom prst="rect">
              <a:avLst/>
            </a:prstGeom>
            <a:solidFill>
              <a:srgbClr val="00B294"/>
            </a:solidFill>
            <a:ln w="10795" cap="flat" cmpd="sng" algn="ctr">
              <a:noFill/>
              <a:prstDash val="solid"/>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Data</a:t>
              </a:r>
            </a:p>
          </p:txBody>
        </p:sp>
        <p:cxnSp>
          <p:nvCxnSpPr>
            <p:cNvPr id="91" name="Straight Arrow Connector 90">
              <a:extLst>
                <a:ext uri="{FF2B5EF4-FFF2-40B4-BE49-F238E27FC236}">
                  <a16:creationId xmlns:a16="http://schemas.microsoft.com/office/drawing/2014/main" id="{83A32889-3F10-42C7-A40F-6990EE6557CB}"/>
                </a:ext>
              </a:extLst>
            </p:cNvPr>
            <p:cNvCxnSpPr>
              <a:cxnSpLocks/>
              <a:stCxn id="90" idx="3"/>
              <a:endCxn id="88" idx="1"/>
            </p:cNvCxnSpPr>
            <p:nvPr/>
          </p:nvCxnSpPr>
          <p:spPr>
            <a:xfrm>
              <a:off x="3133199" y="2620160"/>
              <a:ext cx="1041323" cy="3"/>
            </a:xfrm>
            <a:prstGeom prst="straightConnector1">
              <a:avLst/>
            </a:prstGeom>
            <a:noFill/>
            <a:ln w="38100" cap="flat" cmpd="sng" algn="ctr">
              <a:solidFill>
                <a:srgbClr val="0078D7"/>
              </a:solidFill>
              <a:prstDash val="solid"/>
              <a:tailEnd type="triangle"/>
            </a:ln>
            <a:effectLst/>
          </p:spPr>
        </p:cxnSp>
        <p:cxnSp>
          <p:nvCxnSpPr>
            <p:cNvPr id="92" name="Straight Arrow Connector 91">
              <a:extLst>
                <a:ext uri="{FF2B5EF4-FFF2-40B4-BE49-F238E27FC236}">
                  <a16:creationId xmlns:a16="http://schemas.microsoft.com/office/drawing/2014/main" id="{0D8ECA2F-12BF-4CBB-A340-E42203DAAE86}"/>
                </a:ext>
              </a:extLst>
            </p:cNvPr>
            <p:cNvCxnSpPr>
              <a:cxnSpLocks/>
              <a:endCxn id="89" idx="1"/>
            </p:cNvCxnSpPr>
            <p:nvPr/>
          </p:nvCxnSpPr>
          <p:spPr>
            <a:xfrm>
              <a:off x="8328401" y="2618362"/>
              <a:ext cx="972507" cy="1800"/>
            </a:xfrm>
            <a:prstGeom prst="straightConnector1">
              <a:avLst/>
            </a:prstGeom>
            <a:noFill/>
            <a:ln w="38100" cap="flat" cmpd="sng" algn="ctr">
              <a:solidFill>
                <a:srgbClr val="0078D7"/>
              </a:solidFill>
              <a:prstDash val="solid"/>
              <a:tailEnd type="triangle"/>
            </a:ln>
            <a:effectLst/>
          </p:spPr>
        </p:cxnSp>
        <p:sp>
          <p:nvSpPr>
            <p:cNvPr id="93" name="Rectangle 92">
              <a:extLst>
                <a:ext uri="{FF2B5EF4-FFF2-40B4-BE49-F238E27FC236}">
                  <a16:creationId xmlns:a16="http://schemas.microsoft.com/office/drawing/2014/main" id="{23BB11E8-CD46-421E-9227-BC4155E514EE}"/>
                </a:ext>
              </a:extLst>
            </p:cNvPr>
            <p:cNvSpPr/>
            <p:nvPr/>
          </p:nvSpPr>
          <p:spPr>
            <a:xfrm>
              <a:off x="1499786" y="3270475"/>
              <a:ext cx="1633415" cy="480184"/>
            </a:xfrm>
            <a:prstGeom prst="rect">
              <a:avLst/>
            </a:prstGeom>
            <a:solidFill>
              <a:srgbClr val="0078D4"/>
            </a:solidFill>
            <a:ln w="10795" cap="flat" cmpd="sng" algn="ctr">
              <a:noFill/>
              <a:prstDash val="solid"/>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Chrono split</a:t>
              </a:r>
            </a:p>
          </p:txBody>
        </p:sp>
        <p:sp>
          <p:nvSpPr>
            <p:cNvPr id="94" name="Rectangle 93">
              <a:extLst>
                <a:ext uri="{FF2B5EF4-FFF2-40B4-BE49-F238E27FC236}">
                  <a16:creationId xmlns:a16="http://schemas.microsoft.com/office/drawing/2014/main" id="{C6F1616D-EF6C-4F6C-AD96-5B9794443069}"/>
                </a:ext>
              </a:extLst>
            </p:cNvPr>
            <p:cNvSpPr/>
            <p:nvPr/>
          </p:nvSpPr>
          <p:spPr>
            <a:xfrm>
              <a:off x="1499785" y="3901468"/>
              <a:ext cx="1633415" cy="480184"/>
            </a:xfrm>
            <a:prstGeom prst="rect">
              <a:avLst/>
            </a:prstGeom>
            <a:solidFill>
              <a:srgbClr val="0078D4"/>
            </a:solidFill>
            <a:ln w="10795" cap="flat" cmpd="sng" algn="ctr">
              <a:noFill/>
              <a:prstDash val="solid"/>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Stratified split</a:t>
              </a:r>
            </a:p>
          </p:txBody>
        </p:sp>
        <p:sp>
          <p:nvSpPr>
            <p:cNvPr id="95" name="Rectangle 94">
              <a:extLst>
                <a:ext uri="{FF2B5EF4-FFF2-40B4-BE49-F238E27FC236}">
                  <a16:creationId xmlns:a16="http://schemas.microsoft.com/office/drawing/2014/main" id="{1C276BD0-E936-4081-B062-1F4F4E9B2AC5}"/>
                </a:ext>
              </a:extLst>
            </p:cNvPr>
            <p:cNvSpPr/>
            <p:nvPr/>
          </p:nvSpPr>
          <p:spPr>
            <a:xfrm>
              <a:off x="1491185" y="5144793"/>
              <a:ext cx="1633415" cy="480184"/>
            </a:xfrm>
            <a:prstGeom prst="rect">
              <a:avLst/>
            </a:prstGeom>
            <a:solidFill>
              <a:srgbClr val="0078D4"/>
            </a:solidFill>
            <a:ln w="10795" cap="flat" cmpd="sng" algn="ctr">
              <a:noFill/>
              <a:prstDash val="solid"/>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Random split</a:t>
              </a:r>
            </a:p>
          </p:txBody>
        </p:sp>
        <p:sp>
          <p:nvSpPr>
            <p:cNvPr id="96" name="Rectangle 95">
              <a:extLst>
                <a:ext uri="{FF2B5EF4-FFF2-40B4-BE49-F238E27FC236}">
                  <a16:creationId xmlns:a16="http://schemas.microsoft.com/office/drawing/2014/main" id="{059609E5-315C-4B60-918B-8561A899F49D}"/>
                </a:ext>
              </a:extLst>
            </p:cNvPr>
            <p:cNvSpPr/>
            <p:nvPr/>
          </p:nvSpPr>
          <p:spPr>
            <a:xfrm>
              <a:off x="6683263" y="5365598"/>
              <a:ext cx="1633415" cy="480184"/>
            </a:xfrm>
            <a:prstGeom prst="rect">
              <a:avLst/>
            </a:prstGeom>
            <a:solidFill>
              <a:srgbClr val="0078D4"/>
            </a:solidFill>
            <a:ln w="10795" cap="flat" cmpd="sng" algn="ctr">
              <a:noFill/>
              <a:prstDash val="solid"/>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collaborative filtering</a:t>
              </a:r>
            </a:p>
          </p:txBody>
        </p:sp>
        <p:sp>
          <p:nvSpPr>
            <p:cNvPr id="97" name="Rectangle 96">
              <a:extLst>
                <a:ext uri="{FF2B5EF4-FFF2-40B4-BE49-F238E27FC236}">
                  <a16:creationId xmlns:a16="http://schemas.microsoft.com/office/drawing/2014/main" id="{FCBC940E-F6E4-4D9F-81A7-2BE39FD825F9}"/>
                </a:ext>
              </a:extLst>
            </p:cNvPr>
            <p:cNvSpPr/>
            <p:nvPr/>
          </p:nvSpPr>
          <p:spPr>
            <a:xfrm>
              <a:off x="4174558" y="5359751"/>
              <a:ext cx="1633415" cy="480184"/>
            </a:xfrm>
            <a:prstGeom prst="rect">
              <a:avLst/>
            </a:prstGeom>
            <a:solidFill>
              <a:srgbClr val="0078D4"/>
            </a:solidFill>
            <a:ln w="10795" cap="flat" cmpd="sng" algn="ctr">
              <a:noFill/>
              <a:prstDash val="solid"/>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Content-based</a:t>
              </a:r>
            </a:p>
          </p:txBody>
        </p:sp>
        <p:sp>
          <p:nvSpPr>
            <p:cNvPr id="98" name="Rectangle 97">
              <a:extLst>
                <a:ext uri="{FF2B5EF4-FFF2-40B4-BE49-F238E27FC236}">
                  <a16:creationId xmlns:a16="http://schemas.microsoft.com/office/drawing/2014/main" id="{73E496C2-FF3A-4E19-A223-B0698BECA6E6}"/>
                </a:ext>
              </a:extLst>
            </p:cNvPr>
            <p:cNvSpPr/>
            <p:nvPr/>
          </p:nvSpPr>
          <p:spPr>
            <a:xfrm>
              <a:off x="9300909" y="4578772"/>
              <a:ext cx="1633415" cy="480184"/>
            </a:xfrm>
            <a:prstGeom prst="rect">
              <a:avLst/>
            </a:prstGeom>
            <a:solidFill>
              <a:srgbClr val="0078D4"/>
            </a:solidFill>
            <a:ln w="10795" cap="flat" cmpd="sng" algn="ctr">
              <a:noFill/>
              <a:prstDash val="solid"/>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Rating metrics</a:t>
              </a:r>
            </a:p>
          </p:txBody>
        </p:sp>
        <p:sp>
          <p:nvSpPr>
            <p:cNvPr id="99" name="Rectangle 98">
              <a:extLst>
                <a:ext uri="{FF2B5EF4-FFF2-40B4-BE49-F238E27FC236}">
                  <a16:creationId xmlns:a16="http://schemas.microsoft.com/office/drawing/2014/main" id="{58E10A0C-3ABF-46B5-9697-1063EC60C4D4}"/>
                </a:ext>
              </a:extLst>
            </p:cNvPr>
            <p:cNvSpPr/>
            <p:nvPr/>
          </p:nvSpPr>
          <p:spPr>
            <a:xfrm>
              <a:off x="9300910" y="3892976"/>
              <a:ext cx="1633415" cy="480184"/>
            </a:xfrm>
            <a:prstGeom prst="rect">
              <a:avLst/>
            </a:prstGeom>
            <a:solidFill>
              <a:srgbClr val="0078D4"/>
            </a:solidFill>
            <a:ln w="10795" cap="flat" cmpd="sng" algn="ctr">
              <a:noFill/>
              <a:prstDash val="solid"/>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Ranking metrics</a:t>
              </a:r>
            </a:p>
          </p:txBody>
        </p:sp>
        <p:sp>
          <p:nvSpPr>
            <p:cNvPr id="100" name="Rectangle 99">
              <a:extLst>
                <a:ext uri="{FF2B5EF4-FFF2-40B4-BE49-F238E27FC236}">
                  <a16:creationId xmlns:a16="http://schemas.microsoft.com/office/drawing/2014/main" id="{EB04D02C-7574-4396-813B-C88961C9774D}"/>
                </a:ext>
              </a:extLst>
            </p:cNvPr>
            <p:cNvSpPr/>
            <p:nvPr/>
          </p:nvSpPr>
          <p:spPr>
            <a:xfrm>
              <a:off x="9300909" y="3271301"/>
              <a:ext cx="1633415" cy="480184"/>
            </a:xfrm>
            <a:prstGeom prst="rect">
              <a:avLst/>
            </a:prstGeom>
            <a:solidFill>
              <a:srgbClr val="0078D4"/>
            </a:solidFill>
            <a:ln w="10795" cap="flat" cmpd="sng" algn="ctr">
              <a:noFill/>
              <a:prstDash val="solid"/>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Diversity metrics</a:t>
              </a:r>
            </a:p>
          </p:txBody>
        </p:sp>
        <p:sp>
          <p:nvSpPr>
            <p:cNvPr id="101" name="Rectangle: Rounded Corners 100">
              <a:extLst>
                <a:ext uri="{FF2B5EF4-FFF2-40B4-BE49-F238E27FC236}">
                  <a16:creationId xmlns:a16="http://schemas.microsoft.com/office/drawing/2014/main" id="{3EDDC801-4638-4BBC-BDD4-34B9B61E51DA}"/>
                </a:ext>
              </a:extLst>
            </p:cNvPr>
            <p:cNvSpPr/>
            <p:nvPr/>
          </p:nvSpPr>
          <p:spPr bwMode="auto">
            <a:xfrm>
              <a:off x="1499787" y="5830269"/>
              <a:ext cx="1633415" cy="847621"/>
            </a:xfrm>
            <a:prstGeom prst="roundRect">
              <a:avLst/>
            </a:prstGeom>
            <a:solidFill>
              <a:srgbClr val="0078D7">
                <a:lumMod val="60000"/>
                <a:lumOff val="40000"/>
              </a:srgbClr>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742"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Stratify? Time dependent? </a:t>
              </a:r>
            </a:p>
          </p:txBody>
        </p:sp>
        <p:cxnSp>
          <p:nvCxnSpPr>
            <p:cNvPr id="102" name="Connector: Curved 101">
              <a:extLst>
                <a:ext uri="{FF2B5EF4-FFF2-40B4-BE49-F238E27FC236}">
                  <a16:creationId xmlns:a16="http://schemas.microsoft.com/office/drawing/2014/main" id="{1F9A86FF-D068-415E-A62E-99ED901092CB}"/>
                </a:ext>
              </a:extLst>
            </p:cNvPr>
            <p:cNvCxnSpPr>
              <a:cxnSpLocks/>
              <a:stCxn id="101" idx="1"/>
              <a:endCxn id="93" idx="1"/>
            </p:cNvCxnSpPr>
            <p:nvPr/>
          </p:nvCxnSpPr>
          <p:spPr>
            <a:xfrm rot="10800000">
              <a:off x="1499787" y="3510569"/>
              <a:ext cx="1" cy="2743512"/>
            </a:xfrm>
            <a:prstGeom prst="curvedConnector3">
              <a:avLst>
                <a:gd name="adj1" fmla="val 22860100000"/>
              </a:avLst>
            </a:prstGeom>
            <a:noFill/>
            <a:ln w="38100" cap="flat" cmpd="sng" algn="ctr">
              <a:solidFill>
                <a:srgbClr val="0078D7"/>
              </a:solidFill>
              <a:prstDash val="sysDash"/>
              <a:headEnd type="none"/>
              <a:tailEnd type="triangle"/>
            </a:ln>
            <a:effectLst/>
          </p:spPr>
        </p:cxnSp>
        <p:sp>
          <p:nvSpPr>
            <p:cNvPr id="103" name="Rectangle: Rounded Corners 102">
              <a:extLst>
                <a:ext uri="{FF2B5EF4-FFF2-40B4-BE49-F238E27FC236}">
                  <a16:creationId xmlns:a16="http://schemas.microsoft.com/office/drawing/2014/main" id="{421F1465-6897-4D9B-9EC5-C0E3E9021E5E}"/>
                </a:ext>
              </a:extLst>
            </p:cNvPr>
            <p:cNvSpPr/>
            <p:nvPr/>
          </p:nvSpPr>
          <p:spPr bwMode="auto">
            <a:xfrm>
              <a:off x="5437647" y="6120871"/>
              <a:ext cx="1631498" cy="542238"/>
            </a:xfrm>
            <a:prstGeom prst="roundRect">
              <a:avLst/>
            </a:prstGeom>
            <a:solidFill>
              <a:srgbClr val="0078D7">
                <a:lumMod val="60000"/>
                <a:lumOff val="40000"/>
              </a:srgbClr>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742"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User/item features?</a:t>
              </a:r>
            </a:p>
          </p:txBody>
        </p:sp>
        <p:sp>
          <p:nvSpPr>
            <p:cNvPr id="104" name="Rectangle: Rounded Corners 103">
              <a:extLst>
                <a:ext uri="{FF2B5EF4-FFF2-40B4-BE49-F238E27FC236}">
                  <a16:creationId xmlns:a16="http://schemas.microsoft.com/office/drawing/2014/main" id="{3B61E957-8420-486A-BEC0-D7D32BB7B695}"/>
                </a:ext>
              </a:extLst>
            </p:cNvPr>
            <p:cNvSpPr/>
            <p:nvPr/>
          </p:nvSpPr>
          <p:spPr bwMode="auto">
            <a:xfrm>
              <a:off x="4199310" y="4604010"/>
              <a:ext cx="1633415" cy="542238"/>
            </a:xfrm>
            <a:prstGeom prst="roundRect">
              <a:avLst/>
            </a:prstGeom>
            <a:solidFill>
              <a:srgbClr val="0078D7">
                <a:lumMod val="60000"/>
                <a:lumOff val="40000"/>
              </a:srgbClr>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742"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Even richer feature set?</a:t>
              </a:r>
            </a:p>
          </p:txBody>
        </p:sp>
        <p:sp>
          <p:nvSpPr>
            <p:cNvPr id="105" name="Rectangle: Rounded Corners 104">
              <a:extLst>
                <a:ext uri="{FF2B5EF4-FFF2-40B4-BE49-F238E27FC236}">
                  <a16:creationId xmlns:a16="http://schemas.microsoft.com/office/drawing/2014/main" id="{B1B4BCCF-F2F8-44A6-B18E-ACCA4AC9218F}"/>
                </a:ext>
              </a:extLst>
            </p:cNvPr>
            <p:cNvSpPr/>
            <p:nvPr/>
          </p:nvSpPr>
          <p:spPr bwMode="auto">
            <a:xfrm>
              <a:off x="8797262" y="5365598"/>
              <a:ext cx="2640701" cy="1303316"/>
            </a:xfrm>
            <a:prstGeom prst="roundRect">
              <a:avLst/>
            </a:prstGeom>
            <a:solidFill>
              <a:srgbClr val="0078D7">
                <a:lumMod val="60000"/>
                <a:lumOff val="40000"/>
              </a:srgbClr>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32742"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1 Accuracy</a:t>
              </a:r>
            </a:p>
            <a:p>
              <a:pPr marL="0" marR="0" lvl="0" indent="0" defTabSz="932742"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2 Relevance of ranked recommendations</a:t>
              </a:r>
            </a:p>
            <a:p>
              <a:pPr marL="0" marR="0" lvl="0" indent="0" defTabSz="932742"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3 Diversity</a:t>
              </a:r>
            </a:p>
          </p:txBody>
        </p:sp>
        <p:sp>
          <p:nvSpPr>
            <p:cNvPr id="115" name="Rectangle 114">
              <a:extLst>
                <a:ext uri="{FF2B5EF4-FFF2-40B4-BE49-F238E27FC236}">
                  <a16:creationId xmlns:a16="http://schemas.microsoft.com/office/drawing/2014/main" id="{4D5063F9-2C78-4397-80DC-7DF8F19E5F7A}"/>
                </a:ext>
              </a:extLst>
            </p:cNvPr>
            <p:cNvSpPr/>
            <p:nvPr/>
          </p:nvSpPr>
          <p:spPr>
            <a:xfrm>
              <a:off x="7298735" y="6108815"/>
              <a:ext cx="478016" cy="339648"/>
            </a:xfrm>
            <a:prstGeom prst="rect">
              <a:avLst/>
            </a:prstGeom>
          </p:spPr>
          <p:txBody>
            <a:bodyPr wrap="none">
              <a:spAutoFit/>
            </a:bodyPr>
            <a:lstStyle/>
            <a:p>
              <a:pPr defTabSz="932742"/>
              <a:r>
                <a:rPr lang="en-US" dirty="0">
                  <a:solidFill>
                    <a:srgbClr val="00188F">
                      <a:lumMod val="60000"/>
                      <a:lumOff val="40000"/>
                    </a:srgbClr>
                  </a:solidFill>
                  <a:highlight>
                    <a:srgbClr val="FFFFFF"/>
                  </a:highlight>
                  <a:latin typeface="Segoe UI Light" panose="020B0502040204020203" pitchFamily="34" charset="0"/>
                  <a:cs typeface="Segoe UI Light" panose="020B0502040204020203" pitchFamily="34" charset="0"/>
                </a:rPr>
                <a:t>No</a:t>
              </a:r>
              <a:endParaRPr lang="en-US" dirty="0">
                <a:solidFill>
                  <a:srgbClr val="00188F">
                    <a:lumMod val="60000"/>
                    <a:lumOff val="40000"/>
                  </a:srgbClr>
                </a:solidFill>
                <a:highlight>
                  <a:srgbClr val="FFFFFF"/>
                </a:highlight>
                <a:latin typeface="Segoe UI"/>
              </a:endParaRPr>
            </a:p>
          </p:txBody>
        </p:sp>
        <p:sp>
          <p:nvSpPr>
            <p:cNvPr id="116" name="Rectangle 115">
              <a:extLst>
                <a:ext uri="{FF2B5EF4-FFF2-40B4-BE49-F238E27FC236}">
                  <a16:creationId xmlns:a16="http://schemas.microsoft.com/office/drawing/2014/main" id="{444EF23F-6C10-4F2E-A9DF-72D66FDE2566}"/>
                </a:ext>
              </a:extLst>
            </p:cNvPr>
            <p:cNvSpPr/>
            <p:nvPr/>
          </p:nvSpPr>
          <p:spPr>
            <a:xfrm>
              <a:off x="9836441" y="5063840"/>
              <a:ext cx="266420" cy="339648"/>
            </a:xfrm>
            <a:prstGeom prst="rect">
              <a:avLst/>
            </a:prstGeom>
          </p:spPr>
          <p:txBody>
            <a:bodyPr wrap="none">
              <a:spAutoFit/>
            </a:bodyPr>
            <a:lstStyle/>
            <a:p>
              <a:pPr defTabSz="932742"/>
              <a:r>
                <a:rPr lang="en-US" dirty="0">
                  <a:solidFill>
                    <a:srgbClr val="00188F">
                      <a:lumMod val="60000"/>
                      <a:lumOff val="40000"/>
                    </a:srgbClr>
                  </a:solidFill>
                  <a:highlight>
                    <a:srgbClr val="FFFFFF"/>
                  </a:highlight>
                  <a:latin typeface="Segoe UI Light" panose="020B0502040204020203" pitchFamily="34" charset="0"/>
                  <a:cs typeface="Segoe UI Light" panose="020B0502040204020203" pitchFamily="34" charset="0"/>
                </a:rPr>
                <a:t>1</a:t>
              </a:r>
              <a:endParaRPr lang="en-US" dirty="0">
                <a:solidFill>
                  <a:srgbClr val="00188F">
                    <a:lumMod val="60000"/>
                    <a:lumOff val="40000"/>
                  </a:srgbClr>
                </a:solidFill>
                <a:highlight>
                  <a:srgbClr val="FFFFFF"/>
                </a:highlight>
                <a:latin typeface="Segoe UI"/>
              </a:endParaRPr>
            </a:p>
          </p:txBody>
        </p:sp>
        <p:sp>
          <p:nvSpPr>
            <p:cNvPr id="118" name="Rectangle 117">
              <a:extLst>
                <a:ext uri="{FF2B5EF4-FFF2-40B4-BE49-F238E27FC236}">
                  <a16:creationId xmlns:a16="http://schemas.microsoft.com/office/drawing/2014/main" id="{753F788C-B5D3-40AC-8526-AE2C75B02586}"/>
                </a:ext>
              </a:extLst>
            </p:cNvPr>
            <p:cNvSpPr/>
            <p:nvPr/>
          </p:nvSpPr>
          <p:spPr>
            <a:xfrm>
              <a:off x="3590165" y="3473045"/>
              <a:ext cx="485582" cy="339648"/>
            </a:xfrm>
            <a:prstGeom prst="rect">
              <a:avLst/>
            </a:prstGeom>
          </p:spPr>
          <p:txBody>
            <a:bodyPr wrap="none">
              <a:spAutoFit/>
            </a:bodyPr>
            <a:lstStyle/>
            <a:p>
              <a:pPr defTabSz="932742"/>
              <a:r>
                <a:rPr lang="en-US" dirty="0">
                  <a:solidFill>
                    <a:srgbClr val="00188F">
                      <a:lumMod val="60000"/>
                      <a:lumOff val="40000"/>
                    </a:srgbClr>
                  </a:solidFill>
                  <a:highlight>
                    <a:srgbClr val="FFFFFF"/>
                  </a:highlight>
                  <a:latin typeface="Segoe UI Light" panose="020B0502040204020203" pitchFamily="34" charset="0"/>
                  <a:cs typeface="Segoe UI Light" panose="020B0502040204020203" pitchFamily="34" charset="0"/>
                </a:rPr>
                <a:t>Yes</a:t>
              </a:r>
              <a:endParaRPr lang="en-US" dirty="0">
                <a:solidFill>
                  <a:srgbClr val="00188F">
                    <a:lumMod val="60000"/>
                    <a:lumOff val="40000"/>
                  </a:srgbClr>
                </a:solidFill>
                <a:highlight>
                  <a:srgbClr val="FFFFFF"/>
                </a:highlight>
                <a:latin typeface="Segoe UI"/>
              </a:endParaRPr>
            </a:p>
          </p:txBody>
        </p:sp>
        <p:sp>
          <p:nvSpPr>
            <p:cNvPr id="119" name="Rectangle 118">
              <a:extLst>
                <a:ext uri="{FF2B5EF4-FFF2-40B4-BE49-F238E27FC236}">
                  <a16:creationId xmlns:a16="http://schemas.microsoft.com/office/drawing/2014/main" id="{D11F49A4-9C5A-4D54-BCA8-9EF45A1B0784}"/>
                </a:ext>
              </a:extLst>
            </p:cNvPr>
            <p:cNvSpPr/>
            <p:nvPr/>
          </p:nvSpPr>
          <p:spPr>
            <a:xfrm>
              <a:off x="11471813" y="4209422"/>
              <a:ext cx="319902" cy="339648"/>
            </a:xfrm>
            <a:prstGeom prst="rect">
              <a:avLst/>
            </a:prstGeom>
          </p:spPr>
          <p:txBody>
            <a:bodyPr wrap="square">
              <a:spAutoFit/>
            </a:bodyPr>
            <a:lstStyle/>
            <a:p>
              <a:pPr defTabSz="932742"/>
              <a:r>
                <a:rPr lang="en-US" dirty="0">
                  <a:solidFill>
                    <a:srgbClr val="00188F">
                      <a:lumMod val="60000"/>
                      <a:lumOff val="40000"/>
                    </a:srgbClr>
                  </a:solidFill>
                  <a:highlight>
                    <a:srgbClr val="FFFFFF"/>
                  </a:highlight>
                  <a:latin typeface="Segoe UI Light" panose="020B0502040204020203" pitchFamily="34" charset="0"/>
                  <a:cs typeface="Segoe UI Light" panose="020B0502040204020203" pitchFamily="34" charset="0"/>
                </a:rPr>
                <a:t>3</a:t>
              </a:r>
              <a:endParaRPr lang="en-US" dirty="0">
                <a:solidFill>
                  <a:srgbClr val="00188F">
                    <a:lumMod val="60000"/>
                    <a:lumOff val="40000"/>
                  </a:srgbClr>
                </a:solidFill>
                <a:highlight>
                  <a:srgbClr val="FFFFFF"/>
                </a:highlight>
                <a:latin typeface="Segoe UI"/>
              </a:endParaRPr>
            </a:p>
          </p:txBody>
        </p:sp>
        <p:cxnSp>
          <p:nvCxnSpPr>
            <p:cNvPr id="127" name="Connector: Curved 126">
              <a:extLst>
                <a:ext uri="{FF2B5EF4-FFF2-40B4-BE49-F238E27FC236}">
                  <a16:creationId xmlns:a16="http://schemas.microsoft.com/office/drawing/2014/main" id="{3FD33C93-F993-4C68-901B-84F00C652F60}"/>
                </a:ext>
              </a:extLst>
            </p:cNvPr>
            <p:cNvCxnSpPr>
              <a:cxnSpLocks/>
              <a:stCxn id="101" idx="3"/>
              <a:endCxn id="145" idx="3"/>
            </p:cNvCxnSpPr>
            <p:nvPr/>
          </p:nvCxnSpPr>
          <p:spPr>
            <a:xfrm flipH="1" flipV="1">
              <a:off x="3130972" y="4755980"/>
              <a:ext cx="2230" cy="1498099"/>
            </a:xfrm>
            <a:prstGeom prst="curvedConnector3">
              <a:avLst>
                <a:gd name="adj1" fmla="val -25196682"/>
              </a:avLst>
            </a:prstGeom>
            <a:noFill/>
            <a:ln w="38100" cap="flat" cmpd="sng" algn="ctr">
              <a:solidFill>
                <a:srgbClr val="0078D7"/>
              </a:solidFill>
              <a:prstDash val="sysDash"/>
              <a:headEnd type="none"/>
              <a:tailEnd type="triangle"/>
            </a:ln>
            <a:effectLst/>
          </p:spPr>
        </p:cxnSp>
        <p:sp>
          <p:nvSpPr>
            <p:cNvPr id="128" name="Rectangle 127">
              <a:extLst>
                <a:ext uri="{FF2B5EF4-FFF2-40B4-BE49-F238E27FC236}">
                  <a16:creationId xmlns:a16="http://schemas.microsoft.com/office/drawing/2014/main" id="{50F55AC8-1BA2-4F80-9E0F-AB88360BDA40}"/>
                </a:ext>
              </a:extLst>
            </p:cNvPr>
            <p:cNvSpPr/>
            <p:nvPr/>
          </p:nvSpPr>
          <p:spPr>
            <a:xfrm>
              <a:off x="8581890" y="4890022"/>
              <a:ext cx="303288" cy="339648"/>
            </a:xfrm>
            <a:prstGeom prst="rect">
              <a:avLst/>
            </a:prstGeom>
          </p:spPr>
          <p:txBody>
            <a:bodyPr wrap="none">
              <a:spAutoFit/>
            </a:bodyPr>
            <a:lstStyle/>
            <a:p>
              <a:pPr defTabSz="932742"/>
              <a:r>
                <a:rPr lang="en-US" dirty="0">
                  <a:solidFill>
                    <a:srgbClr val="00188F">
                      <a:lumMod val="60000"/>
                      <a:lumOff val="40000"/>
                    </a:srgbClr>
                  </a:solidFill>
                  <a:highlight>
                    <a:srgbClr val="FFFFFF"/>
                  </a:highlight>
                  <a:latin typeface="Segoe UI Light" panose="020B0502040204020203" pitchFamily="34" charset="0"/>
                  <a:cs typeface="Segoe UI Light" panose="020B0502040204020203" pitchFamily="34" charset="0"/>
                </a:rPr>
                <a:t>2</a:t>
              </a:r>
              <a:endParaRPr lang="en-US" dirty="0">
                <a:solidFill>
                  <a:srgbClr val="00188F">
                    <a:lumMod val="60000"/>
                    <a:lumOff val="40000"/>
                  </a:srgbClr>
                </a:solidFill>
                <a:highlight>
                  <a:srgbClr val="FFFFFF"/>
                </a:highlight>
                <a:latin typeface="Segoe UI"/>
              </a:endParaRPr>
            </a:p>
          </p:txBody>
        </p:sp>
        <p:sp>
          <p:nvSpPr>
            <p:cNvPr id="129" name="Rectangle 128">
              <a:extLst>
                <a:ext uri="{FF2B5EF4-FFF2-40B4-BE49-F238E27FC236}">
                  <a16:creationId xmlns:a16="http://schemas.microsoft.com/office/drawing/2014/main" id="{AD03F5A6-CCA6-450F-A46E-D3C6F01854F1}"/>
                </a:ext>
              </a:extLst>
            </p:cNvPr>
            <p:cNvSpPr/>
            <p:nvPr/>
          </p:nvSpPr>
          <p:spPr>
            <a:xfrm>
              <a:off x="517926" y="3359144"/>
              <a:ext cx="900311" cy="339648"/>
            </a:xfrm>
            <a:prstGeom prst="rect">
              <a:avLst/>
            </a:prstGeom>
          </p:spPr>
          <p:txBody>
            <a:bodyPr wrap="none">
              <a:spAutoFit/>
            </a:bodyPr>
            <a:lstStyle/>
            <a:p>
              <a:pPr defTabSz="932742"/>
              <a:r>
                <a:rPr lang="en-US" dirty="0">
                  <a:solidFill>
                    <a:srgbClr val="00188F">
                      <a:lumMod val="60000"/>
                      <a:lumOff val="40000"/>
                    </a:srgbClr>
                  </a:solidFill>
                  <a:highlight>
                    <a:srgbClr val="FFFFFF"/>
                  </a:highlight>
                  <a:latin typeface="Segoe UI Light" panose="020B0502040204020203" pitchFamily="34" charset="0"/>
                  <a:cs typeface="Segoe UI Light" panose="020B0502040204020203" pitchFamily="34" charset="0"/>
                </a:rPr>
                <a:t>Yes, Yes</a:t>
              </a:r>
              <a:endParaRPr lang="en-US" dirty="0">
                <a:solidFill>
                  <a:srgbClr val="00188F">
                    <a:lumMod val="60000"/>
                    <a:lumOff val="40000"/>
                  </a:srgbClr>
                </a:solidFill>
                <a:highlight>
                  <a:srgbClr val="FFFFFF"/>
                </a:highlight>
                <a:latin typeface="Segoe UI"/>
              </a:endParaRPr>
            </a:p>
          </p:txBody>
        </p:sp>
        <p:sp>
          <p:nvSpPr>
            <p:cNvPr id="130" name="Rectangle 129">
              <a:extLst>
                <a:ext uri="{FF2B5EF4-FFF2-40B4-BE49-F238E27FC236}">
                  <a16:creationId xmlns:a16="http://schemas.microsoft.com/office/drawing/2014/main" id="{84AEC222-718B-4967-97B3-F3586F49703C}"/>
                </a:ext>
              </a:extLst>
            </p:cNvPr>
            <p:cNvSpPr/>
            <p:nvPr/>
          </p:nvSpPr>
          <p:spPr>
            <a:xfrm>
              <a:off x="3068466" y="4371348"/>
              <a:ext cx="892745" cy="339648"/>
            </a:xfrm>
            <a:prstGeom prst="rect">
              <a:avLst/>
            </a:prstGeom>
          </p:spPr>
          <p:txBody>
            <a:bodyPr wrap="none">
              <a:spAutoFit/>
            </a:bodyPr>
            <a:lstStyle/>
            <a:p>
              <a:pPr defTabSz="932742"/>
              <a:r>
                <a:rPr lang="en-US" dirty="0">
                  <a:solidFill>
                    <a:srgbClr val="00188F">
                      <a:lumMod val="60000"/>
                      <a:lumOff val="40000"/>
                    </a:srgbClr>
                  </a:solidFill>
                  <a:highlight>
                    <a:srgbClr val="FFFFFF"/>
                  </a:highlight>
                  <a:latin typeface="Segoe UI Light" panose="020B0502040204020203" pitchFamily="34" charset="0"/>
                  <a:cs typeface="Segoe UI Light" panose="020B0502040204020203" pitchFamily="34" charset="0"/>
                </a:rPr>
                <a:t>Yes, No</a:t>
              </a:r>
              <a:endParaRPr lang="en-US" dirty="0">
                <a:solidFill>
                  <a:srgbClr val="00188F">
                    <a:lumMod val="60000"/>
                    <a:lumOff val="40000"/>
                  </a:srgbClr>
                </a:solidFill>
                <a:highlight>
                  <a:srgbClr val="FFFFFF"/>
                </a:highlight>
                <a:latin typeface="Segoe UI"/>
              </a:endParaRPr>
            </a:p>
          </p:txBody>
        </p:sp>
        <p:sp>
          <p:nvSpPr>
            <p:cNvPr id="132" name="Rectangle 131">
              <a:extLst>
                <a:ext uri="{FF2B5EF4-FFF2-40B4-BE49-F238E27FC236}">
                  <a16:creationId xmlns:a16="http://schemas.microsoft.com/office/drawing/2014/main" id="{F57DAE97-13B9-4BBA-B64C-8E6A5A7825A2}"/>
                </a:ext>
              </a:extLst>
            </p:cNvPr>
            <p:cNvSpPr/>
            <p:nvPr/>
          </p:nvSpPr>
          <p:spPr>
            <a:xfrm>
              <a:off x="4181772" y="3277972"/>
              <a:ext cx="1633415" cy="480184"/>
            </a:xfrm>
            <a:prstGeom prst="rect">
              <a:avLst/>
            </a:prstGeom>
            <a:solidFill>
              <a:srgbClr val="0078D4"/>
            </a:solidFill>
            <a:ln w="10795" cap="flat" cmpd="sng" algn="ctr">
              <a:noFill/>
              <a:prstDash val="solid"/>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err="1">
                  <a:ln>
                    <a:noFill/>
                  </a:ln>
                  <a:solidFill>
                    <a:prstClr val="white"/>
                  </a:solidFill>
                  <a:effectLst/>
                  <a:uLnTx/>
                  <a:uFillTx/>
                  <a:latin typeface="Segoe UI Light" panose="020B0502040204020203" pitchFamily="34" charset="0"/>
                  <a:ea typeface="+mn-ea"/>
                  <a:cs typeface="Segoe UI Light" panose="020B0502040204020203" pitchFamily="34" charset="0"/>
                </a:rPr>
                <a:t>DeepRec</a:t>
              </a:r>
              <a:endPar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133" name="Rectangle 132">
              <a:extLst>
                <a:ext uri="{FF2B5EF4-FFF2-40B4-BE49-F238E27FC236}">
                  <a16:creationId xmlns:a16="http://schemas.microsoft.com/office/drawing/2014/main" id="{F1F2B046-D43D-4C0F-9594-03FC794D08A8}"/>
                </a:ext>
              </a:extLst>
            </p:cNvPr>
            <p:cNvSpPr/>
            <p:nvPr/>
          </p:nvSpPr>
          <p:spPr>
            <a:xfrm>
              <a:off x="4190392" y="3917508"/>
              <a:ext cx="1633415" cy="480184"/>
            </a:xfrm>
            <a:prstGeom prst="rect">
              <a:avLst/>
            </a:prstGeom>
            <a:solidFill>
              <a:srgbClr val="0078D4"/>
            </a:solidFill>
            <a:ln w="10795" cap="flat" cmpd="sng" algn="ctr">
              <a:noFill/>
              <a:prstDash val="solid"/>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Regression</a:t>
              </a:r>
              <a:endPar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134" name="Rectangle 133">
              <a:extLst>
                <a:ext uri="{FF2B5EF4-FFF2-40B4-BE49-F238E27FC236}">
                  <a16:creationId xmlns:a16="http://schemas.microsoft.com/office/drawing/2014/main" id="{C8971514-04DE-43F1-A5A4-B2258F090DE8}"/>
                </a:ext>
              </a:extLst>
            </p:cNvPr>
            <p:cNvSpPr/>
            <p:nvPr/>
          </p:nvSpPr>
          <p:spPr>
            <a:xfrm>
              <a:off x="6703718" y="3286706"/>
              <a:ext cx="1633415" cy="480184"/>
            </a:xfrm>
            <a:prstGeom prst="rect">
              <a:avLst/>
            </a:prstGeom>
            <a:solidFill>
              <a:srgbClr val="0078D4"/>
            </a:solidFill>
            <a:ln w="10795" cap="flat" cmpd="sng" algn="ctr">
              <a:noFill/>
              <a:prstDash val="solid"/>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ALS</a:t>
              </a:r>
              <a:endPar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135" name="Rectangle 134">
              <a:extLst>
                <a:ext uri="{FF2B5EF4-FFF2-40B4-BE49-F238E27FC236}">
                  <a16:creationId xmlns:a16="http://schemas.microsoft.com/office/drawing/2014/main" id="{95224BEF-2465-464A-922D-6D6DF2C97210}"/>
                </a:ext>
              </a:extLst>
            </p:cNvPr>
            <p:cNvSpPr/>
            <p:nvPr/>
          </p:nvSpPr>
          <p:spPr>
            <a:xfrm>
              <a:off x="6703718" y="3899062"/>
              <a:ext cx="1633415" cy="480184"/>
            </a:xfrm>
            <a:prstGeom prst="rect">
              <a:avLst/>
            </a:prstGeom>
            <a:solidFill>
              <a:srgbClr val="0078D4"/>
            </a:solidFill>
            <a:ln w="10795" cap="flat" cmpd="sng" algn="ctr">
              <a:noFill/>
              <a:prstDash val="solid"/>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SAR</a:t>
              </a:r>
            </a:p>
          </p:txBody>
        </p:sp>
        <p:cxnSp>
          <p:nvCxnSpPr>
            <p:cNvPr id="136" name="Connector: Curved 135">
              <a:extLst>
                <a:ext uri="{FF2B5EF4-FFF2-40B4-BE49-F238E27FC236}">
                  <a16:creationId xmlns:a16="http://schemas.microsoft.com/office/drawing/2014/main" id="{2733677A-2CA4-406D-AB24-EDE2AE1B5D33}"/>
                </a:ext>
              </a:extLst>
            </p:cNvPr>
            <p:cNvCxnSpPr>
              <a:cxnSpLocks/>
              <a:stCxn id="104" idx="3"/>
              <a:endCxn id="133" idx="3"/>
            </p:cNvCxnSpPr>
            <p:nvPr/>
          </p:nvCxnSpPr>
          <p:spPr>
            <a:xfrm flipH="1" flipV="1">
              <a:off x="5823807" y="4157601"/>
              <a:ext cx="8918" cy="717528"/>
            </a:xfrm>
            <a:prstGeom prst="curvedConnector3">
              <a:avLst>
                <a:gd name="adj1" fmla="val -2563355"/>
              </a:avLst>
            </a:prstGeom>
            <a:noFill/>
            <a:ln w="38100" cap="flat" cmpd="sng" algn="ctr">
              <a:solidFill>
                <a:srgbClr val="0078D7"/>
              </a:solidFill>
              <a:prstDash val="sysDash"/>
              <a:headEnd type="none"/>
              <a:tailEnd type="triangle"/>
            </a:ln>
            <a:effectLst/>
          </p:spPr>
        </p:cxnSp>
        <p:sp>
          <p:nvSpPr>
            <p:cNvPr id="137" name="Rectangle: Rounded Corners 136">
              <a:extLst>
                <a:ext uri="{FF2B5EF4-FFF2-40B4-BE49-F238E27FC236}">
                  <a16:creationId xmlns:a16="http://schemas.microsoft.com/office/drawing/2014/main" id="{87B71303-4890-412F-A131-2D077E05EF9A}"/>
                </a:ext>
              </a:extLst>
            </p:cNvPr>
            <p:cNvSpPr/>
            <p:nvPr/>
          </p:nvSpPr>
          <p:spPr bwMode="auto">
            <a:xfrm>
              <a:off x="6686994" y="4559492"/>
              <a:ext cx="1631498" cy="542238"/>
            </a:xfrm>
            <a:prstGeom prst="roundRect">
              <a:avLst/>
            </a:prstGeom>
            <a:solidFill>
              <a:srgbClr val="0078D7">
                <a:lumMod val="60000"/>
                <a:lumOff val="40000"/>
              </a:srgbClr>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742"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Similarity based?</a:t>
              </a:r>
            </a:p>
          </p:txBody>
        </p:sp>
        <p:cxnSp>
          <p:nvCxnSpPr>
            <p:cNvPr id="138" name="Connector: Curved 137">
              <a:extLst>
                <a:ext uri="{FF2B5EF4-FFF2-40B4-BE49-F238E27FC236}">
                  <a16:creationId xmlns:a16="http://schemas.microsoft.com/office/drawing/2014/main" id="{24E61BEF-400E-4338-A97F-91BCB2543C44}"/>
                </a:ext>
              </a:extLst>
            </p:cNvPr>
            <p:cNvCxnSpPr>
              <a:cxnSpLocks/>
              <a:stCxn id="137" idx="3"/>
              <a:endCxn id="135" idx="3"/>
            </p:cNvCxnSpPr>
            <p:nvPr/>
          </p:nvCxnSpPr>
          <p:spPr>
            <a:xfrm flipV="1">
              <a:off x="8318492" y="4139154"/>
              <a:ext cx="18641" cy="691457"/>
            </a:xfrm>
            <a:prstGeom prst="curvedConnector3">
              <a:avLst>
                <a:gd name="adj1" fmla="val 1326329"/>
              </a:avLst>
            </a:prstGeom>
            <a:noFill/>
            <a:ln w="38100" cap="flat" cmpd="sng" algn="ctr">
              <a:solidFill>
                <a:srgbClr val="0078D7"/>
              </a:solidFill>
              <a:prstDash val="sysDash"/>
              <a:headEnd type="none"/>
              <a:tailEnd type="triangle"/>
            </a:ln>
            <a:effectLst/>
          </p:spPr>
        </p:cxnSp>
        <p:sp>
          <p:nvSpPr>
            <p:cNvPr id="139" name="Rectangle 138">
              <a:extLst>
                <a:ext uri="{FF2B5EF4-FFF2-40B4-BE49-F238E27FC236}">
                  <a16:creationId xmlns:a16="http://schemas.microsoft.com/office/drawing/2014/main" id="{603E7F62-589F-4C7B-A628-EA04D1794E20}"/>
                </a:ext>
              </a:extLst>
            </p:cNvPr>
            <p:cNvSpPr/>
            <p:nvPr/>
          </p:nvSpPr>
          <p:spPr>
            <a:xfrm>
              <a:off x="6220441" y="3739162"/>
              <a:ext cx="478016" cy="339648"/>
            </a:xfrm>
            <a:prstGeom prst="rect">
              <a:avLst/>
            </a:prstGeom>
          </p:spPr>
          <p:txBody>
            <a:bodyPr wrap="none">
              <a:spAutoFit/>
            </a:bodyPr>
            <a:lstStyle/>
            <a:p>
              <a:pPr defTabSz="932742"/>
              <a:r>
                <a:rPr lang="en-US" dirty="0">
                  <a:solidFill>
                    <a:srgbClr val="00188F">
                      <a:lumMod val="60000"/>
                      <a:lumOff val="40000"/>
                    </a:srgbClr>
                  </a:solidFill>
                  <a:highlight>
                    <a:srgbClr val="FFFFFF"/>
                  </a:highlight>
                  <a:latin typeface="Segoe UI Light" panose="020B0502040204020203" pitchFamily="34" charset="0"/>
                  <a:cs typeface="Segoe UI Light" panose="020B0502040204020203" pitchFamily="34" charset="0"/>
                </a:rPr>
                <a:t>No</a:t>
              </a:r>
              <a:endParaRPr lang="en-US" dirty="0">
                <a:solidFill>
                  <a:srgbClr val="00188F">
                    <a:lumMod val="60000"/>
                    <a:lumOff val="40000"/>
                  </a:srgbClr>
                </a:solidFill>
                <a:highlight>
                  <a:srgbClr val="FFFFFF"/>
                </a:highlight>
                <a:latin typeface="Segoe UI"/>
              </a:endParaRPr>
            </a:p>
          </p:txBody>
        </p:sp>
        <p:sp>
          <p:nvSpPr>
            <p:cNvPr id="140" name="Rectangle 139">
              <a:extLst>
                <a:ext uri="{FF2B5EF4-FFF2-40B4-BE49-F238E27FC236}">
                  <a16:creationId xmlns:a16="http://schemas.microsoft.com/office/drawing/2014/main" id="{27DAD5B7-E291-4901-87DC-68C8249211D6}"/>
                </a:ext>
              </a:extLst>
            </p:cNvPr>
            <p:cNvSpPr/>
            <p:nvPr/>
          </p:nvSpPr>
          <p:spPr>
            <a:xfrm>
              <a:off x="8328004" y="4329619"/>
              <a:ext cx="485582" cy="339648"/>
            </a:xfrm>
            <a:prstGeom prst="rect">
              <a:avLst/>
            </a:prstGeom>
          </p:spPr>
          <p:txBody>
            <a:bodyPr wrap="none">
              <a:spAutoFit/>
            </a:bodyPr>
            <a:lstStyle/>
            <a:p>
              <a:pPr defTabSz="932742"/>
              <a:r>
                <a:rPr lang="en-US" dirty="0">
                  <a:solidFill>
                    <a:srgbClr val="00188F">
                      <a:lumMod val="60000"/>
                      <a:lumOff val="40000"/>
                    </a:srgbClr>
                  </a:solidFill>
                  <a:highlight>
                    <a:srgbClr val="FFFFFF"/>
                  </a:highlight>
                  <a:latin typeface="Segoe UI Light" panose="020B0502040204020203" pitchFamily="34" charset="0"/>
                  <a:cs typeface="Segoe UI Light" panose="020B0502040204020203" pitchFamily="34" charset="0"/>
                </a:rPr>
                <a:t>Yes</a:t>
              </a:r>
              <a:endParaRPr lang="en-US" dirty="0">
                <a:solidFill>
                  <a:srgbClr val="3F3F3F"/>
                </a:solidFill>
                <a:latin typeface="Segoe UI"/>
              </a:endParaRPr>
            </a:p>
          </p:txBody>
        </p:sp>
        <p:sp>
          <p:nvSpPr>
            <p:cNvPr id="141" name="Rectangle 140">
              <a:extLst>
                <a:ext uri="{FF2B5EF4-FFF2-40B4-BE49-F238E27FC236}">
                  <a16:creationId xmlns:a16="http://schemas.microsoft.com/office/drawing/2014/main" id="{CF82072C-1770-479B-93FC-B7C508435C6A}"/>
                </a:ext>
              </a:extLst>
            </p:cNvPr>
            <p:cNvSpPr/>
            <p:nvPr/>
          </p:nvSpPr>
          <p:spPr>
            <a:xfrm>
              <a:off x="5828377" y="4316524"/>
              <a:ext cx="478016" cy="339648"/>
            </a:xfrm>
            <a:prstGeom prst="rect">
              <a:avLst/>
            </a:prstGeom>
          </p:spPr>
          <p:txBody>
            <a:bodyPr wrap="none">
              <a:spAutoFit/>
            </a:bodyPr>
            <a:lstStyle/>
            <a:p>
              <a:pPr defTabSz="932742"/>
              <a:r>
                <a:rPr lang="en-US" dirty="0">
                  <a:solidFill>
                    <a:srgbClr val="00188F">
                      <a:lumMod val="60000"/>
                      <a:lumOff val="40000"/>
                    </a:srgbClr>
                  </a:solidFill>
                  <a:highlight>
                    <a:srgbClr val="FFFFFF"/>
                  </a:highlight>
                  <a:latin typeface="Segoe UI Light" panose="020B0502040204020203" pitchFamily="34" charset="0"/>
                  <a:cs typeface="Segoe UI Light" panose="020B0502040204020203" pitchFamily="34" charset="0"/>
                </a:rPr>
                <a:t>No</a:t>
              </a:r>
              <a:endParaRPr lang="en-US" dirty="0">
                <a:solidFill>
                  <a:srgbClr val="00188F">
                    <a:lumMod val="60000"/>
                    <a:lumOff val="40000"/>
                  </a:srgbClr>
                </a:solidFill>
                <a:highlight>
                  <a:srgbClr val="FFFFFF"/>
                </a:highlight>
                <a:latin typeface="Segoe UI"/>
              </a:endParaRPr>
            </a:p>
          </p:txBody>
        </p:sp>
        <p:sp>
          <p:nvSpPr>
            <p:cNvPr id="143" name="Rectangle 142">
              <a:extLst>
                <a:ext uri="{FF2B5EF4-FFF2-40B4-BE49-F238E27FC236}">
                  <a16:creationId xmlns:a16="http://schemas.microsoft.com/office/drawing/2014/main" id="{9A8B5FF1-23B6-495F-AF0B-FC45116998CE}"/>
                </a:ext>
              </a:extLst>
            </p:cNvPr>
            <p:cNvSpPr/>
            <p:nvPr/>
          </p:nvSpPr>
          <p:spPr>
            <a:xfrm rot="16200000">
              <a:off x="-40321" y="4171278"/>
              <a:ext cx="1739992" cy="369332"/>
            </a:xfrm>
            <a:prstGeom prst="rect">
              <a:avLst/>
            </a:prstGeom>
          </p:spPr>
          <p:txBody>
            <a:bodyPr wrap="square">
              <a:spAutoFit/>
            </a:bodyPr>
            <a:lstStyle/>
            <a:p>
              <a:pPr defTabSz="932742"/>
              <a:r>
                <a:rPr lang="en-US" dirty="0">
                  <a:gradFill>
                    <a:gsLst>
                      <a:gs pos="2917">
                        <a:srgbClr val="3F3F3F"/>
                      </a:gs>
                      <a:gs pos="30000">
                        <a:srgbClr val="3F3F3F"/>
                      </a:gs>
                    </a:gsLst>
                    <a:lin ang="5400000" scaled="0"/>
                  </a:gradFill>
                  <a:latin typeface="Segoe UI Light"/>
                </a:rPr>
                <a:t>AI pipeline</a:t>
              </a:r>
              <a:endParaRPr lang="en-US" dirty="0">
                <a:solidFill>
                  <a:srgbClr val="3F3F3F"/>
                </a:solidFill>
                <a:latin typeface="Segoe UI Light"/>
              </a:endParaRPr>
            </a:p>
          </p:txBody>
        </p:sp>
        <p:sp>
          <p:nvSpPr>
            <p:cNvPr id="145" name="Rectangle 144">
              <a:extLst>
                <a:ext uri="{FF2B5EF4-FFF2-40B4-BE49-F238E27FC236}">
                  <a16:creationId xmlns:a16="http://schemas.microsoft.com/office/drawing/2014/main" id="{9F86AFAE-AD6E-4F16-AD72-4329F5399B7B}"/>
                </a:ext>
              </a:extLst>
            </p:cNvPr>
            <p:cNvSpPr/>
            <p:nvPr/>
          </p:nvSpPr>
          <p:spPr>
            <a:xfrm>
              <a:off x="1497557" y="4515888"/>
              <a:ext cx="1633415" cy="480184"/>
            </a:xfrm>
            <a:prstGeom prst="rect">
              <a:avLst/>
            </a:prstGeom>
            <a:solidFill>
              <a:srgbClr val="0078D4"/>
            </a:solidFill>
            <a:ln w="10795" cap="flat" cmpd="sng" algn="ctr">
              <a:noFill/>
              <a:prstDash val="solid"/>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Timestamp split</a:t>
              </a:r>
            </a:p>
          </p:txBody>
        </p:sp>
        <p:sp>
          <p:nvSpPr>
            <p:cNvPr id="146" name="Rectangle 145">
              <a:extLst>
                <a:ext uri="{FF2B5EF4-FFF2-40B4-BE49-F238E27FC236}">
                  <a16:creationId xmlns:a16="http://schemas.microsoft.com/office/drawing/2014/main" id="{8AD4342D-1E29-4CAA-B5B1-76C9769CBC2C}"/>
                </a:ext>
              </a:extLst>
            </p:cNvPr>
            <p:cNvSpPr/>
            <p:nvPr/>
          </p:nvSpPr>
          <p:spPr>
            <a:xfrm>
              <a:off x="394521" y="5702069"/>
              <a:ext cx="885179" cy="339648"/>
            </a:xfrm>
            <a:prstGeom prst="rect">
              <a:avLst/>
            </a:prstGeom>
          </p:spPr>
          <p:txBody>
            <a:bodyPr wrap="none">
              <a:spAutoFit/>
            </a:bodyPr>
            <a:lstStyle/>
            <a:p>
              <a:pPr defTabSz="932742"/>
              <a:r>
                <a:rPr lang="en-US" dirty="0">
                  <a:solidFill>
                    <a:srgbClr val="00188F">
                      <a:lumMod val="60000"/>
                      <a:lumOff val="40000"/>
                    </a:srgbClr>
                  </a:solidFill>
                  <a:highlight>
                    <a:srgbClr val="FFFFFF"/>
                  </a:highlight>
                  <a:latin typeface="Segoe UI Light" panose="020B0502040204020203" pitchFamily="34" charset="0"/>
                  <a:cs typeface="Segoe UI Light" panose="020B0502040204020203" pitchFamily="34" charset="0"/>
                </a:rPr>
                <a:t>No, No</a:t>
              </a:r>
              <a:endParaRPr lang="en-US" dirty="0">
                <a:solidFill>
                  <a:srgbClr val="00188F">
                    <a:lumMod val="60000"/>
                    <a:lumOff val="40000"/>
                  </a:srgbClr>
                </a:solidFill>
                <a:highlight>
                  <a:srgbClr val="FFFFFF"/>
                </a:highlight>
                <a:latin typeface="Segoe UI"/>
              </a:endParaRPr>
            </a:p>
          </p:txBody>
        </p:sp>
        <p:sp>
          <p:nvSpPr>
            <p:cNvPr id="147" name="Rectangle 146">
              <a:extLst>
                <a:ext uri="{FF2B5EF4-FFF2-40B4-BE49-F238E27FC236}">
                  <a16:creationId xmlns:a16="http://schemas.microsoft.com/office/drawing/2014/main" id="{AEBC7113-ACA0-4ED4-895D-AAC5F345D3CC}"/>
                </a:ext>
              </a:extLst>
            </p:cNvPr>
            <p:cNvSpPr/>
            <p:nvPr/>
          </p:nvSpPr>
          <p:spPr>
            <a:xfrm>
              <a:off x="3287378" y="5446529"/>
              <a:ext cx="892745" cy="339648"/>
            </a:xfrm>
            <a:prstGeom prst="rect">
              <a:avLst/>
            </a:prstGeom>
          </p:spPr>
          <p:txBody>
            <a:bodyPr wrap="none">
              <a:spAutoFit/>
            </a:bodyPr>
            <a:lstStyle/>
            <a:p>
              <a:pPr defTabSz="932742"/>
              <a:r>
                <a:rPr lang="en-US" dirty="0">
                  <a:solidFill>
                    <a:srgbClr val="00188F">
                      <a:lumMod val="60000"/>
                      <a:lumOff val="40000"/>
                    </a:srgbClr>
                  </a:solidFill>
                  <a:highlight>
                    <a:srgbClr val="FFFFFF"/>
                  </a:highlight>
                  <a:latin typeface="Segoe UI Light" panose="020B0502040204020203" pitchFamily="34" charset="0"/>
                  <a:cs typeface="Segoe UI Light" panose="020B0502040204020203" pitchFamily="34" charset="0"/>
                </a:rPr>
                <a:t>No, Yes</a:t>
              </a:r>
              <a:endParaRPr lang="en-US" dirty="0">
                <a:solidFill>
                  <a:srgbClr val="00188F">
                    <a:lumMod val="60000"/>
                    <a:lumOff val="40000"/>
                  </a:srgbClr>
                </a:solidFill>
                <a:highlight>
                  <a:srgbClr val="FFFFFF"/>
                </a:highlight>
                <a:latin typeface="Segoe UI"/>
              </a:endParaRPr>
            </a:p>
          </p:txBody>
        </p:sp>
        <p:sp>
          <p:nvSpPr>
            <p:cNvPr id="148" name="Rectangle 147">
              <a:extLst>
                <a:ext uri="{FF2B5EF4-FFF2-40B4-BE49-F238E27FC236}">
                  <a16:creationId xmlns:a16="http://schemas.microsoft.com/office/drawing/2014/main" id="{9ACA278B-F8DB-4779-954B-AF2CA46E0833}"/>
                </a:ext>
              </a:extLst>
            </p:cNvPr>
            <p:cNvSpPr/>
            <p:nvPr/>
          </p:nvSpPr>
          <p:spPr>
            <a:xfrm>
              <a:off x="3287378" y="5501581"/>
              <a:ext cx="892745" cy="339648"/>
            </a:xfrm>
            <a:prstGeom prst="rect">
              <a:avLst/>
            </a:prstGeom>
          </p:spPr>
          <p:txBody>
            <a:bodyPr wrap="none">
              <a:spAutoFit/>
            </a:bodyPr>
            <a:lstStyle/>
            <a:p>
              <a:pPr defTabSz="932742"/>
              <a:r>
                <a:rPr lang="en-US" dirty="0">
                  <a:solidFill>
                    <a:srgbClr val="00188F">
                      <a:lumMod val="60000"/>
                      <a:lumOff val="40000"/>
                    </a:srgbClr>
                  </a:solidFill>
                  <a:highlight>
                    <a:srgbClr val="FFFFFF"/>
                  </a:highlight>
                  <a:latin typeface="Segoe UI Light" panose="020B0502040204020203" pitchFamily="34" charset="0"/>
                  <a:cs typeface="Segoe UI Light" panose="020B0502040204020203" pitchFamily="34" charset="0"/>
                </a:rPr>
                <a:t>No, Yes</a:t>
              </a:r>
              <a:endParaRPr lang="en-US" dirty="0">
                <a:solidFill>
                  <a:srgbClr val="00188F">
                    <a:lumMod val="60000"/>
                    <a:lumOff val="40000"/>
                  </a:srgbClr>
                </a:solidFill>
                <a:highlight>
                  <a:srgbClr val="FFFFFF"/>
                </a:highlight>
                <a:latin typeface="Segoe UI"/>
              </a:endParaRPr>
            </a:p>
          </p:txBody>
        </p:sp>
        <p:cxnSp>
          <p:nvCxnSpPr>
            <p:cNvPr id="149" name="Connector: Curved 148">
              <a:extLst>
                <a:ext uri="{FF2B5EF4-FFF2-40B4-BE49-F238E27FC236}">
                  <a16:creationId xmlns:a16="http://schemas.microsoft.com/office/drawing/2014/main" id="{096FF10A-E4D7-4D0A-AFC8-A1B1EBE743C6}"/>
                </a:ext>
              </a:extLst>
            </p:cNvPr>
            <p:cNvCxnSpPr>
              <a:cxnSpLocks/>
              <a:stCxn id="103" idx="3"/>
              <a:endCxn id="96" idx="2"/>
            </p:cNvCxnSpPr>
            <p:nvPr/>
          </p:nvCxnSpPr>
          <p:spPr>
            <a:xfrm flipV="1">
              <a:off x="7069145" y="5845782"/>
              <a:ext cx="430826" cy="546208"/>
            </a:xfrm>
            <a:prstGeom prst="curvedConnector2">
              <a:avLst/>
            </a:prstGeom>
            <a:noFill/>
            <a:ln w="38100" cap="flat" cmpd="sng" algn="ctr">
              <a:solidFill>
                <a:srgbClr val="0078D7"/>
              </a:solidFill>
              <a:prstDash val="sysDash"/>
              <a:headEnd type="none"/>
              <a:tailEnd type="triangle"/>
            </a:ln>
            <a:effectLst/>
          </p:spPr>
        </p:cxnSp>
        <p:sp>
          <p:nvSpPr>
            <p:cNvPr id="150" name="Rectangle 149">
              <a:extLst>
                <a:ext uri="{FF2B5EF4-FFF2-40B4-BE49-F238E27FC236}">
                  <a16:creationId xmlns:a16="http://schemas.microsoft.com/office/drawing/2014/main" id="{C67DC4FE-EB32-4F5B-A5A5-702BA75CB303}"/>
                </a:ext>
              </a:extLst>
            </p:cNvPr>
            <p:cNvSpPr/>
            <p:nvPr/>
          </p:nvSpPr>
          <p:spPr>
            <a:xfrm>
              <a:off x="4671958" y="6115964"/>
              <a:ext cx="485582" cy="339648"/>
            </a:xfrm>
            <a:prstGeom prst="rect">
              <a:avLst/>
            </a:prstGeom>
          </p:spPr>
          <p:txBody>
            <a:bodyPr wrap="none">
              <a:spAutoFit/>
            </a:bodyPr>
            <a:lstStyle/>
            <a:p>
              <a:pPr defTabSz="932742"/>
              <a:r>
                <a:rPr lang="en-US" dirty="0">
                  <a:solidFill>
                    <a:srgbClr val="00188F">
                      <a:lumMod val="60000"/>
                      <a:lumOff val="40000"/>
                    </a:srgbClr>
                  </a:solidFill>
                  <a:highlight>
                    <a:srgbClr val="FFFFFF"/>
                  </a:highlight>
                  <a:latin typeface="Segoe UI Light" panose="020B0502040204020203" pitchFamily="34" charset="0"/>
                  <a:cs typeface="Segoe UI Light" panose="020B0502040204020203" pitchFamily="34" charset="0"/>
                </a:rPr>
                <a:t>Yes</a:t>
              </a:r>
              <a:endParaRPr lang="en-US" dirty="0">
                <a:solidFill>
                  <a:srgbClr val="00188F">
                    <a:lumMod val="60000"/>
                    <a:lumOff val="40000"/>
                  </a:srgbClr>
                </a:solidFill>
                <a:highlight>
                  <a:srgbClr val="FFFFFF"/>
                </a:highlight>
                <a:latin typeface="Segoe UI"/>
              </a:endParaRPr>
            </a:p>
          </p:txBody>
        </p:sp>
        <p:cxnSp>
          <p:nvCxnSpPr>
            <p:cNvPr id="151" name="Connector: Curved 150">
              <a:extLst>
                <a:ext uri="{FF2B5EF4-FFF2-40B4-BE49-F238E27FC236}">
                  <a16:creationId xmlns:a16="http://schemas.microsoft.com/office/drawing/2014/main" id="{74BC36FF-8F6F-4CC2-AA88-F2851576FD79}"/>
                </a:ext>
              </a:extLst>
            </p:cNvPr>
            <p:cNvCxnSpPr>
              <a:cxnSpLocks/>
              <a:stCxn id="97" idx="0"/>
              <a:endCxn id="104" idx="2"/>
            </p:cNvCxnSpPr>
            <p:nvPr/>
          </p:nvCxnSpPr>
          <p:spPr>
            <a:xfrm rot="5400000" flipH="1" flipV="1">
              <a:off x="4896891" y="5240623"/>
              <a:ext cx="213503" cy="24752"/>
            </a:xfrm>
            <a:prstGeom prst="curvedConnector3">
              <a:avLst>
                <a:gd name="adj1" fmla="val 50000"/>
              </a:avLst>
            </a:prstGeom>
            <a:noFill/>
            <a:ln w="38100" cap="flat" cmpd="sng" algn="ctr">
              <a:solidFill>
                <a:srgbClr val="0078D7"/>
              </a:solidFill>
              <a:prstDash val="sysDash"/>
              <a:headEnd type="none"/>
              <a:tailEnd type="triangle"/>
            </a:ln>
            <a:effectLst/>
          </p:spPr>
        </p:cxnSp>
        <p:cxnSp>
          <p:nvCxnSpPr>
            <p:cNvPr id="152" name="Connector: Curved 151">
              <a:extLst>
                <a:ext uri="{FF2B5EF4-FFF2-40B4-BE49-F238E27FC236}">
                  <a16:creationId xmlns:a16="http://schemas.microsoft.com/office/drawing/2014/main" id="{8CC86EC7-2199-41FB-8942-E7BB281236FA}"/>
                </a:ext>
              </a:extLst>
            </p:cNvPr>
            <p:cNvCxnSpPr>
              <a:cxnSpLocks/>
              <a:stCxn id="96" idx="0"/>
              <a:endCxn id="137" idx="2"/>
            </p:cNvCxnSpPr>
            <p:nvPr/>
          </p:nvCxnSpPr>
          <p:spPr>
            <a:xfrm rot="5400000" flipH="1" flipV="1">
              <a:off x="7369424" y="5232278"/>
              <a:ext cx="263868" cy="2772"/>
            </a:xfrm>
            <a:prstGeom prst="curvedConnector3">
              <a:avLst>
                <a:gd name="adj1" fmla="val 50000"/>
              </a:avLst>
            </a:prstGeom>
            <a:noFill/>
            <a:ln w="38100" cap="flat" cmpd="sng" algn="ctr">
              <a:solidFill>
                <a:srgbClr val="0078D7"/>
              </a:solidFill>
              <a:prstDash val="sysDash"/>
              <a:headEnd type="none"/>
              <a:tailEnd type="triangle"/>
            </a:ln>
            <a:effectLst/>
          </p:spPr>
        </p:cxnSp>
        <p:sp>
          <p:nvSpPr>
            <p:cNvPr id="153" name="Rectangle: Rounded Corners 152">
              <a:extLst>
                <a:ext uri="{FF2B5EF4-FFF2-40B4-BE49-F238E27FC236}">
                  <a16:creationId xmlns:a16="http://schemas.microsoft.com/office/drawing/2014/main" id="{C9159F9D-645A-4C5F-9DE4-B053DFE3AFD3}"/>
                </a:ext>
              </a:extLst>
            </p:cNvPr>
            <p:cNvSpPr/>
            <p:nvPr/>
          </p:nvSpPr>
          <p:spPr bwMode="auto">
            <a:xfrm>
              <a:off x="5454718" y="6130687"/>
              <a:ext cx="1631498" cy="542238"/>
            </a:xfrm>
            <a:prstGeom prst="roundRect">
              <a:avLst/>
            </a:prstGeom>
            <a:solidFill>
              <a:srgbClr val="0078D7">
                <a:lumMod val="60000"/>
                <a:lumOff val="40000"/>
              </a:srgbClr>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742"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User/item features?</a:t>
              </a:r>
            </a:p>
          </p:txBody>
        </p:sp>
      </p:grpSp>
      <p:sp>
        <p:nvSpPr>
          <p:cNvPr id="154" name="Title 1">
            <a:extLst>
              <a:ext uri="{FF2B5EF4-FFF2-40B4-BE49-F238E27FC236}">
                <a16:creationId xmlns:a16="http://schemas.microsoft.com/office/drawing/2014/main" id="{41956D11-9931-4E73-A8F6-AC5A9720A1FC}"/>
              </a:ext>
            </a:extLst>
          </p:cNvPr>
          <p:cNvSpPr txBox="1">
            <a:spLocks/>
          </p:cNvSpPr>
          <p:nvPr/>
        </p:nvSpPr>
        <p:spPr>
          <a:xfrm>
            <a:off x="0" y="0"/>
            <a:ext cx="10383838" cy="755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Basic Workflow (contd.)</a:t>
            </a:r>
          </a:p>
        </p:txBody>
      </p:sp>
    </p:spTree>
    <p:extLst>
      <p:ext uri="{BB962C8B-B14F-4D97-AF65-F5344CB8AC3E}">
        <p14:creationId xmlns:p14="http://schemas.microsoft.com/office/powerpoint/2010/main" val="11294692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9ADBB6-CF4D-4A9B-9792-DB49354101CF}"/>
              </a:ext>
            </a:extLst>
          </p:cNvPr>
          <p:cNvCxnSpPr/>
          <p:nvPr/>
        </p:nvCxnSpPr>
        <p:spPr>
          <a:xfrm>
            <a:off x="468923" y="3429000"/>
            <a:ext cx="112541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E0C6077-A369-4A2E-BD54-2074732215FD}"/>
              </a:ext>
            </a:extLst>
          </p:cNvPr>
          <p:cNvSpPr/>
          <p:nvPr/>
        </p:nvSpPr>
        <p:spPr>
          <a:xfrm>
            <a:off x="1250462"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A3772B7-5F8F-4C0B-B5F7-C973CC4D78D7}"/>
              </a:ext>
            </a:extLst>
          </p:cNvPr>
          <p:cNvSpPr/>
          <p:nvPr/>
        </p:nvSpPr>
        <p:spPr>
          <a:xfrm>
            <a:off x="5947511"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1895DB-C093-46C3-AD8C-14E028B0C041}"/>
              </a:ext>
            </a:extLst>
          </p:cNvPr>
          <p:cNvSpPr/>
          <p:nvPr/>
        </p:nvSpPr>
        <p:spPr>
          <a:xfrm>
            <a:off x="10644560"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C3097E-243D-480D-ACE3-00A0E95980A8}"/>
              </a:ext>
            </a:extLst>
          </p:cNvPr>
          <p:cNvSpPr txBox="1"/>
          <p:nvPr/>
        </p:nvSpPr>
        <p:spPr>
          <a:xfrm>
            <a:off x="1016602" y="4022967"/>
            <a:ext cx="2708242" cy="1569660"/>
          </a:xfrm>
          <a:prstGeom prst="rect">
            <a:avLst/>
          </a:prstGeom>
          <a:noFill/>
        </p:spPr>
        <p:txBody>
          <a:bodyPr wrap="none" rtlCol="0">
            <a:spAutoFit/>
          </a:bodyPr>
          <a:lstStyle/>
          <a:p>
            <a:r>
              <a:rPr lang="en-US" sz="2400" b="1" i="1" dirty="0"/>
              <a:t>Data</a:t>
            </a:r>
          </a:p>
          <a:p>
            <a:r>
              <a:rPr lang="en-US" sz="2400" dirty="0"/>
              <a:t>Data splitting</a:t>
            </a:r>
          </a:p>
          <a:p>
            <a:r>
              <a:rPr lang="en-US" sz="2400" dirty="0"/>
              <a:t>Data transformation</a:t>
            </a:r>
          </a:p>
          <a:p>
            <a:r>
              <a:rPr lang="en-US" sz="2400" dirty="0"/>
              <a:t>Data preparation</a:t>
            </a:r>
          </a:p>
        </p:txBody>
      </p:sp>
      <p:sp>
        <p:nvSpPr>
          <p:cNvPr id="10" name="TextBox 9">
            <a:extLst>
              <a:ext uri="{FF2B5EF4-FFF2-40B4-BE49-F238E27FC236}">
                <a16:creationId xmlns:a16="http://schemas.microsoft.com/office/drawing/2014/main" id="{64595140-759F-4F83-B9E4-8B61E30CF258}"/>
              </a:ext>
            </a:extLst>
          </p:cNvPr>
          <p:cNvSpPr txBox="1"/>
          <p:nvPr/>
        </p:nvSpPr>
        <p:spPr>
          <a:xfrm>
            <a:off x="5383560" y="4022966"/>
            <a:ext cx="3065647" cy="1569660"/>
          </a:xfrm>
          <a:prstGeom prst="rect">
            <a:avLst/>
          </a:prstGeom>
          <a:noFill/>
        </p:spPr>
        <p:txBody>
          <a:bodyPr wrap="none" rtlCol="0">
            <a:spAutoFit/>
          </a:bodyPr>
          <a:lstStyle/>
          <a:p>
            <a:r>
              <a:rPr lang="en-US" sz="2400" b="1" i="1" dirty="0"/>
              <a:t>Algorithms</a:t>
            </a:r>
          </a:p>
          <a:p>
            <a:r>
              <a:rPr lang="en-US" sz="2400" dirty="0"/>
              <a:t>Collaborative filtering</a:t>
            </a:r>
          </a:p>
          <a:p>
            <a:r>
              <a:rPr lang="en-US" sz="2400" dirty="0"/>
              <a:t>Content-based filtering</a:t>
            </a:r>
          </a:p>
          <a:p>
            <a:r>
              <a:rPr lang="en-US" sz="2400" dirty="0"/>
              <a:t>Hybrid</a:t>
            </a:r>
          </a:p>
        </p:txBody>
      </p:sp>
      <p:sp>
        <p:nvSpPr>
          <p:cNvPr id="11" name="TextBox 10">
            <a:extLst>
              <a:ext uri="{FF2B5EF4-FFF2-40B4-BE49-F238E27FC236}">
                <a16:creationId xmlns:a16="http://schemas.microsoft.com/office/drawing/2014/main" id="{51CCD0CD-C6E6-48F3-BA9C-D18FE3C8FD90}"/>
              </a:ext>
            </a:extLst>
          </p:cNvPr>
          <p:cNvSpPr txBox="1"/>
          <p:nvPr/>
        </p:nvSpPr>
        <p:spPr>
          <a:xfrm>
            <a:off x="10050794" y="4022967"/>
            <a:ext cx="1539396" cy="1200329"/>
          </a:xfrm>
          <a:prstGeom prst="rect">
            <a:avLst/>
          </a:prstGeom>
          <a:noFill/>
        </p:spPr>
        <p:txBody>
          <a:bodyPr wrap="none" rtlCol="0">
            <a:spAutoFit/>
          </a:bodyPr>
          <a:lstStyle/>
          <a:p>
            <a:r>
              <a:rPr lang="en-US" sz="2400" b="1" i="1" dirty="0"/>
              <a:t>Evaluation</a:t>
            </a:r>
          </a:p>
          <a:p>
            <a:r>
              <a:rPr lang="en-US" sz="2400" dirty="0"/>
              <a:t>Rating </a:t>
            </a:r>
          </a:p>
          <a:p>
            <a:r>
              <a:rPr lang="en-US" sz="2400" dirty="0"/>
              <a:t>Ranking</a:t>
            </a:r>
          </a:p>
        </p:txBody>
      </p:sp>
      <p:cxnSp>
        <p:nvCxnSpPr>
          <p:cNvPr id="12" name="Straight Connector 11">
            <a:extLst>
              <a:ext uri="{FF2B5EF4-FFF2-40B4-BE49-F238E27FC236}">
                <a16:creationId xmlns:a16="http://schemas.microsoft.com/office/drawing/2014/main" id="{91B35491-8DDE-495A-9180-A3BDC68D5CA2}"/>
              </a:ext>
            </a:extLst>
          </p:cNvPr>
          <p:cNvCxnSpPr>
            <a:cxnSpLocks/>
          </p:cNvCxnSpPr>
          <p:nvPr/>
        </p:nvCxnSpPr>
        <p:spPr>
          <a:xfrm flipV="1">
            <a:off x="1547440" y="1688123"/>
            <a:ext cx="3407514" cy="1531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B0B7D8-28C8-456B-9DDC-D609CAA7680E}"/>
              </a:ext>
            </a:extLst>
          </p:cNvPr>
          <p:cNvCxnSpPr>
            <a:cxnSpLocks/>
          </p:cNvCxnSpPr>
          <p:nvPr/>
        </p:nvCxnSpPr>
        <p:spPr>
          <a:xfrm>
            <a:off x="7237046" y="1688122"/>
            <a:ext cx="3407514" cy="1531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4C4B4A-B528-4A84-9305-089D20BB59DC}"/>
              </a:ext>
            </a:extLst>
          </p:cNvPr>
          <p:cNvCxnSpPr>
            <a:cxnSpLocks/>
          </p:cNvCxnSpPr>
          <p:nvPr/>
        </p:nvCxnSpPr>
        <p:spPr>
          <a:xfrm flipV="1">
            <a:off x="6095999" y="1688122"/>
            <a:ext cx="0" cy="14712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6F50CF-9E5F-41D6-9CC6-82908847F65F}"/>
              </a:ext>
            </a:extLst>
          </p:cNvPr>
          <p:cNvSpPr txBox="1"/>
          <p:nvPr/>
        </p:nvSpPr>
        <p:spPr>
          <a:xfrm>
            <a:off x="4849747" y="1094155"/>
            <a:ext cx="2492504" cy="461665"/>
          </a:xfrm>
          <a:prstGeom prst="rect">
            <a:avLst/>
          </a:prstGeom>
          <a:noFill/>
        </p:spPr>
        <p:txBody>
          <a:bodyPr wrap="square" rtlCol="0">
            <a:spAutoFit/>
          </a:bodyPr>
          <a:lstStyle/>
          <a:p>
            <a:r>
              <a:rPr lang="en-US" sz="2400"/>
              <a:t>Operationalization</a:t>
            </a:r>
          </a:p>
        </p:txBody>
      </p:sp>
    </p:spTree>
    <p:extLst>
      <p:ext uri="{BB962C8B-B14F-4D97-AF65-F5344CB8AC3E}">
        <p14:creationId xmlns:p14="http://schemas.microsoft.com/office/powerpoint/2010/main" val="39122443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0" y="-23853"/>
            <a:ext cx="12192000" cy="6858000"/>
          </a:xfrm>
          <a:prstGeom prst="rect">
            <a:avLst/>
          </a:prstGeom>
          <a:noFill/>
          <a:ln>
            <a:noFill/>
          </a:ln>
        </p:spPr>
      </p:pic>
      <p:sp>
        <p:nvSpPr>
          <p:cNvPr id="6" name="Title 3">
            <a:extLst>
              <a:ext uri="{FF2B5EF4-FFF2-40B4-BE49-F238E27FC236}">
                <a16:creationId xmlns:a16="http://schemas.microsoft.com/office/drawing/2014/main" id="{0C288CD8-DD2A-45CF-9191-2BFCEBB7FAE1}"/>
              </a:ext>
            </a:extLst>
          </p:cNvPr>
          <p:cNvSpPr txBox="1">
            <a:spLocks/>
          </p:cNvSpPr>
          <p:nvPr/>
        </p:nvSpPr>
        <p:spPr>
          <a:xfrm>
            <a:off x="778933" y="1690416"/>
            <a:ext cx="14700248" cy="1477328"/>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1" kern="1200" cap="none" spc="-50" baseline="0">
                <a:ln w="3175">
                  <a:noFill/>
                </a:ln>
                <a:gradFill>
                  <a:gsLst>
                    <a:gs pos="62564">
                      <a:schemeClr val="tx1"/>
                    </a:gs>
                    <a:gs pos="55000">
                      <a:schemeClr val="tx1"/>
                    </a:gs>
                  </a:gsLst>
                  <a:lin ang="5400000" scaled="0"/>
                </a:gradFill>
                <a:effectLst/>
                <a:latin typeface="+mj-lt"/>
                <a:ea typeface="+mn-ea"/>
                <a:cs typeface="Segoe UI" panose="020B0502040204020203" pitchFamily="34" charset="0"/>
              </a:defRPr>
            </a:lvl1pPr>
          </a:lstStyle>
          <a:p>
            <a:pPr defTabSz="1243625"/>
            <a:r>
              <a:rPr lang="en-GB" sz="4800" spc="-67" dirty="0">
                <a:solidFill>
                  <a:schemeClr val="bg1"/>
                </a:solidFill>
                <a:latin typeface="Segoe UI Semibold"/>
              </a:rPr>
              <a:t>Taking Recommendation Systems </a:t>
            </a:r>
          </a:p>
          <a:p>
            <a:pPr defTabSz="1243625"/>
            <a:r>
              <a:rPr lang="en-GB" sz="4800" spc="-67" dirty="0">
                <a:solidFill>
                  <a:schemeClr val="bg1"/>
                </a:solidFill>
                <a:latin typeface="Segoe UI Semibold"/>
              </a:rPr>
              <a:t>to The Masses</a:t>
            </a:r>
            <a:endParaRPr lang="en-GB" sz="4800" b="0" spc="-67" dirty="0">
              <a:solidFill>
                <a:schemeClr val="bg1"/>
              </a:solidFill>
              <a:latin typeface="Segoe UI Semibold"/>
              <a:cs typeface="Segoe UI"/>
            </a:endParaRPr>
          </a:p>
        </p:txBody>
      </p:sp>
      <p:sp>
        <p:nvSpPr>
          <p:cNvPr id="7" name="Text Placeholder 4">
            <a:extLst>
              <a:ext uri="{FF2B5EF4-FFF2-40B4-BE49-F238E27FC236}">
                <a16:creationId xmlns:a16="http://schemas.microsoft.com/office/drawing/2014/main" id="{27C16C6D-AF8C-4BD1-8646-003655D05BA9}"/>
              </a:ext>
            </a:extLst>
          </p:cNvPr>
          <p:cNvSpPr txBox="1">
            <a:spLocks/>
          </p:cNvSpPr>
          <p:nvPr/>
        </p:nvSpPr>
        <p:spPr>
          <a:xfrm>
            <a:off x="778933" y="4129752"/>
            <a:ext cx="12192000" cy="820866"/>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gradFill>
                  <a:gsLst>
                    <a:gs pos="91000">
                      <a:schemeClr val="tx1"/>
                    </a:gs>
                    <a:gs pos="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625"/>
            <a:r>
              <a:rPr lang="en-US" sz="2667" dirty="0">
                <a:solidFill>
                  <a:schemeClr val="bg1"/>
                </a:solidFill>
                <a:latin typeface="Segoe UI"/>
              </a:rPr>
              <a:t>Andreas Argyriou, Miguel Gonzalez-Fierro</a:t>
            </a:r>
          </a:p>
          <a:p>
            <a:pPr defTabSz="1243625"/>
            <a:r>
              <a:rPr lang="en-US" sz="2667" dirty="0">
                <a:solidFill>
                  <a:schemeClr val="bg1"/>
                </a:solidFill>
                <a:latin typeface="Segoe UI"/>
              </a:rPr>
              <a:t>Microsoft Azure Global</a:t>
            </a:r>
          </a:p>
        </p:txBody>
      </p:sp>
      <p:sp>
        <p:nvSpPr>
          <p:cNvPr id="8" name="Text Placeholder 4">
            <a:extLst>
              <a:ext uri="{FF2B5EF4-FFF2-40B4-BE49-F238E27FC236}">
                <a16:creationId xmlns:a16="http://schemas.microsoft.com/office/drawing/2014/main" id="{F091BEAA-845B-4911-A3FF-E2303D8D757B}"/>
              </a:ext>
            </a:extLst>
          </p:cNvPr>
          <p:cNvSpPr txBox="1">
            <a:spLocks/>
          </p:cNvSpPr>
          <p:nvPr/>
        </p:nvSpPr>
        <p:spPr>
          <a:xfrm>
            <a:off x="778936" y="5594751"/>
            <a:ext cx="14700248" cy="1107996"/>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gradFill>
                  <a:gsLst>
                    <a:gs pos="91000">
                      <a:schemeClr val="tx1"/>
                    </a:gs>
                    <a:gs pos="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chemeClr val="bg1"/>
                </a:solidFill>
                <a:latin typeface="Segoe UI"/>
              </a:rPr>
              <a:t>Core contributors: Scott Graham, Nikhil Joglekar, Jun Ki Min, Jeremy Reynolds, </a:t>
            </a:r>
          </a:p>
          <a:p>
            <a:r>
              <a:rPr lang="en-US" sz="2400" dirty="0">
                <a:solidFill>
                  <a:schemeClr val="bg1"/>
                </a:solidFill>
                <a:latin typeface="Segoe UI"/>
              </a:rPr>
              <a:t>Le Zhang, Tao Wu. Full list at </a:t>
            </a:r>
          </a:p>
          <a:p>
            <a:r>
              <a:rPr lang="en-GB" sz="2400" dirty="0">
                <a:solidFill>
                  <a:schemeClr val="bg1"/>
                </a:solidFill>
                <a:hlinkClick r:id="rId4">
                  <a:extLst>
                    <a:ext uri="{A12FA001-AC4F-418D-AE19-62706E023703}">
                      <ahyp:hlinkClr xmlns:ahyp="http://schemas.microsoft.com/office/drawing/2018/hyperlinkcolor" val="tx"/>
                    </a:ext>
                  </a:extLst>
                </a:hlinkClick>
              </a:rPr>
              <a:t>https://github.com/microsoft/recommenders/blob/master/AUTHORS.md</a:t>
            </a:r>
            <a:endParaRPr lang="en-US" sz="2400" dirty="0">
              <a:solidFill>
                <a:schemeClr val="bg1"/>
              </a:solidFill>
              <a:latin typeface="Segoe U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8FC2-7EFD-4B33-9607-4174BB67B8D9}"/>
              </a:ext>
            </a:extLst>
          </p:cNvPr>
          <p:cNvSpPr>
            <a:spLocks noGrp="1"/>
          </p:cNvSpPr>
          <p:nvPr>
            <p:ph type="title"/>
          </p:nvPr>
        </p:nvSpPr>
        <p:spPr/>
        <p:txBody>
          <a:bodyPr>
            <a:normAutofit/>
          </a:bodyPr>
          <a:lstStyle/>
          <a:p>
            <a:r>
              <a:rPr lang="en-US"/>
              <a:t>Data Preparation</a:t>
            </a:r>
          </a:p>
        </p:txBody>
      </p:sp>
      <p:sp>
        <p:nvSpPr>
          <p:cNvPr id="3" name="Text Placeholder 2">
            <a:extLst>
              <a:ext uri="{FF2B5EF4-FFF2-40B4-BE49-F238E27FC236}">
                <a16:creationId xmlns:a16="http://schemas.microsoft.com/office/drawing/2014/main" id="{0F4F0D08-B851-41D8-B93B-138DA596B4FD}"/>
              </a:ext>
            </a:extLst>
          </p:cNvPr>
          <p:cNvSpPr>
            <a:spLocks noGrp="1"/>
          </p:cNvSpPr>
          <p:nvPr>
            <p:ph type="body" idx="1"/>
          </p:nvPr>
        </p:nvSpPr>
        <p:spPr/>
        <p:txBody>
          <a:bodyPr/>
          <a:lstStyle/>
          <a:p>
            <a:r>
              <a:rPr lang="en-US">
                <a:solidFill>
                  <a:schemeClr val="tx1"/>
                </a:solidFill>
              </a:rPr>
              <a:t>“</a:t>
            </a:r>
            <a:r>
              <a:rPr lang="en-US" i="1">
                <a:solidFill>
                  <a:schemeClr val="tx1"/>
                </a:solidFill>
              </a:rPr>
              <a:t>Torture the data, and it will confess to anything.</a:t>
            </a:r>
            <a:r>
              <a:rPr lang="en-US">
                <a:solidFill>
                  <a:schemeClr val="tx1"/>
                </a:solidFill>
              </a:rPr>
              <a:t>”</a:t>
            </a:r>
          </a:p>
          <a:p>
            <a:pPr algn="r"/>
            <a:r>
              <a:rPr lang="en-US">
                <a:solidFill>
                  <a:schemeClr val="tx1"/>
                </a:solidFill>
              </a:rPr>
              <a:t>Ronald Coase</a:t>
            </a:r>
          </a:p>
        </p:txBody>
      </p:sp>
    </p:spTree>
    <p:extLst>
      <p:ext uri="{BB962C8B-B14F-4D97-AF65-F5344CB8AC3E}">
        <p14:creationId xmlns:p14="http://schemas.microsoft.com/office/powerpoint/2010/main" val="919003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9ADBB6-CF4D-4A9B-9792-DB49354101CF}"/>
              </a:ext>
            </a:extLst>
          </p:cNvPr>
          <p:cNvCxnSpPr/>
          <p:nvPr/>
        </p:nvCxnSpPr>
        <p:spPr>
          <a:xfrm>
            <a:off x="468923" y="3429000"/>
            <a:ext cx="1125415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E0C6077-A369-4A2E-BD54-2074732215FD}"/>
              </a:ext>
            </a:extLst>
          </p:cNvPr>
          <p:cNvSpPr/>
          <p:nvPr/>
        </p:nvSpPr>
        <p:spPr>
          <a:xfrm>
            <a:off x="1250462"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A3772B7-5F8F-4C0B-B5F7-C973CC4D78D7}"/>
              </a:ext>
            </a:extLst>
          </p:cNvPr>
          <p:cNvSpPr/>
          <p:nvPr/>
        </p:nvSpPr>
        <p:spPr>
          <a:xfrm>
            <a:off x="5947511" y="3280511"/>
            <a:ext cx="296978" cy="296978"/>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8" name="Oval 7">
            <a:extLst>
              <a:ext uri="{FF2B5EF4-FFF2-40B4-BE49-F238E27FC236}">
                <a16:creationId xmlns:a16="http://schemas.microsoft.com/office/drawing/2014/main" id="{7F1895DB-C093-46C3-AD8C-14E028B0C041}"/>
              </a:ext>
            </a:extLst>
          </p:cNvPr>
          <p:cNvSpPr/>
          <p:nvPr/>
        </p:nvSpPr>
        <p:spPr>
          <a:xfrm>
            <a:off x="10644560" y="3280511"/>
            <a:ext cx="296978" cy="296978"/>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TextBox 8">
            <a:extLst>
              <a:ext uri="{FF2B5EF4-FFF2-40B4-BE49-F238E27FC236}">
                <a16:creationId xmlns:a16="http://schemas.microsoft.com/office/drawing/2014/main" id="{E8C3097E-243D-480D-ACE3-00A0E95980A8}"/>
              </a:ext>
            </a:extLst>
          </p:cNvPr>
          <p:cNvSpPr txBox="1"/>
          <p:nvPr/>
        </p:nvSpPr>
        <p:spPr>
          <a:xfrm>
            <a:off x="1016602" y="4022967"/>
            <a:ext cx="2708242" cy="1569660"/>
          </a:xfrm>
          <a:prstGeom prst="rect">
            <a:avLst/>
          </a:prstGeom>
          <a:noFill/>
        </p:spPr>
        <p:txBody>
          <a:bodyPr wrap="none" rtlCol="0">
            <a:spAutoFit/>
          </a:bodyPr>
          <a:lstStyle/>
          <a:p>
            <a:r>
              <a:rPr lang="en-US" sz="2400" b="1" i="1" dirty="0"/>
              <a:t>Data</a:t>
            </a:r>
          </a:p>
          <a:p>
            <a:r>
              <a:rPr lang="en-US" sz="2400" dirty="0"/>
              <a:t>Data splitting</a:t>
            </a:r>
          </a:p>
          <a:p>
            <a:r>
              <a:rPr lang="en-US" sz="2400" dirty="0"/>
              <a:t>Data transformation</a:t>
            </a:r>
          </a:p>
          <a:p>
            <a:r>
              <a:rPr lang="en-US" sz="2400" dirty="0"/>
              <a:t>Data preparation</a:t>
            </a:r>
          </a:p>
        </p:txBody>
      </p:sp>
      <p:sp>
        <p:nvSpPr>
          <p:cNvPr id="10" name="TextBox 9">
            <a:extLst>
              <a:ext uri="{FF2B5EF4-FFF2-40B4-BE49-F238E27FC236}">
                <a16:creationId xmlns:a16="http://schemas.microsoft.com/office/drawing/2014/main" id="{64595140-759F-4F83-B9E4-8B61E30CF258}"/>
              </a:ext>
            </a:extLst>
          </p:cNvPr>
          <p:cNvSpPr txBox="1"/>
          <p:nvPr/>
        </p:nvSpPr>
        <p:spPr>
          <a:xfrm>
            <a:off x="5383560" y="4022966"/>
            <a:ext cx="3065647" cy="1569660"/>
          </a:xfrm>
          <a:prstGeom prst="rect">
            <a:avLst/>
          </a:prstGeom>
          <a:noFill/>
        </p:spPr>
        <p:txBody>
          <a:bodyPr wrap="none" rtlCol="0">
            <a:spAutoFit/>
          </a:bodyPr>
          <a:lstStyle/>
          <a:p>
            <a:r>
              <a:rPr lang="en-US" sz="2400" i="1" dirty="0">
                <a:solidFill>
                  <a:schemeClr val="bg2"/>
                </a:solidFill>
              </a:rPr>
              <a:t>Algorithms</a:t>
            </a:r>
          </a:p>
          <a:p>
            <a:r>
              <a:rPr lang="en-US" sz="2400" dirty="0">
                <a:solidFill>
                  <a:schemeClr val="bg2"/>
                </a:solidFill>
              </a:rPr>
              <a:t>Collaborative filtering</a:t>
            </a:r>
          </a:p>
          <a:p>
            <a:r>
              <a:rPr lang="en-US" sz="2400" dirty="0">
                <a:solidFill>
                  <a:schemeClr val="bg2"/>
                </a:solidFill>
              </a:rPr>
              <a:t>Content-based filtering</a:t>
            </a:r>
          </a:p>
          <a:p>
            <a:r>
              <a:rPr lang="en-US" sz="2400" dirty="0">
                <a:solidFill>
                  <a:schemeClr val="bg2"/>
                </a:solidFill>
              </a:rPr>
              <a:t>Hybrid</a:t>
            </a:r>
          </a:p>
        </p:txBody>
      </p:sp>
      <p:sp>
        <p:nvSpPr>
          <p:cNvPr id="11" name="TextBox 10">
            <a:extLst>
              <a:ext uri="{FF2B5EF4-FFF2-40B4-BE49-F238E27FC236}">
                <a16:creationId xmlns:a16="http://schemas.microsoft.com/office/drawing/2014/main" id="{51CCD0CD-C6E6-48F3-BA9C-D18FE3C8FD90}"/>
              </a:ext>
            </a:extLst>
          </p:cNvPr>
          <p:cNvSpPr txBox="1"/>
          <p:nvPr/>
        </p:nvSpPr>
        <p:spPr>
          <a:xfrm>
            <a:off x="10050794" y="4022967"/>
            <a:ext cx="1503297" cy="1200329"/>
          </a:xfrm>
          <a:prstGeom prst="rect">
            <a:avLst/>
          </a:prstGeom>
          <a:noFill/>
        </p:spPr>
        <p:txBody>
          <a:bodyPr wrap="none" rtlCol="0">
            <a:spAutoFit/>
          </a:bodyPr>
          <a:lstStyle/>
          <a:p>
            <a:r>
              <a:rPr lang="en-US" sz="2400" i="1" dirty="0">
                <a:solidFill>
                  <a:schemeClr val="bg2"/>
                </a:solidFill>
              </a:rPr>
              <a:t>Evaluation</a:t>
            </a:r>
          </a:p>
          <a:p>
            <a:r>
              <a:rPr lang="en-US" sz="2400" dirty="0">
                <a:solidFill>
                  <a:schemeClr val="bg2"/>
                </a:solidFill>
              </a:rPr>
              <a:t>Rating </a:t>
            </a:r>
          </a:p>
          <a:p>
            <a:r>
              <a:rPr lang="en-US" sz="2400" dirty="0">
                <a:solidFill>
                  <a:schemeClr val="bg2"/>
                </a:solidFill>
              </a:rPr>
              <a:t>Ranking</a:t>
            </a:r>
          </a:p>
        </p:txBody>
      </p:sp>
      <p:cxnSp>
        <p:nvCxnSpPr>
          <p:cNvPr id="12" name="Straight Connector 11">
            <a:extLst>
              <a:ext uri="{FF2B5EF4-FFF2-40B4-BE49-F238E27FC236}">
                <a16:creationId xmlns:a16="http://schemas.microsoft.com/office/drawing/2014/main" id="{91B35491-8DDE-495A-9180-A3BDC68D5CA2}"/>
              </a:ext>
            </a:extLst>
          </p:cNvPr>
          <p:cNvCxnSpPr>
            <a:cxnSpLocks/>
          </p:cNvCxnSpPr>
          <p:nvPr/>
        </p:nvCxnSpPr>
        <p:spPr>
          <a:xfrm flipV="1">
            <a:off x="1547440" y="1688123"/>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B0B7D8-28C8-456B-9DDC-D609CAA7680E}"/>
              </a:ext>
            </a:extLst>
          </p:cNvPr>
          <p:cNvCxnSpPr>
            <a:cxnSpLocks/>
          </p:cNvCxnSpPr>
          <p:nvPr/>
        </p:nvCxnSpPr>
        <p:spPr>
          <a:xfrm>
            <a:off x="7237046" y="1688122"/>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4C4B4A-B528-4A84-9305-089D20BB59DC}"/>
              </a:ext>
            </a:extLst>
          </p:cNvPr>
          <p:cNvCxnSpPr>
            <a:cxnSpLocks/>
          </p:cNvCxnSpPr>
          <p:nvPr/>
        </p:nvCxnSpPr>
        <p:spPr>
          <a:xfrm flipV="1">
            <a:off x="6095999" y="1688122"/>
            <a:ext cx="0" cy="147124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6F50CF-9E5F-41D6-9CC6-82908847F65F}"/>
              </a:ext>
            </a:extLst>
          </p:cNvPr>
          <p:cNvSpPr txBox="1"/>
          <p:nvPr/>
        </p:nvSpPr>
        <p:spPr>
          <a:xfrm>
            <a:off x="4849747" y="1094155"/>
            <a:ext cx="2492504" cy="461665"/>
          </a:xfrm>
          <a:prstGeom prst="rect">
            <a:avLst/>
          </a:prstGeom>
          <a:noFill/>
        </p:spPr>
        <p:txBody>
          <a:bodyPr wrap="square" rtlCol="0">
            <a:spAutoFit/>
          </a:bodyPr>
          <a:lstStyle/>
          <a:p>
            <a:r>
              <a:rPr lang="en-US" sz="2400">
                <a:solidFill>
                  <a:schemeClr val="bg2"/>
                </a:solidFill>
              </a:rPr>
              <a:t>Operationalization</a:t>
            </a:r>
          </a:p>
        </p:txBody>
      </p:sp>
    </p:spTree>
    <p:extLst>
      <p:ext uri="{BB962C8B-B14F-4D97-AF65-F5344CB8AC3E}">
        <p14:creationId xmlns:p14="http://schemas.microsoft.com/office/powerpoint/2010/main" val="2307694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3FEB9-6E5E-43A5-B633-90F0047A0346}"/>
              </a:ext>
            </a:extLst>
          </p:cNvPr>
          <p:cNvSpPr>
            <a:spLocks noGrp="1"/>
          </p:cNvSpPr>
          <p:nvPr>
            <p:ph type="title"/>
          </p:nvPr>
        </p:nvSpPr>
        <p:spPr/>
        <p:txBody>
          <a:bodyPr/>
          <a:lstStyle/>
          <a:p>
            <a:r>
              <a:rPr lang="en-US"/>
              <a:t>Data in a Recommender System</a:t>
            </a:r>
          </a:p>
        </p:txBody>
      </p:sp>
      <p:sp>
        <p:nvSpPr>
          <p:cNvPr id="5" name="Content Placeholder 4">
            <a:extLst>
              <a:ext uri="{FF2B5EF4-FFF2-40B4-BE49-F238E27FC236}">
                <a16:creationId xmlns:a16="http://schemas.microsoft.com/office/drawing/2014/main" id="{0CD2FB56-BDD3-439E-96C6-D470EE4C3EBC}"/>
              </a:ext>
            </a:extLst>
          </p:cNvPr>
          <p:cNvSpPr>
            <a:spLocks noGrp="1"/>
          </p:cNvSpPr>
          <p:nvPr>
            <p:ph idx="1"/>
          </p:nvPr>
        </p:nvSpPr>
        <p:spPr/>
        <p:txBody>
          <a:bodyPr/>
          <a:lstStyle/>
          <a:p>
            <a:r>
              <a:rPr lang="en-US" dirty="0"/>
              <a:t>Importance of data</a:t>
            </a:r>
          </a:p>
          <a:p>
            <a:pPr lvl="1"/>
            <a:r>
              <a:rPr lang="en-US" dirty="0"/>
              <a:t>Recommendation systems are </a:t>
            </a:r>
            <a:r>
              <a:rPr lang="en-US" i="1" dirty="0"/>
              <a:t>dynamic</a:t>
            </a:r>
          </a:p>
          <a:p>
            <a:pPr lvl="1"/>
            <a:r>
              <a:rPr lang="en-US" dirty="0"/>
              <a:t>Multi-domain data sources are helpful in building a recommender with high quality</a:t>
            </a:r>
          </a:p>
          <a:p>
            <a:r>
              <a:rPr lang="en-US" dirty="0"/>
              <a:t>Challenge</a:t>
            </a:r>
          </a:p>
          <a:p>
            <a:pPr lvl="1"/>
            <a:r>
              <a:rPr lang="en-US" dirty="0"/>
              <a:t>How to collect</a:t>
            </a:r>
          </a:p>
          <a:p>
            <a:pPr lvl="1"/>
            <a:r>
              <a:rPr lang="en-US" dirty="0"/>
              <a:t>How to make sure data is of good quality</a:t>
            </a:r>
          </a:p>
          <a:p>
            <a:pPr lvl="1"/>
            <a:r>
              <a:rPr lang="en-US" dirty="0"/>
              <a:t>How to prepare and feed the processed data to the recommender algorithm</a:t>
            </a:r>
          </a:p>
          <a:p>
            <a:pPr lvl="1"/>
            <a:r>
              <a:rPr lang="en-US" dirty="0"/>
              <a:t>How to do things at scale</a:t>
            </a:r>
          </a:p>
          <a:p>
            <a:pPr lvl="1"/>
            <a:r>
              <a:rPr lang="en-US" dirty="0"/>
              <a:t>…</a:t>
            </a:r>
          </a:p>
          <a:p>
            <a:pPr lvl="1"/>
            <a:endParaRPr lang="en-US" dirty="0"/>
          </a:p>
        </p:txBody>
      </p:sp>
    </p:spTree>
    <p:extLst>
      <p:ext uri="{BB962C8B-B14F-4D97-AF65-F5344CB8AC3E}">
        <p14:creationId xmlns:p14="http://schemas.microsoft.com/office/powerpoint/2010/main" val="1062673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3FEB9-6E5E-43A5-B633-90F0047A0346}"/>
              </a:ext>
            </a:extLst>
          </p:cNvPr>
          <p:cNvSpPr>
            <a:spLocks noGrp="1"/>
          </p:cNvSpPr>
          <p:nvPr>
            <p:ph type="title"/>
          </p:nvPr>
        </p:nvSpPr>
        <p:spPr/>
        <p:txBody>
          <a:bodyPr/>
          <a:lstStyle/>
          <a:p>
            <a:r>
              <a:rPr lang="en-US"/>
              <a:t>Data in a Recommender System</a:t>
            </a:r>
          </a:p>
        </p:txBody>
      </p:sp>
      <p:sp>
        <p:nvSpPr>
          <p:cNvPr id="5" name="Content Placeholder 4">
            <a:extLst>
              <a:ext uri="{FF2B5EF4-FFF2-40B4-BE49-F238E27FC236}">
                <a16:creationId xmlns:a16="http://schemas.microsoft.com/office/drawing/2014/main" id="{0CD2FB56-BDD3-439E-96C6-D470EE4C3EBC}"/>
              </a:ext>
            </a:extLst>
          </p:cNvPr>
          <p:cNvSpPr>
            <a:spLocks noGrp="1"/>
          </p:cNvSpPr>
          <p:nvPr>
            <p:ph idx="1"/>
          </p:nvPr>
        </p:nvSpPr>
        <p:spPr/>
        <p:txBody>
          <a:bodyPr/>
          <a:lstStyle/>
          <a:p>
            <a:r>
              <a:rPr lang="en-US"/>
              <a:t>How do users interact and how is data collected?</a:t>
            </a:r>
          </a:p>
          <a:p>
            <a:pPr lvl="1"/>
            <a:r>
              <a:rPr lang="en-US" i="1"/>
              <a:t>Explicit</a:t>
            </a:r>
            <a:r>
              <a:rPr lang="en-US"/>
              <a:t> </a:t>
            </a:r>
            <a:r>
              <a:rPr lang="en-US" i="1"/>
              <a:t>feedback</a:t>
            </a:r>
          </a:p>
          <a:p>
            <a:pPr lvl="2"/>
            <a:r>
              <a:rPr lang="en-US"/>
              <a:t>Ratings – e.g., numerical ratings of movies on IMDB or Netflix.</a:t>
            </a:r>
          </a:p>
          <a:p>
            <a:pPr lvl="2"/>
            <a:r>
              <a:rPr lang="en-US"/>
              <a:t>Survey results – e.g., survey on items with rating, satisfaction level, etc. </a:t>
            </a:r>
          </a:p>
          <a:p>
            <a:pPr lvl="2"/>
            <a:r>
              <a:rPr lang="en-US"/>
              <a:t>Reviews – e.g., text reviews with positive or negative sentiment.</a:t>
            </a:r>
          </a:p>
          <a:p>
            <a:pPr lvl="1"/>
            <a:r>
              <a:rPr lang="en-US" i="1"/>
              <a:t>Implicit feedback</a:t>
            </a:r>
            <a:r>
              <a:rPr lang="en-US"/>
              <a:t> </a:t>
            </a:r>
          </a:p>
          <a:p>
            <a:pPr lvl="2"/>
            <a:r>
              <a:rPr lang="en-US"/>
              <a:t>Click / no click</a:t>
            </a:r>
          </a:p>
          <a:p>
            <a:pPr lvl="2"/>
            <a:r>
              <a:rPr lang="en-US"/>
              <a:t>Purchase / no purchase</a:t>
            </a:r>
          </a:p>
          <a:p>
            <a:pPr lvl="2"/>
            <a:r>
              <a:rPr lang="en-US"/>
              <a:t>#clicks, #purchases, #pointing links</a:t>
            </a:r>
          </a:p>
          <a:p>
            <a:pPr lvl="2"/>
            <a:r>
              <a:rPr lang="en-US"/>
              <a:t>User engagement</a:t>
            </a:r>
          </a:p>
          <a:p>
            <a:pPr lvl="2"/>
            <a:r>
              <a:rPr lang="en-US"/>
              <a:t>CTR / conversion rate / impression / attempt</a:t>
            </a:r>
          </a:p>
          <a:p>
            <a:pPr lvl="1"/>
            <a:r>
              <a:rPr lang="en-US" i="1"/>
              <a:t>Other data (features)</a:t>
            </a:r>
            <a:r>
              <a:rPr lang="en-US"/>
              <a:t> about users and items available</a:t>
            </a:r>
          </a:p>
          <a:p>
            <a:pPr lvl="1"/>
            <a:r>
              <a:rPr lang="en-US" i="1"/>
              <a:t>Knowledge-based </a:t>
            </a:r>
            <a:r>
              <a:rPr lang="en-US"/>
              <a:t>data (as opposed to historical data), e.g. user requirements, goals etc.</a:t>
            </a:r>
            <a:endParaRPr lang="en-US" i="1"/>
          </a:p>
          <a:p>
            <a:pPr lvl="1"/>
            <a:endParaRPr lang="en-US"/>
          </a:p>
        </p:txBody>
      </p:sp>
    </p:spTree>
    <p:extLst>
      <p:ext uri="{BB962C8B-B14F-4D97-AF65-F5344CB8AC3E}">
        <p14:creationId xmlns:p14="http://schemas.microsoft.com/office/powerpoint/2010/main" val="2421832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952D-19F1-41C7-812B-EE5494FFC5A6}"/>
              </a:ext>
            </a:extLst>
          </p:cNvPr>
          <p:cNvSpPr>
            <a:spLocks noGrp="1"/>
          </p:cNvSpPr>
          <p:nvPr>
            <p:ph type="title"/>
          </p:nvPr>
        </p:nvSpPr>
        <p:spPr/>
        <p:txBody>
          <a:bodyPr/>
          <a:lstStyle/>
          <a:p>
            <a:r>
              <a:rPr lang="en-US"/>
              <a:t>Data Utilities and Notebooks</a:t>
            </a:r>
          </a:p>
        </p:txBody>
      </p:sp>
      <p:sp>
        <p:nvSpPr>
          <p:cNvPr id="3" name="Content Placeholder 2">
            <a:extLst>
              <a:ext uri="{FF2B5EF4-FFF2-40B4-BE49-F238E27FC236}">
                <a16:creationId xmlns:a16="http://schemas.microsoft.com/office/drawing/2014/main" id="{2F7AD07E-58CF-42F3-9375-5C1529BE3A3A}"/>
              </a:ext>
            </a:extLst>
          </p:cNvPr>
          <p:cNvSpPr>
            <a:spLocks noGrp="1"/>
          </p:cNvSpPr>
          <p:nvPr>
            <p:ph idx="1"/>
          </p:nvPr>
        </p:nvSpPr>
        <p:spPr/>
        <p:txBody>
          <a:bodyPr vert="horz" lIns="91440" tIns="45720" rIns="91440" bIns="45720" rtlCol="0" anchor="t">
            <a:normAutofit/>
          </a:bodyPr>
          <a:lstStyle/>
          <a:p>
            <a:r>
              <a:rPr lang="en-US" dirty="0"/>
              <a:t>Utilities</a:t>
            </a:r>
          </a:p>
          <a:p>
            <a:pPr lvl="1"/>
            <a:r>
              <a:rPr lang="en-US" dirty="0"/>
              <a:t>Data loaders (Python and </a:t>
            </a:r>
            <a:r>
              <a:rPr lang="en-US" dirty="0" err="1"/>
              <a:t>PySpark</a:t>
            </a:r>
            <a:r>
              <a:rPr lang="en-US" dirty="0"/>
              <a:t>)</a:t>
            </a:r>
          </a:p>
          <a:p>
            <a:pPr lvl="2"/>
            <a:r>
              <a:rPr lang="en-US" dirty="0" err="1"/>
              <a:t>Movielens</a:t>
            </a:r>
            <a:r>
              <a:rPr lang="en-US" dirty="0"/>
              <a:t>, Criteo</a:t>
            </a:r>
          </a:p>
          <a:p>
            <a:pPr lvl="1"/>
            <a:r>
              <a:rPr lang="en-US" dirty="0"/>
              <a:t>Data split (Python and </a:t>
            </a:r>
            <a:r>
              <a:rPr lang="en-US" dirty="0" err="1"/>
              <a:t>PySpark</a:t>
            </a:r>
            <a:r>
              <a:rPr lang="en-US" dirty="0"/>
              <a:t>)</a:t>
            </a:r>
          </a:p>
          <a:p>
            <a:pPr lvl="2"/>
            <a:r>
              <a:rPr lang="en-US" dirty="0">
                <a:cs typeface="Calibri"/>
              </a:rPr>
              <a:t>Chronological, stratified, random </a:t>
            </a:r>
            <a:r>
              <a:rPr lang="en-US" dirty="0" err="1">
                <a:cs typeface="Calibri"/>
              </a:rPr>
              <a:t>tc</a:t>
            </a:r>
            <a:r>
              <a:rPr lang="en-US" dirty="0">
                <a:cs typeface="Calibri"/>
              </a:rPr>
              <a:t>.</a:t>
            </a:r>
          </a:p>
          <a:p>
            <a:pPr lvl="1"/>
            <a:r>
              <a:rPr lang="en-US" dirty="0"/>
              <a:t>Data transform</a:t>
            </a:r>
            <a:endParaRPr lang="en-US" dirty="0">
              <a:cs typeface="Calibri"/>
            </a:endParaRPr>
          </a:p>
          <a:p>
            <a:pPr lvl="2"/>
            <a:r>
              <a:rPr lang="en-US" dirty="0"/>
              <a:t>Negative sampling</a:t>
            </a:r>
            <a:endParaRPr lang="en-US" dirty="0">
              <a:cs typeface="Calibri"/>
            </a:endParaRPr>
          </a:p>
          <a:p>
            <a:r>
              <a:rPr lang="en-US" dirty="0"/>
              <a:t>Notebooks</a:t>
            </a:r>
            <a:endParaRPr lang="en-US" dirty="0">
              <a:cs typeface="Calibri"/>
            </a:endParaRPr>
          </a:p>
          <a:p>
            <a:pPr lvl="1"/>
            <a:r>
              <a:rPr lang="en-US" sz="2000" dirty="0">
                <a:latin typeface="Consolas"/>
              </a:rPr>
              <a:t>notebooks/01_prepare_data/</a:t>
            </a:r>
            <a:r>
              <a:rPr lang="en-US" sz="2000" dirty="0" err="1">
                <a:latin typeface="Consolas"/>
              </a:rPr>
              <a:t>data_split.ipynb</a:t>
            </a:r>
            <a:endParaRPr lang="en-US" sz="2000" dirty="0">
              <a:latin typeface="Consolas"/>
            </a:endParaRPr>
          </a:p>
          <a:p>
            <a:pPr lvl="1"/>
            <a:r>
              <a:rPr lang="en-US" sz="2000" dirty="0">
                <a:latin typeface="Consolas"/>
              </a:rPr>
              <a:t>notebooks/01_prepare_data/</a:t>
            </a:r>
            <a:r>
              <a:rPr lang="en-US" sz="2000" dirty="0" err="1">
                <a:latin typeface="Consolas"/>
              </a:rPr>
              <a:t>data_transform.ipynb</a:t>
            </a:r>
            <a:endParaRPr lang="en-US" sz="2000" dirty="0">
              <a:latin typeface="Consolas"/>
            </a:endParaRPr>
          </a:p>
        </p:txBody>
      </p:sp>
    </p:spTree>
    <p:extLst>
      <p:ext uri="{BB962C8B-B14F-4D97-AF65-F5344CB8AC3E}">
        <p14:creationId xmlns:p14="http://schemas.microsoft.com/office/powerpoint/2010/main" val="630062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8FC2-7EFD-4B33-9607-4174BB67B8D9}"/>
              </a:ext>
            </a:extLst>
          </p:cNvPr>
          <p:cNvSpPr>
            <a:spLocks noGrp="1"/>
          </p:cNvSpPr>
          <p:nvPr>
            <p:ph type="title"/>
          </p:nvPr>
        </p:nvSpPr>
        <p:spPr/>
        <p:txBody>
          <a:bodyPr>
            <a:normAutofit/>
          </a:bodyPr>
          <a:lstStyle/>
          <a:p>
            <a:r>
              <a:rPr lang="en-US"/>
              <a:t>Recommendation </a:t>
            </a:r>
            <a:r>
              <a:rPr lang="en-US">
                <a:ea typeface="宋体"/>
              </a:rPr>
              <a:t>A</a:t>
            </a:r>
            <a:r>
              <a:rPr lang="en-US" altLang="zh-CN">
                <a:ea typeface="宋体"/>
              </a:rPr>
              <a:t>lgorithms</a:t>
            </a:r>
            <a:endParaRPr lang="en-US"/>
          </a:p>
        </p:txBody>
      </p:sp>
      <p:sp>
        <p:nvSpPr>
          <p:cNvPr id="3" name="Text Placeholder 2">
            <a:extLst>
              <a:ext uri="{FF2B5EF4-FFF2-40B4-BE49-F238E27FC236}">
                <a16:creationId xmlns:a16="http://schemas.microsoft.com/office/drawing/2014/main" id="{0F4F0D08-B851-41D8-B93B-138DA596B4FD}"/>
              </a:ext>
            </a:extLst>
          </p:cNvPr>
          <p:cNvSpPr>
            <a:spLocks noGrp="1"/>
          </p:cNvSpPr>
          <p:nvPr>
            <p:ph type="body" idx="1"/>
          </p:nvPr>
        </p:nvSpPr>
        <p:spPr/>
        <p:txBody>
          <a:bodyPr/>
          <a:lstStyle/>
          <a:p>
            <a:r>
              <a:rPr lang="en-US">
                <a:solidFill>
                  <a:schemeClr val="tx1"/>
                </a:solidFill>
              </a:rPr>
              <a:t>“</a:t>
            </a:r>
            <a:r>
              <a:rPr lang="en-US" i="1">
                <a:solidFill>
                  <a:schemeClr val="tx1"/>
                </a:solidFill>
              </a:rPr>
              <a:t>Share our similarities, celebrate our differences</a:t>
            </a:r>
            <a:r>
              <a:rPr lang="en-US">
                <a:solidFill>
                  <a:schemeClr val="tx1"/>
                </a:solidFill>
              </a:rPr>
              <a:t>”</a:t>
            </a:r>
          </a:p>
          <a:p>
            <a:pPr algn="r"/>
            <a:r>
              <a:rPr lang="en-GB">
                <a:solidFill>
                  <a:schemeClr val="tx1"/>
                </a:solidFill>
              </a:rPr>
              <a:t>M. Scott Peck</a:t>
            </a:r>
          </a:p>
          <a:p>
            <a:endParaRPr lang="en-US">
              <a:solidFill>
                <a:schemeClr val="tx1"/>
              </a:solidFill>
            </a:endParaRPr>
          </a:p>
        </p:txBody>
      </p:sp>
    </p:spTree>
    <p:extLst>
      <p:ext uri="{BB962C8B-B14F-4D97-AF65-F5344CB8AC3E}">
        <p14:creationId xmlns:p14="http://schemas.microsoft.com/office/powerpoint/2010/main" val="2450851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9ADBB6-CF4D-4A9B-9792-DB49354101CF}"/>
              </a:ext>
            </a:extLst>
          </p:cNvPr>
          <p:cNvCxnSpPr/>
          <p:nvPr/>
        </p:nvCxnSpPr>
        <p:spPr>
          <a:xfrm>
            <a:off x="468923" y="3429000"/>
            <a:ext cx="1125415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E0C6077-A369-4A2E-BD54-2074732215FD}"/>
              </a:ext>
            </a:extLst>
          </p:cNvPr>
          <p:cNvSpPr/>
          <p:nvPr/>
        </p:nvSpPr>
        <p:spPr>
          <a:xfrm>
            <a:off x="1250462" y="3280511"/>
            <a:ext cx="296978" cy="2969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Oval 6">
            <a:extLst>
              <a:ext uri="{FF2B5EF4-FFF2-40B4-BE49-F238E27FC236}">
                <a16:creationId xmlns:a16="http://schemas.microsoft.com/office/drawing/2014/main" id="{8A3772B7-5F8F-4C0B-B5F7-C973CC4D78D7}"/>
              </a:ext>
            </a:extLst>
          </p:cNvPr>
          <p:cNvSpPr/>
          <p:nvPr/>
        </p:nvSpPr>
        <p:spPr>
          <a:xfrm>
            <a:off x="5947511"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1895DB-C093-46C3-AD8C-14E028B0C041}"/>
              </a:ext>
            </a:extLst>
          </p:cNvPr>
          <p:cNvSpPr/>
          <p:nvPr/>
        </p:nvSpPr>
        <p:spPr>
          <a:xfrm>
            <a:off x="10644560" y="3280511"/>
            <a:ext cx="296978" cy="2969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C3097E-243D-480D-ACE3-00A0E95980A8}"/>
              </a:ext>
            </a:extLst>
          </p:cNvPr>
          <p:cNvSpPr txBox="1"/>
          <p:nvPr/>
        </p:nvSpPr>
        <p:spPr>
          <a:xfrm>
            <a:off x="1016602" y="4022967"/>
            <a:ext cx="2708242" cy="1569660"/>
          </a:xfrm>
          <a:prstGeom prst="rect">
            <a:avLst/>
          </a:prstGeom>
          <a:noFill/>
        </p:spPr>
        <p:txBody>
          <a:bodyPr wrap="none" rtlCol="0">
            <a:spAutoFit/>
          </a:bodyPr>
          <a:lstStyle/>
          <a:p>
            <a:r>
              <a:rPr lang="en-US" sz="2400" i="1" dirty="0">
                <a:solidFill>
                  <a:schemeClr val="bg2"/>
                </a:solidFill>
              </a:rPr>
              <a:t>Data</a:t>
            </a:r>
          </a:p>
          <a:p>
            <a:r>
              <a:rPr lang="en-US" sz="2400" dirty="0">
                <a:solidFill>
                  <a:schemeClr val="bg2"/>
                </a:solidFill>
              </a:rPr>
              <a:t>Data splitting</a:t>
            </a:r>
          </a:p>
          <a:p>
            <a:r>
              <a:rPr lang="en-US" sz="2400" dirty="0">
                <a:solidFill>
                  <a:schemeClr val="bg2"/>
                </a:solidFill>
              </a:rPr>
              <a:t>Data transformation</a:t>
            </a:r>
          </a:p>
          <a:p>
            <a:r>
              <a:rPr lang="en-US" sz="2400" dirty="0">
                <a:solidFill>
                  <a:schemeClr val="bg2"/>
                </a:solidFill>
              </a:rPr>
              <a:t>Data preparation</a:t>
            </a:r>
          </a:p>
        </p:txBody>
      </p:sp>
      <p:sp>
        <p:nvSpPr>
          <p:cNvPr id="10" name="TextBox 9">
            <a:extLst>
              <a:ext uri="{FF2B5EF4-FFF2-40B4-BE49-F238E27FC236}">
                <a16:creationId xmlns:a16="http://schemas.microsoft.com/office/drawing/2014/main" id="{64595140-759F-4F83-B9E4-8B61E30CF258}"/>
              </a:ext>
            </a:extLst>
          </p:cNvPr>
          <p:cNvSpPr txBox="1"/>
          <p:nvPr/>
        </p:nvSpPr>
        <p:spPr>
          <a:xfrm>
            <a:off x="5383560" y="4022966"/>
            <a:ext cx="3065647" cy="1569660"/>
          </a:xfrm>
          <a:prstGeom prst="rect">
            <a:avLst/>
          </a:prstGeom>
          <a:noFill/>
        </p:spPr>
        <p:txBody>
          <a:bodyPr wrap="none" rtlCol="0">
            <a:spAutoFit/>
          </a:bodyPr>
          <a:lstStyle/>
          <a:p>
            <a:r>
              <a:rPr lang="en-US" sz="2400" b="1" i="1" dirty="0"/>
              <a:t>Algorithms</a:t>
            </a:r>
          </a:p>
          <a:p>
            <a:r>
              <a:rPr lang="en-US" sz="2400" dirty="0"/>
              <a:t>Collaborative filtering</a:t>
            </a:r>
          </a:p>
          <a:p>
            <a:r>
              <a:rPr lang="en-US" sz="2400" dirty="0"/>
              <a:t>Content-based filtering</a:t>
            </a:r>
          </a:p>
          <a:p>
            <a:r>
              <a:rPr lang="en-US" sz="2400" dirty="0"/>
              <a:t>Hybrid</a:t>
            </a:r>
          </a:p>
        </p:txBody>
      </p:sp>
      <p:sp>
        <p:nvSpPr>
          <p:cNvPr id="11" name="TextBox 10">
            <a:extLst>
              <a:ext uri="{FF2B5EF4-FFF2-40B4-BE49-F238E27FC236}">
                <a16:creationId xmlns:a16="http://schemas.microsoft.com/office/drawing/2014/main" id="{51CCD0CD-C6E6-48F3-BA9C-D18FE3C8FD90}"/>
              </a:ext>
            </a:extLst>
          </p:cNvPr>
          <p:cNvSpPr txBox="1"/>
          <p:nvPr/>
        </p:nvSpPr>
        <p:spPr>
          <a:xfrm>
            <a:off x="10050794" y="4022967"/>
            <a:ext cx="1503297" cy="1200329"/>
          </a:xfrm>
          <a:prstGeom prst="rect">
            <a:avLst/>
          </a:prstGeom>
          <a:noFill/>
        </p:spPr>
        <p:txBody>
          <a:bodyPr wrap="none" rtlCol="0">
            <a:spAutoFit/>
          </a:bodyPr>
          <a:lstStyle/>
          <a:p>
            <a:r>
              <a:rPr lang="en-US" sz="2400" i="1" dirty="0">
                <a:solidFill>
                  <a:schemeClr val="bg2"/>
                </a:solidFill>
              </a:rPr>
              <a:t>Evaluation</a:t>
            </a:r>
          </a:p>
          <a:p>
            <a:r>
              <a:rPr lang="en-US" sz="2400" dirty="0">
                <a:solidFill>
                  <a:schemeClr val="bg2"/>
                </a:solidFill>
              </a:rPr>
              <a:t>Rating </a:t>
            </a:r>
          </a:p>
          <a:p>
            <a:r>
              <a:rPr lang="en-US" sz="2400" dirty="0">
                <a:solidFill>
                  <a:schemeClr val="bg2"/>
                </a:solidFill>
              </a:rPr>
              <a:t>Ranking</a:t>
            </a:r>
          </a:p>
        </p:txBody>
      </p:sp>
      <p:cxnSp>
        <p:nvCxnSpPr>
          <p:cNvPr id="12" name="Straight Connector 11">
            <a:extLst>
              <a:ext uri="{FF2B5EF4-FFF2-40B4-BE49-F238E27FC236}">
                <a16:creationId xmlns:a16="http://schemas.microsoft.com/office/drawing/2014/main" id="{91B35491-8DDE-495A-9180-A3BDC68D5CA2}"/>
              </a:ext>
            </a:extLst>
          </p:cNvPr>
          <p:cNvCxnSpPr>
            <a:cxnSpLocks/>
          </p:cNvCxnSpPr>
          <p:nvPr/>
        </p:nvCxnSpPr>
        <p:spPr>
          <a:xfrm flipV="1">
            <a:off x="1547440" y="1688123"/>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B0B7D8-28C8-456B-9DDC-D609CAA7680E}"/>
              </a:ext>
            </a:extLst>
          </p:cNvPr>
          <p:cNvCxnSpPr>
            <a:cxnSpLocks/>
          </p:cNvCxnSpPr>
          <p:nvPr/>
        </p:nvCxnSpPr>
        <p:spPr>
          <a:xfrm>
            <a:off x="7237046" y="1688122"/>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4C4B4A-B528-4A84-9305-089D20BB59DC}"/>
              </a:ext>
            </a:extLst>
          </p:cNvPr>
          <p:cNvCxnSpPr>
            <a:cxnSpLocks/>
          </p:cNvCxnSpPr>
          <p:nvPr/>
        </p:nvCxnSpPr>
        <p:spPr>
          <a:xfrm flipV="1">
            <a:off x="6095999" y="1688122"/>
            <a:ext cx="0" cy="147124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6F50CF-9E5F-41D6-9CC6-82908847F65F}"/>
              </a:ext>
            </a:extLst>
          </p:cNvPr>
          <p:cNvSpPr txBox="1"/>
          <p:nvPr/>
        </p:nvSpPr>
        <p:spPr>
          <a:xfrm>
            <a:off x="4849747" y="1094155"/>
            <a:ext cx="2492504" cy="461665"/>
          </a:xfrm>
          <a:prstGeom prst="rect">
            <a:avLst/>
          </a:prstGeom>
          <a:noFill/>
        </p:spPr>
        <p:txBody>
          <a:bodyPr wrap="square" rtlCol="0">
            <a:spAutoFit/>
          </a:bodyPr>
          <a:lstStyle/>
          <a:p>
            <a:r>
              <a:rPr lang="en-US" sz="2400">
                <a:solidFill>
                  <a:schemeClr val="bg2"/>
                </a:solidFill>
              </a:rPr>
              <a:t>Operationalization</a:t>
            </a:r>
          </a:p>
        </p:txBody>
      </p:sp>
    </p:spTree>
    <p:extLst>
      <p:ext uri="{BB962C8B-B14F-4D97-AF65-F5344CB8AC3E}">
        <p14:creationId xmlns:p14="http://schemas.microsoft.com/office/powerpoint/2010/main" val="260485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26C9-8C0A-402D-8572-2B91307F1F91}"/>
              </a:ext>
            </a:extLst>
          </p:cNvPr>
          <p:cNvSpPr>
            <a:spLocks noGrp="1"/>
          </p:cNvSpPr>
          <p:nvPr>
            <p:ph type="title"/>
          </p:nvPr>
        </p:nvSpPr>
        <p:spPr>
          <a:xfrm>
            <a:off x="156242" y="81024"/>
            <a:ext cx="11879516" cy="1069868"/>
          </a:xfrm>
        </p:spPr>
        <p:txBody>
          <a:bodyPr>
            <a:normAutofit fontScale="90000"/>
          </a:bodyPr>
          <a:lstStyle/>
          <a:p>
            <a:r>
              <a:rPr lang="en-US"/>
              <a:t>Recommender Algorithms in Microsoft/Recommenders</a:t>
            </a:r>
          </a:p>
        </p:txBody>
      </p:sp>
      <p:sp>
        <p:nvSpPr>
          <p:cNvPr id="5" name="TextBox 4">
            <a:extLst>
              <a:ext uri="{FF2B5EF4-FFF2-40B4-BE49-F238E27FC236}">
                <a16:creationId xmlns:a16="http://schemas.microsoft.com/office/drawing/2014/main" id="{97A02E6F-FA42-4D04-8A94-734931B95B7A}"/>
              </a:ext>
            </a:extLst>
          </p:cNvPr>
          <p:cNvSpPr txBox="1"/>
          <p:nvPr/>
        </p:nvSpPr>
        <p:spPr>
          <a:xfrm>
            <a:off x="879539" y="2140798"/>
            <a:ext cx="1827689" cy="461665"/>
          </a:xfrm>
          <a:prstGeom prst="rect">
            <a:avLst/>
          </a:prstGeom>
          <a:noFill/>
        </p:spPr>
        <p:txBody>
          <a:bodyPr wrap="square" rtlCol="0">
            <a:spAutoFit/>
          </a:bodyPr>
          <a:lstStyle/>
          <a:p>
            <a:pPr algn="r"/>
            <a:r>
              <a:rPr lang="en-US" sz="2400"/>
              <a:t>Python</a:t>
            </a:r>
          </a:p>
        </p:txBody>
      </p:sp>
      <p:cxnSp>
        <p:nvCxnSpPr>
          <p:cNvPr id="9" name="Straight Connector 8">
            <a:extLst>
              <a:ext uri="{FF2B5EF4-FFF2-40B4-BE49-F238E27FC236}">
                <a16:creationId xmlns:a16="http://schemas.microsoft.com/office/drawing/2014/main" id="{37B60840-4BD9-4C32-BF8E-55BF08DF38F3}"/>
              </a:ext>
            </a:extLst>
          </p:cNvPr>
          <p:cNvCxnSpPr>
            <a:cxnSpLocks/>
          </p:cNvCxnSpPr>
          <p:nvPr/>
        </p:nvCxnSpPr>
        <p:spPr>
          <a:xfrm flipV="1">
            <a:off x="2894028" y="1836445"/>
            <a:ext cx="0" cy="3185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4218A98-3D4A-405C-A029-4F8E5391BDE9}"/>
              </a:ext>
            </a:extLst>
          </p:cNvPr>
          <p:cNvSpPr txBox="1"/>
          <p:nvPr/>
        </p:nvSpPr>
        <p:spPr>
          <a:xfrm>
            <a:off x="156242" y="3178887"/>
            <a:ext cx="2550986" cy="461665"/>
          </a:xfrm>
          <a:prstGeom prst="rect">
            <a:avLst/>
          </a:prstGeom>
          <a:noFill/>
        </p:spPr>
        <p:txBody>
          <a:bodyPr wrap="square" rtlCol="0">
            <a:spAutoFit/>
          </a:bodyPr>
          <a:lstStyle/>
          <a:p>
            <a:pPr algn="r"/>
            <a:r>
              <a:rPr lang="en-US" sz="2400"/>
              <a:t>Python + Spark</a:t>
            </a:r>
          </a:p>
        </p:txBody>
      </p:sp>
      <p:sp>
        <p:nvSpPr>
          <p:cNvPr id="11" name="TextBox 10">
            <a:extLst>
              <a:ext uri="{FF2B5EF4-FFF2-40B4-BE49-F238E27FC236}">
                <a16:creationId xmlns:a16="http://schemas.microsoft.com/office/drawing/2014/main" id="{DB5C3730-97B0-4223-9C52-181021A7C4D5}"/>
              </a:ext>
            </a:extLst>
          </p:cNvPr>
          <p:cNvSpPr txBox="1"/>
          <p:nvPr/>
        </p:nvSpPr>
        <p:spPr>
          <a:xfrm>
            <a:off x="280983" y="4213135"/>
            <a:ext cx="2411191" cy="461665"/>
          </a:xfrm>
          <a:prstGeom prst="rect">
            <a:avLst/>
          </a:prstGeom>
          <a:noFill/>
        </p:spPr>
        <p:txBody>
          <a:bodyPr wrap="square" rtlCol="0">
            <a:spAutoFit/>
          </a:bodyPr>
          <a:lstStyle/>
          <a:p>
            <a:pPr algn="r"/>
            <a:r>
              <a:rPr lang="en-US" sz="2400"/>
              <a:t>Python + GPU</a:t>
            </a:r>
          </a:p>
        </p:txBody>
      </p:sp>
      <p:cxnSp>
        <p:nvCxnSpPr>
          <p:cNvPr id="12" name="Straight Connector 11">
            <a:extLst>
              <a:ext uri="{FF2B5EF4-FFF2-40B4-BE49-F238E27FC236}">
                <a16:creationId xmlns:a16="http://schemas.microsoft.com/office/drawing/2014/main" id="{A93123EA-1232-49D9-9E9C-534EC00E4EDC}"/>
              </a:ext>
            </a:extLst>
          </p:cNvPr>
          <p:cNvCxnSpPr>
            <a:cxnSpLocks/>
          </p:cNvCxnSpPr>
          <p:nvPr/>
        </p:nvCxnSpPr>
        <p:spPr>
          <a:xfrm flipV="1">
            <a:off x="2884960" y="5021556"/>
            <a:ext cx="807271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577B43C-0231-48DA-9D29-3EB2CF1B1EC7}"/>
              </a:ext>
            </a:extLst>
          </p:cNvPr>
          <p:cNvSpPr txBox="1"/>
          <p:nvPr/>
        </p:nvSpPr>
        <p:spPr>
          <a:xfrm>
            <a:off x="3264712" y="5135921"/>
            <a:ext cx="1928438" cy="830997"/>
          </a:xfrm>
          <a:prstGeom prst="rect">
            <a:avLst/>
          </a:prstGeom>
          <a:noFill/>
        </p:spPr>
        <p:txBody>
          <a:bodyPr wrap="square" rtlCol="0">
            <a:spAutoFit/>
          </a:bodyPr>
          <a:lstStyle/>
          <a:p>
            <a:pPr algn="ctr"/>
            <a:r>
              <a:rPr lang="en-US" sz="2400"/>
              <a:t>Collaborative </a:t>
            </a:r>
          </a:p>
          <a:p>
            <a:pPr algn="ctr"/>
            <a:r>
              <a:rPr lang="en-US" sz="2400"/>
              <a:t>filtering</a:t>
            </a:r>
          </a:p>
        </p:txBody>
      </p:sp>
      <p:sp>
        <p:nvSpPr>
          <p:cNvPr id="19" name="TextBox 18">
            <a:extLst>
              <a:ext uri="{FF2B5EF4-FFF2-40B4-BE49-F238E27FC236}">
                <a16:creationId xmlns:a16="http://schemas.microsoft.com/office/drawing/2014/main" id="{06CF4B4F-1E95-457B-A277-95296BE439E1}"/>
              </a:ext>
            </a:extLst>
          </p:cNvPr>
          <p:cNvSpPr txBox="1"/>
          <p:nvPr/>
        </p:nvSpPr>
        <p:spPr>
          <a:xfrm>
            <a:off x="5741377" y="5125912"/>
            <a:ext cx="2115138" cy="830997"/>
          </a:xfrm>
          <a:prstGeom prst="rect">
            <a:avLst/>
          </a:prstGeom>
          <a:noFill/>
        </p:spPr>
        <p:txBody>
          <a:bodyPr wrap="square" rtlCol="0">
            <a:spAutoFit/>
          </a:bodyPr>
          <a:lstStyle/>
          <a:p>
            <a:pPr algn="ctr"/>
            <a:r>
              <a:rPr lang="en-US" sz="2400"/>
              <a:t>Content-based</a:t>
            </a:r>
          </a:p>
          <a:p>
            <a:pPr algn="ctr"/>
            <a:r>
              <a:rPr lang="en-US" sz="2400"/>
              <a:t>filtering</a:t>
            </a:r>
          </a:p>
        </p:txBody>
      </p:sp>
      <p:sp>
        <p:nvSpPr>
          <p:cNvPr id="14" name="TextBox 13">
            <a:extLst>
              <a:ext uri="{FF2B5EF4-FFF2-40B4-BE49-F238E27FC236}">
                <a16:creationId xmlns:a16="http://schemas.microsoft.com/office/drawing/2014/main" id="{03690CEF-4914-4BC1-AD92-0984745CA754}"/>
              </a:ext>
            </a:extLst>
          </p:cNvPr>
          <p:cNvSpPr txBox="1"/>
          <p:nvPr/>
        </p:nvSpPr>
        <p:spPr>
          <a:xfrm>
            <a:off x="3840043" y="3202480"/>
            <a:ext cx="922382" cy="461665"/>
          </a:xfrm>
          <a:prstGeom prst="rect">
            <a:avLst/>
          </a:prstGeom>
          <a:noFill/>
        </p:spPr>
        <p:txBody>
          <a:bodyPr wrap="square" rtlCol="0">
            <a:spAutoFit/>
          </a:bodyPr>
          <a:lstStyle/>
          <a:p>
            <a:r>
              <a:rPr lang="en-US" sz="2400"/>
              <a:t>ALS</a:t>
            </a:r>
          </a:p>
        </p:txBody>
      </p:sp>
      <p:sp>
        <p:nvSpPr>
          <p:cNvPr id="20" name="TextBox 19">
            <a:extLst>
              <a:ext uri="{FF2B5EF4-FFF2-40B4-BE49-F238E27FC236}">
                <a16:creationId xmlns:a16="http://schemas.microsoft.com/office/drawing/2014/main" id="{2BD57589-6E19-4982-92C6-0D64C58D3BBE}"/>
              </a:ext>
            </a:extLst>
          </p:cNvPr>
          <p:cNvSpPr txBox="1"/>
          <p:nvPr/>
        </p:nvSpPr>
        <p:spPr>
          <a:xfrm>
            <a:off x="3573872" y="2092736"/>
            <a:ext cx="1773310" cy="830997"/>
          </a:xfrm>
          <a:prstGeom prst="rect">
            <a:avLst/>
          </a:prstGeom>
          <a:noFill/>
        </p:spPr>
        <p:txBody>
          <a:bodyPr wrap="square" rtlCol="0">
            <a:spAutoFit/>
          </a:bodyPr>
          <a:lstStyle/>
          <a:p>
            <a:r>
              <a:rPr lang="en-US" sz="2400" dirty="0"/>
              <a:t>SAR, SVD, RLRMC, BPR</a:t>
            </a:r>
          </a:p>
        </p:txBody>
      </p:sp>
      <p:sp>
        <p:nvSpPr>
          <p:cNvPr id="21" name="TextBox 20">
            <a:extLst>
              <a:ext uri="{FF2B5EF4-FFF2-40B4-BE49-F238E27FC236}">
                <a16:creationId xmlns:a16="http://schemas.microsoft.com/office/drawing/2014/main" id="{C706B7FA-78F8-492D-822E-533C5292DAE1}"/>
              </a:ext>
            </a:extLst>
          </p:cNvPr>
          <p:cNvSpPr txBox="1"/>
          <p:nvPr/>
        </p:nvSpPr>
        <p:spPr>
          <a:xfrm>
            <a:off x="8713961" y="4125919"/>
            <a:ext cx="2420832" cy="830997"/>
          </a:xfrm>
          <a:prstGeom prst="rect">
            <a:avLst/>
          </a:prstGeom>
          <a:noFill/>
        </p:spPr>
        <p:txBody>
          <a:bodyPr wrap="square" rtlCol="0">
            <a:spAutoFit/>
          </a:bodyPr>
          <a:lstStyle/>
          <a:p>
            <a:r>
              <a:rPr lang="en-US" sz="2400" dirty="0" err="1"/>
              <a:t>xDeepFM</a:t>
            </a:r>
            <a:r>
              <a:rPr lang="en-US" sz="2400" dirty="0"/>
              <a:t>, Wide and Deep</a:t>
            </a:r>
          </a:p>
        </p:txBody>
      </p:sp>
      <p:sp>
        <p:nvSpPr>
          <p:cNvPr id="22" name="TextBox 21">
            <a:extLst>
              <a:ext uri="{FF2B5EF4-FFF2-40B4-BE49-F238E27FC236}">
                <a16:creationId xmlns:a16="http://schemas.microsoft.com/office/drawing/2014/main" id="{E84A72D8-7623-4367-9E30-FBA4F2DD8F24}"/>
              </a:ext>
            </a:extLst>
          </p:cNvPr>
          <p:cNvSpPr txBox="1"/>
          <p:nvPr/>
        </p:nvSpPr>
        <p:spPr>
          <a:xfrm>
            <a:off x="9173495" y="5150836"/>
            <a:ext cx="1207900" cy="461665"/>
          </a:xfrm>
          <a:prstGeom prst="rect">
            <a:avLst/>
          </a:prstGeom>
          <a:noFill/>
        </p:spPr>
        <p:txBody>
          <a:bodyPr wrap="square" rtlCol="0">
            <a:spAutoFit/>
          </a:bodyPr>
          <a:lstStyle/>
          <a:p>
            <a:r>
              <a:rPr lang="en-US" sz="2400"/>
              <a:t>Hybrid</a:t>
            </a:r>
          </a:p>
        </p:txBody>
      </p:sp>
      <p:sp>
        <p:nvSpPr>
          <p:cNvPr id="24" name="TextBox 23">
            <a:extLst>
              <a:ext uri="{FF2B5EF4-FFF2-40B4-BE49-F238E27FC236}">
                <a16:creationId xmlns:a16="http://schemas.microsoft.com/office/drawing/2014/main" id="{43774420-B1D9-41CC-A13D-1B49281B6304}"/>
              </a:ext>
            </a:extLst>
          </p:cNvPr>
          <p:cNvSpPr txBox="1"/>
          <p:nvPr/>
        </p:nvSpPr>
        <p:spPr>
          <a:xfrm>
            <a:off x="3071761" y="4213136"/>
            <a:ext cx="2684681" cy="461665"/>
          </a:xfrm>
          <a:prstGeom prst="rect">
            <a:avLst/>
          </a:prstGeom>
          <a:noFill/>
        </p:spPr>
        <p:txBody>
          <a:bodyPr wrap="square" rtlCol="0">
            <a:spAutoFit/>
          </a:bodyPr>
          <a:lstStyle/>
          <a:p>
            <a:r>
              <a:rPr lang="en-US" sz="2400"/>
              <a:t>NCF, </a:t>
            </a:r>
            <a:r>
              <a:rPr lang="en-US" sz="2400" err="1"/>
              <a:t>FastAI</a:t>
            </a:r>
            <a:r>
              <a:rPr lang="en-US" sz="2400"/>
              <a:t>, RBM </a:t>
            </a:r>
          </a:p>
        </p:txBody>
      </p:sp>
      <p:sp>
        <p:nvSpPr>
          <p:cNvPr id="25" name="TextBox 24">
            <a:extLst>
              <a:ext uri="{FF2B5EF4-FFF2-40B4-BE49-F238E27FC236}">
                <a16:creationId xmlns:a16="http://schemas.microsoft.com/office/drawing/2014/main" id="{B50EBAFA-D37C-4328-AE52-74CC9293018B}"/>
              </a:ext>
            </a:extLst>
          </p:cNvPr>
          <p:cNvSpPr txBox="1"/>
          <p:nvPr/>
        </p:nvSpPr>
        <p:spPr>
          <a:xfrm>
            <a:off x="6162868" y="3209455"/>
            <a:ext cx="1407788" cy="461665"/>
          </a:xfrm>
          <a:prstGeom prst="rect">
            <a:avLst/>
          </a:prstGeom>
          <a:noFill/>
        </p:spPr>
        <p:txBody>
          <a:bodyPr wrap="square" rtlCol="0">
            <a:spAutoFit/>
          </a:bodyPr>
          <a:lstStyle/>
          <a:p>
            <a:r>
              <a:rPr lang="en-US" sz="2400" dirty="0" err="1"/>
              <a:t>LightGBM</a:t>
            </a:r>
            <a:endParaRPr lang="en-US" sz="2400" dirty="0"/>
          </a:p>
        </p:txBody>
      </p:sp>
      <p:sp>
        <p:nvSpPr>
          <p:cNvPr id="26" name="TextBox 25">
            <a:extLst>
              <a:ext uri="{FF2B5EF4-FFF2-40B4-BE49-F238E27FC236}">
                <a16:creationId xmlns:a16="http://schemas.microsoft.com/office/drawing/2014/main" id="{839C97AA-2B4B-4F88-8B0C-68879169BCC4}"/>
              </a:ext>
            </a:extLst>
          </p:cNvPr>
          <p:cNvSpPr txBox="1"/>
          <p:nvPr/>
        </p:nvSpPr>
        <p:spPr>
          <a:xfrm>
            <a:off x="6149369" y="2102677"/>
            <a:ext cx="2620917" cy="461665"/>
          </a:xfrm>
          <a:prstGeom prst="rect">
            <a:avLst/>
          </a:prstGeom>
          <a:noFill/>
        </p:spPr>
        <p:txBody>
          <a:bodyPr wrap="square" rtlCol="0">
            <a:spAutoFit/>
          </a:bodyPr>
          <a:lstStyle/>
          <a:p>
            <a:r>
              <a:rPr lang="en-US" sz="2400" dirty="0" err="1"/>
              <a:t>LightGBM</a:t>
            </a:r>
            <a:endParaRPr lang="en-US" sz="2400" dirty="0"/>
          </a:p>
        </p:txBody>
      </p:sp>
      <p:sp>
        <p:nvSpPr>
          <p:cNvPr id="23" name="TextBox 22">
            <a:extLst>
              <a:ext uri="{FF2B5EF4-FFF2-40B4-BE49-F238E27FC236}">
                <a16:creationId xmlns:a16="http://schemas.microsoft.com/office/drawing/2014/main" id="{74311D24-D7A9-4FCB-B9AF-83091CF63BF1}"/>
              </a:ext>
            </a:extLst>
          </p:cNvPr>
          <p:cNvSpPr txBox="1"/>
          <p:nvPr/>
        </p:nvSpPr>
        <p:spPr>
          <a:xfrm>
            <a:off x="8377058" y="2111955"/>
            <a:ext cx="2620917" cy="461665"/>
          </a:xfrm>
          <a:prstGeom prst="rect">
            <a:avLst/>
          </a:prstGeom>
          <a:noFill/>
        </p:spPr>
        <p:txBody>
          <a:bodyPr wrap="square" rtlCol="0">
            <a:spAutoFit/>
          </a:bodyPr>
          <a:lstStyle/>
          <a:p>
            <a:pPr algn="ctr"/>
            <a:r>
              <a:rPr lang="en-US" sz="2400" dirty="0"/>
              <a:t>FM</a:t>
            </a:r>
          </a:p>
        </p:txBody>
      </p:sp>
      <p:sp>
        <p:nvSpPr>
          <p:cNvPr id="28" name="TextBox 27">
            <a:extLst>
              <a:ext uri="{FF2B5EF4-FFF2-40B4-BE49-F238E27FC236}">
                <a16:creationId xmlns:a16="http://schemas.microsoft.com/office/drawing/2014/main" id="{10D3606D-FF99-43E4-BFCC-DBF8D9E392FE}"/>
              </a:ext>
            </a:extLst>
          </p:cNvPr>
          <p:cNvSpPr txBox="1"/>
          <p:nvPr/>
        </p:nvSpPr>
        <p:spPr>
          <a:xfrm>
            <a:off x="8386340" y="3218512"/>
            <a:ext cx="2620917" cy="461665"/>
          </a:xfrm>
          <a:prstGeom prst="rect">
            <a:avLst/>
          </a:prstGeom>
          <a:noFill/>
        </p:spPr>
        <p:txBody>
          <a:bodyPr wrap="square" rtlCol="0">
            <a:spAutoFit/>
          </a:bodyPr>
          <a:lstStyle/>
          <a:p>
            <a:pPr algn="ctr"/>
            <a:r>
              <a:rPr lang="en-US" sz="2400" dirty="0"/>
              <a:t>FM</a:t>
            </a:r>
          </a:p>
        </p:txBody>
      </p:sp>
      <p:sp>
        <p:nvSpPr>
          <p:cNvPr id="29" name="TextBox 28">
            <a:extLst>
              <a:ext uri="{FF2B5EF4-FFF2-40B4-BE49-F238E27FC236}">
                <a16:creationId xmlns:a16="http://schemas.microsoft.com/office/drawing/2014/main" id="{4E3BE40B-60AE-4D26-A51F-648CA3DF1427}"/>
              </a:ext>
            </a:extLst>
          </p:cNvPr>
          <p:cNvSpPr txBox="1"/>
          <p:nvPr/>
        </p:nvSpPr>
        <p:spPr>
          <a:xfrm>
            <a:off x="6172145" y="4188795"/>
            <a:ext cx="1407788" cy="461665"/>
          </a:xfrm>
          <a:prstGeom prst="rect">
            <a:avLst/>
          </a:prstGeom>
          <a:noFill/>
        </p:spPr>
        <p:txBody>
          <a:bodyPr wrap="square" rtlCol="0">
            <a:spAutoFit/>
          </a:bodyPr>
          <a:lstStyle/>
          <a:p>
            <a:pPr algn="ctr"/>
            <a:r>
              <a:rPr lang="en-US" sz="2400" dirty="0"/>
              <a:t>DKN</a:t>
            </a:r>
          </a:p>
        </p:txBody>
      </p:sp>
    </p:spTree>
    <p:extLst>
      <p:ext uri="{BB962C8B-B14F-4D97-AF65-F5344CB8AC3E}">
        <p14:creationId xmlns:p14="http://schemas.microsoft.com/office/powerpoint/2010/main" val="968874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952D-19F1-41C7-812B-EE5494FFC5A6}"/>
              </a:ext>
            </a:extLst>
          </p:cNvPr>
          <p:cNvSpPr>
            <a:spLocks noGrp="1"/>
          </p:cNvSpPr>
          <p:nvPr>
            <p:ph type="title"/>
          </p:nvPr>
        </p:nvSpPr>
        <p:spPr/>
        <p:txBody>
          <a:bodyPr/>
          <a:lstStyle/>
          <a:p>
            <a:r>
              <a:rPr lang="en-US"/>
              <a:t>Recommender Algorithm Utilities and Notebooks</a:t>
            </a:r>
          </a:p>
        </p:txBody>
      </p:sp>
      <p:sp>
        <p:nvSpPr>
          <p:cNvPr id="3" name="Content Placeholder 2">
            <a:extLst>
              <a:ext uri="{FF2B5EF4-FFF2-40B4-BE49-F238E27FC236}">
                <a16:creationId xmlns:a16="http://schemas.microsoft.com/office/drawing/2014/main" id="{2F7AD07E-58CF-42F3-9375-5C1529BE3A3A}"/>
              </a:ext>
            </a:extLst>
          </p:cNvPr>
          <p:cNvSpPr>
            <a:spLocks noGrp="1"/>
          </p:cNvSpPr>
          <p:nvPr>
            <p:ph idx="1"/>
          </p:nvPr>
        </p:nvSpPr>
        <p:spPr/>
        <p:txBody>
          <a:bodyPr vert="horz" lIns="91440" tIns="45720" rIns="91440" bIns="45720" rtlCol="0" anchor="t">
            <a:normAutofit/>
          </a:bodyPr>
          <a:lstStyle/>
          <a:p>
            <a:r>
              <a:rPr lang="en-US" dirty="0"/>
              <a:t>Utilities</a:t>
            </a:r>
          </a:p>
          <a:p>
            <a:pPr lvl="1"/>
            <a:r>
              <a:rPr lang="en-US" dirty="0"/>
              <a:t>Simple Adaptive Recommendation (SAR)</a:t>
            </a:r>
            <a:endParaRPr lang="en-US" dirty="0">
              <a:cs typeface="Calibri"/>
            </a:endParaRPr>
          </a:p>
          <a:p>
            <a:pPr lvl="1"/>
            <a:r>
              <a:rPr lang="en-US" dirty="0"/>
              <a:t>Spark ALS </a:t>
            </a:r>
          </a:p>
          <a:p>
            <a:pPr lvl="1"/>
            <a:r>
              <a:rPr lang="en-US" dirty="0"/>
              <a:t>Neural Collaborative Filtering </a:t>
            </a:r>
            <a:endParaRPr lang="en-US" dirty="0">
              <a:cs typeface="Calibri"/>
            </a:endParaRPr>
          </a:p>
          <a:p>
            <a:pPr lvl="1"/>
            <a:r>
              <a:rPr lang="en-US" dirty="0" err="1"/>
              <a:t>xDeepFM</a:t>
            </a:r>
            <a:r>
              <a:rPr lang="en-US" dirty="0"/>
              <a:t> etc.</a:t>
            </a:r>
          </a:p>
          <a:p>
            <a:r>
              <a:rPr lang="en-US" dirty="0"/>
              <a:t>Notebooks</a:t>
            </a:r>
            <a:endParaRPr lang="en-US" dirty="0">
              <a:cs typeface="Calibri"/>
            </a:endParaRPr>
          </a:p>
          <a:p>
            <a:pPr lvl="1"/>
            <a:r>
              <a:rPr lang="en-US" sz="2000" dirty="0">
                <a:latin typeface="Consolas"/>
              </a:rPr>
              <a:t>notebooks/02_model/</a:t>
            </a:r>
            <a:r>
              <a:rPr lang="en-US" sz="2000" dirty="0" err="1">
                <a:latin typeface="Consolas"/>
              </a:rPr>
              <a:t>sar_deep_dive.ipynb</a:t>
            </a:r>
            <a:endParaRPr lang="en-US" sz="2000" dirty="0">
              <a:latin typeface="Consolas"/>
            </a:endParaRPr>
          </a:p>
          <a:p>
            <a:pPr lvl="1"/>
            <a:r>
              <a:rPr lang="en-US" sz="2000" dirty="0">
                <a:latin typeface="Consolas"/>
              </a:rPr>
              <a:t>notebooks/02_model/</a:t>
            </a:r>
            <a:r>
              <a:rPr lang="en-US" sz="2000" dirty="0" err="1">
                <a:latin typeface="Consolas"/>
              </a:rPr>
              <a:t>als_deep_dive.ipynb</a:t>
            </a:r>
            <a:endParaRPr lang="en-US" sz="2000" dirty="0">
              <a:latin typeface="Consolas"/>
            </a:endParaRPr>
          </a:p>
          <a:p>
            <a:pPr lvl="1"/>
            <a:r>
              <a:rPr lang="en-US" sz="2000" dirty="0">
                <a:latin typeface="Consolas"/>
              </a:rPr>
              <a:t>notebooks/02_model/</a:t>
            </a:r>
            <a:r>
              <a:rPr lang="en-US" sz="2000" dirty="0" err="1">
                <a:latin typeface="Consolas"/>
              </a:rPr>
              <a:t>ncf_deep_dive.ipynb</a:t>
            </a:r>
            <a:endParaRPr lang="en-US" sz="2000" dirty="0">
              <a:latin typeface="Consolas"/>
            </a:endParaRPr>
          </a:p>
          <a:p>
            <a:pPr lvl="1"/>
            <a:r>
              <a:rPr lang="en-US" sz="2000" dirty="0">
                <a:latin typeface="Consolas"/>
              </a:rPr>
              <a:t>notebooks/00_quick_start/</a:t>
            </a:r>
            <a:r>
              <a:rPr lang="en-US" sz="2000" dirty="0" err="1">
                <a:latin typeface="Consolas"/>
              </a:rPr>
              <a:t>xdeepfm_criteo.ipynb</a:t>
            </a:r>
            <a:endParaRPr lang="en-US" sz="2000" dirty="0">
              <a:latin typeface="Consolas"/>
            </a:endParaRPr>
          </a:p>
          <a:p>
            <a:r>
              <a:rPr lang="en-US" sz="2400" dirty="0">
                <a:latin typeface="Consolas"/>
              </a:rPr>
              <a:t>H</a:t>
            </a:r>
            <a:r>
              <a:rPr lang="en-US" dirty="0"/>
              <a:t>yperparameter tuning</a:t>
            </a:r>
          </a:p>
          <a:p>
            <a:pPr lvl="1"/>
            <a:r>
              <a:rPr lang="en-US" sz="2000" dirty="0">
                <a:latin typeface="Consolas"/>
                <a:ea typeface="+mn-lt"/>
                <a:cs typeface="+mn-lt"/>
              </a:rPr>
              <a:t>notebooks</a:t>
            </a:r>
            <a:r>
              <a:rPr lang="en-US" sz="2000" dirty="0">
                <a:latin typeface="Consolas"/>
              </a:rPr>
              <a:t>/04_model_select_and_optimize</a:t>
            </a:r>
          </a:p>
        </p:txBody>
      </p:sp>
    </p:spTree>
    <p:extLst>
      <p:ext uri="{BB962C8B-B14F-4D97-AF65-F5344CB8AC3E}">
        <p14:creationId xmlns:p14="http://schemas.microsoft.com/office/powerpoint/2010/main" val="4249651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Microsoft Research</a:t>
            </a:r>
            <a:endParaRPr lang="en-US" dirty="0"/>
          </a:p>
        </p:txBody>
      </p:sp>
      <p:pic>
        <p:nvPicPr>
          <p:cNvPr id="3" name="Picture 2" descr="“知识图谱”的图片搜索结果">
            <a:extLst>
              <a:ext uri="{FF2B5EF4-FFF2-40B4-BE49-F238E27FC236}">
                <a16:creationId xmlns:a16="http://schemas.microsoft.com/office/drawing/2014/main" id="{33EB2211-3153-491B-8084-410001800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130" y="5036290"/>
            <a:ext cx="2286000" cy="17895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6B5F1F5-9EC3-44B6-A7D5-2577A5904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066" y="2837272"/>
            <a:ext cx="3230879" cy="2286000"/>
          </a:xfrm>
          <a:prstGeom prst="rect">
            <a:avLst/>
          </a:prstGeom>
        </p:spPr>
      </p:pic>
      <p:sp>
        <p:nvSpPr>
          <p:cNvPr id="5" name="Cube 4">
            <a:extLst>
              <a:ext uri="{FF2B5EF4-FFF2-40B4-BE49-F238E27FC236}">
                <a16:creationId xmlns:a16="http://schemas.microsoft.com/office/drawing/2014/main" id="{CB0632BF-AC3B-491C-A672-249AD6A1CC72}"/>
              </a:ext>
            </a:extLst>
          </p:cNvPr>
          <p:cNvSpPr/>
          <p:nvPr/>
        </p:nvSpPr>
        <p:spPr>
          <a:xfrm>
            <a:off x="2425824" y="2917134"/>
            <a:ext cx="1828800" cy="214604"/>
          </a:xfrm>
          <a:prstGeom prst="cube">
            <a:avLst/>
          </a:prstGeom>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8007D56-BF5E-4BAC-B193-78084DED3C02}"/>
              </a:ext>
            </a:extLst>
          </p:cNvPr>
          <p:cNvSpPr txBox="1"/>
          <p:nvPr/>
        </p:nvSpPr>
        <p:spPr>
          <a:xfrm>
            <a:off x="2701078" y="3196589"/>
            <a:ext cx="1278293" cy="369332"/>
          </a:xfrm>
          <a:prstGeom prst="rect">
            <a:avLst/>
          </a:prstGeom>
          <a:noFill/>
        </p:spPr>
        <p:txBody>
          <a:bodyPr wrap="square" rtlCol="0">
            <a:spAutoFit/>
          </a:bodyPr>
          <a:lstStyle/>
          <a:p>
            <a:pPr algn="ctr"/>
            <a:r>
              <a:rPr lang="en-US"/>
              <a:t>user</a:t>
            </a:r>
          </a:p>
        </p:txBody>
      </p:sp>
      <p:sp>
        <p:nvSpPr>
          <p:cNvPr id="7" name="Cube 6">
            <a:extLst>
              <a:ext uri="{FF2B5EF4-FFF2-40B4-BE49-F238E27FC236}">
                <a16:creationId xmlns:a16="http://schemas.microsoft.com/office/drawing/2014/main" id="{82D5CE75-73F8-4ADA-B643-24AB7FDE739C}"/>
              </a:ext>
            </a:extLst>
          </p:cNvPr>
          <p:cNvSpPr/>
          <p:nvPr/>
        </p:nvSpPr>
        <p:spPr>
          <a:xfrm>
            <a:off x="2420924" y="4655991"/>
            <a:ext cx="1828800" cy="214604"/>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B1D0C47-D347-4622-BE8B-99FE45EB46A8}"/>
              </a:ext>
            </a:extLst>
          </p:cNvPr>
          <p:cNvSpPr txBox="1"/>
          <p:nvPr/>
        </p:nvSpPr>
        <p:spPr>
          <a:xfrm>
            <a:off x="2144921" y="4943104"/>
            <a:ext cx="2376363" cy="369332"/>
          </a:xfrm>
          <a:prstGeom prst="rect">
            <a:avLst/>
          </a:prstGeom>
          <a:noFill/>
        </p:spPr>
        <p:txBody>
          <a:bodyPr wrap="square" rtlCol="0">
            <a:spAutoFit/>
          </a:bodyPr>
          <a:lstStyle/>
          <a:p>
            <a:pPr algn="ctr"/>
            <a:r>
              <a:rPr lang="en-US"/>
              <a:t>Item</a:t>
            </a:r>
          </a:p>
        </p:txBody>
      </p:sp>
      <p:sp>
        <p:nvSpPr>
          <p:cNvPr id="9" name="Down Arrow 34">
            <a:extLst>
              <a:ext uri="{FF2B5EF4-FFF2-40B4-BE49-F238E27FC236}">
                <a16:creationId xmlns:a16="http://schemas.microsoft.com/office/drawing/2014/main" id="{00909EA5-EC8B-4E0A-B2AB-C2B3EA2C9DB9}"/>
              </a:ext>
            </a:extLst>
          </p:cNvPr>
          <p:cNvSpPr/>
          <p:nvPr/>
        </p:nvSpPr>
        <p:spPr>
          <a:xfrm rot="16200000">
            <a:off x="5112605" y="3535653"/>
            <a:ext cx="405287" cy="71469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Down Arrow 35">
            <a:extLst>
              <a:ext uri="{FF2B5EF4-FFF2-40B4-BE49-F238E27FC236}">
                <a16:creationId xmlns:a16="http://schemas.microsoft.com/office/drawing/2014/main" id="{3CAFD496-5C71-45E5-BE78-B4C087C51547}"/>
              </a:ext>
            </a:extLst>
          </p:cNvPr>
          <p:cNvSpPr/>
          <p:nvPr/>
        </p:nvSpPr>
        <p:spPr>
          <a:xfrm rot="16200000">
            <a:off x="8925480" y="3535653"/>
            <a:ext cx="405287" cy="71469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4876166-E4FE-47F3-9640-5643162F25F9}"/>
              </a:ext>
            </a:extLst>
          </p:cNvPr>
          <p:cNvPicPr>
            <a:picLocks noChangeAspect="1"/>
          </p:cNvPicPr>
          <p:nvPr/>
        </p:nvPicPr>
        <p:blipFill rotWithShape="1">
          <a:blip r:embed="rId4"/>
          <a:srcRect r="27211"/>
          <a:stretch/>
        </p:blipFill>
        <p:spPr>
          <a:xfrm>
            <a:off x="686230" y="2338636"/>
            <a:ext cx="1739594" cy="1371600"/>
          </a:xfrm>
          <a:prstGeom prst="rect">
            <a:avLst/>
          </a:prstGeom>
        </p:spPr>
      </p:pic>
      <p:pic>
        <p:nvPicPr>
          <p:cNvPr id="13" name="Picture 12">
            <a:extLst>
              <a:ext uri="{FF2B5EF4-FFF2-40B4-BE49-F238E27FC236}">
                <a16:creationId xmlns:a16="http://schemas.microsoft.com/office/drawing/2014/main" id="{90E33230-06B6-4F38-8012-1E3045F00FF4}"/>
              </a:ext>
            </a:extLst>
          </p:cNvPr>
          <p:cNvPicPr>
            <a:picLocks noChangeAspect="1"/>
          </p:cNvPicPr>
          <p:nvPr/>
        </p:nvPicPr>
        <p:blipFill rotWithShape="1">
          <a:blip r:embed="rId5"/>
          <a:srcRect l="6829" r="8107" b="30713"/>
          <a:stretch/>
        </p:blipFill>
        <p:spPr>
          <a:xfrm rot="16200000">
            <a:off x="558886" y="4283860"/>
            <a:ext cx="1683917" cy="1371600"/>
          </a:xfrm>
          <a:prstGeom prst="rect">
            <a:avLst/>
          </a:prstGeom>
        </p:spPr>
      </p:pic>
      <p:sp>
        <p:nvSpPr>
          <p:cNvPr id="16" name="Right Brace 15">
            <a:extLst>
              <a:ext uri="{FF2B5EF4-FFF2-40B4-BE49-F238E27FC236}">
                <a16:creationId xmlns:a16="http://schemas.microsoft.com/office/drawing/2014/main" id="{BE5612A8-4F98-4381-9777-0566060C5C60}"/>
              </a:ext>
            </a:extLst>
          </p:cNvPr>
          <p:cNvSpPr/>
          <p:nvPr/>
        </p:nvSpPr>
        <p:spPr>
          <a:xfrm>
            <a:off x="4495499" y="2960553"/>
            <a:ext cx="379694" cy="18168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F57890D9-28F7-442E-A4AB-C79BA3634350}"/>
              </a:ext>
            </a:extLst>
          </p:cNvPr>
          <p:cNvSpPr txBox="1"/>
          <p:nvPr/>
        </p:nvSpPr>
        <p:spPr>
          <a:xfrm>
            <a:off x="1674462" y="1873531"/>
            <a:ext cx="2575262" cy="646331"/>
          </a:xfrm>
          <a:prstGeom prst="rect">
            <a:avLst/>
          </a:prstGeom>
          <a:noFill/>
        </p:spPr>
        <p:txBody>
          <a:bodyPr wrap="square" rtlCol="0">
            <a:spAutoFit/>
          </a:bodyPr>
          <a:lstStyle/>
          <a:p>
            <a:pPr algn="ctr"/>
            <a:r>
              <a:rPr lang="en-US">
                <a:solidFill>
                  <a:srgbClr val="FF0000"/>
                </a:solidFill>
              </a:rPr>
              <a:t>Deep learning based user modeling</a:t>
            </a:r>
          </a:p>
        </p:txBody>
      </p:sp>
      <p:sp>
        <p:nvSpPr>
          <p:cNvPr id="18" name="TextBox 17">
            <a:extLst>
              <a:ext uri="{FF2B5EF4-FFF2-40B4-BE49-F238E27FC236}">
                <a16:creationId xmlns:a16="http://schemas.microsoft.com/office/drawing/2014/main" id="{F68C1708-CDBA-4DE4-9E80-F3E10A4928BA}"/>
              </a:ext>
            </a:extLst>
          </p:cNvPr>
          <p:cNvSpPr txBox="1"/>
          <p:nvPr/>
        </p:nvSpPr>
        <p:spPr>
          <a:xfrm>
            <a:off x="6096000" y="5433504"/>
            <a:ext cx="3886303" cy="369332"/>
          </a:xfrm>
          <a:prstGeom prst="rect">
            <a:avLst/>
          </a:prstGeom>
          <a:noFill/>
        </p:spPr>
        <p:txBody>
          <a:bodyPr wrap="square" rtlCol="0">
            <a:spAutoFit/>
          </a:bodyPr>
          <a:lstStyle/>
          <a:p>
            <a:pPr algn="ctr"/>
            <a:r>
              <a:rPr lang="en-US">
                <a:solidFill>
                  <a:srgbClr val="FF0000"/>
                </a:solidFill>
              </a:rPr>
              <a:t>Knowledge enhanced recommendation</a:t>
            </a:r>
          </a:p>
        </p:txBody>
      </p:sp>
      <p:sp>
        <p:nvSpPr>
          <p:cNvPr id="19" name="Down Arrow 34">
            <a:extLst>
              <a:ext uri="{FF2B5EF4-FFF2-40B4-BE49-F238E27FC236}">
                <a16:creationId xmlns:a16="http://schemas.microsoft.com/office/drawing/2014/main" id="{FA233E16-F2BF-4FD6-BF43-E2F53AF8E09A}"/>
              </a:ext>
            </a:extLst>
          </p:cNvPr>
          <p:cNvSpPr/>
          <p:nvPr/>
        </p:nvSpPr>
        <p:spPr>
          <a:xfrm rot="8840527">
            <a:off x="3758799" y="5016833"/>
            <a:ext cx="405287" cy="71469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9BB0CCE-4E67-4DE6-B757-90C8AA184DD5}"/>
              </a:ext>
            </a:extLst>
          </p:cNvPr>
          <p:cNvSpPr txBox="1"/>
          <p:nvPr/>
        </p:nvSpPr>
        <p:spPr>
          <a:xfrm>
            <a:off x="9086927" y="3586909"/>
            <a:ext cx="2575262" cy="646331"/>
          </a:xfrm>
          <a:prstGeom prst="rect">
            <a:avLst/>
          </a:prstGeom>
          <a:noFill/>
        </p:spPr>
        <p:txBody>
          <a:bodyPr wrap="square" rtlCol="0">
            <a:spAutoFit/>
          </a:bodyPr>
          <a:lstStyle/>
          <a:p>
            <a:pPr algn="ctr"/>
            <a:r>
              <a:rPr lang="en-US">
                <a:solidFill>
                  <a:srgbClr val="FF0000"/>
                </a:solidFill>
              </a:rPr>
              <a:t>Explainable recommendation</a:t>
            </a:r>
          </a:p>
        </p:txBody>
      </p:sp>
      <p:sp>
        <p:nvSpPr>
          <p:cNvPr id="21" name="TextBox 20">
            <a:extLst>
              <a:ext uri="{FF2B5EF4-FFF2-40B4-BE49-F238E27FC236}">
                <a16:creationId xmlns:a16="http://schemas.microsoft.com/office/drawing/2014/main" id="{CF20873F-0547-42A4-ADD5-FA8EB22521FC}"/>
              </a:ext>
            </a:extLst>
          </p:cNvPr>
          <p:cNvSpPr txBox="1"/>
          <p:nvPr/>
        </p:nvSpPr>
        <p:spPr>
          <a:xfrm>
            <a:off x="6037404" y="2511575"/>
            <a:ext cx="2575262" cy="646331"/>
          </a:xfrm>
          <a:prstGeom prst="rect">
            <a:avLst/>
          </a:prstGeom>
          <a:noFill/>
        </p:spPr>
        <p:txBody>
          <a:bodyPr wrap="square" rtlCol="0">
            <a:spAutoFit/>
          </a:bodyPr>
          <a:lstStyle/>
          <a:p>
            <a:pPr algn="ctr"/>
            <a:r>
              <a:rPr lang="en-US">
                <a:solidFill>
                  <a:srgbClr val="FF0000"/>
                </a:solidFill>
              </a:rPr>
              <a:t>Deep learning based recommendation</a:t>
            </a:r>
          </a:p>
        </p:txBody>
      </p:sp>
    </p:spTree>
    <p:extLst>
      <p:ext uri="{BB962C8B-B14F-4D97-AF65-F5344CB8AC3E}">
        <p14:creationId xmlns:p14="http://schemas.microsoft.com/office/powerpoint/2010/main" val="2955444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2954-DDEF-4C5E-9AFD-CA83386EDD59}"/>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4918008D-9541-4050-83AB-445CDE3D65BC}"/>
              </a:ext>
            </a:extLst>
          </p:cNvPr>
          <p:cNvSpPr>
            <a:spLocks noGrp="1"/>
          </p:cNvSpPr>
          <p:nvPr>
            <p:ph idx="1"/>
          </p:nvPr>
        </p:nvSpPr>
        <p:spPr/>
        <p:txBody>
          <a:bodyPr/>
          <a:lstStyle/>
          <a:p>
            <a:r>
              <a:rPr lang="en-US" dirty="0"/>
              <a:t>“</a:t>
            </a:r>
            <a:r>
              <a:rPr lang="en-US" i="1" dirty="0" err="1"/>
              <a:t>Democratising</a:t>
            </a:r>
            <a:r>
              <a:rPr lang="en-US" dirty="0"/>
              <a:t>” the recommendation technology and filling the gap between academic research and industrial application</a:t>
            </a:r>
          </a:p>
          <a:p>
            <a:pPr lvl="1"/>
            <a:r>
              <a:rPr lang="en-US" dirty="0"/>
              <a:t>Helping researchers and developers to quickly select, prototype, demonstrate, and productionize a recommender system</a:t>
            </a:r>
          </a:p>
          <a:p>
            <a:pPr lvl="1"/>
            <a:r>
              <a:rPr lang="en-US" dirty="0"/>
              <a:t>Accelerating enterprise-grade development and deployment of a recommender system into production</a:t>
            </a:r>
          </a:p>
          <a:p>
            <a:r>
              <a:rPr lang="en-US" dirty="0"/>
              <a:t>Key takeaways</a:t>
            </a:r>
          </a:p>
          <a:p>
            <a:pPr lvl="1"/>
            <a:r>
              <a:rPr lang="en-US" dirty="0"/>
              <a:t>Systematic overview of the recommendation technology from a pragmatic perspective</a:t>
            </a:r>
          </a:p>
          <a:p>
            <a:pPr lvl="1"/>
            <a:r>
              <a:rPr lang="en-US" dirty="0"/>
              <a:t>Best practices in developing recommender systems and ML systems in general</a:t>
            </a:r>
          </a:p>
          <a:p>
            <a:pPr lvl="1"/>
            <a:r>
              <a:rPr lang="en-US" dirty="0"/>
              <a:t>How to build end to end industry-grade recommender systems</a:t>
            </a:r>
          </a:p>
        </p:txBody>
      </p:sp>
    </p:spTree>
    <p:extLst>
      <p:ext uri="{BB962C8B-B14F-4D97-AF65-F5344CB8AC3E}">
        <p14:creationId xmlns:p14="http://schemas.microsoft.com/office/powerpoint/2010/main" val="2506033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内容占位符 2">
                <a:extLst>
                  <a:ext uri="{FF2B5EF4-FFF2-40B4-BE49-F238E27FC236}">
                    <a16:creationId xmlns:a16="http://schemas.microsoft.com/office/drawing/2014/main" id="{88717DA0-34CF-453B-8753-41EFD78639F6}"/>
                  </a:ext>
                </a:extLst>
              </p:cNvPr>
              <p:cNvSpPr>
                <a:spLocks noGrp="1"/>
              </p:cNvSpPr>
              <p:nvPr>
                <p:ph idx="1"/>
              </p:nvPr>
            </p:nvSpPr>
            <p:spPr>
              <a:xfrm>
                <a:off x="287214" y="1368424"/>
                <a:ext cx="10515600" cy="5089526"/>
              </a:xfrm>
            </p:spPr>
            <p:txBody>
              <a:bodyPr>
                <a:normAutofit lnSpcReduction="10000"/>
              </a:bodyPr>
              <a:lstStyle/>
              <a:p>
                <a:pPr>
                  <a:buFont typeface="Wingdings" panose="05000000000000000000" pitchFamily="2" charset="2"/>
                  <a:buChar char="Ø"/>
                </a:pPr>
                <a:r>
                  <a:rPr lang="en-US" altLang="zh-CN" u="sng" dirty="0"/>
                  <a:t>C</a:t>
                </a:r>
                <a:r>
                  <a:rPr lang="en-US" altLang="zh-CN" dirty="0"/>
                  <a:t>ompressed </a:t>
                </a:r>
                <a:r>
                  <a:rPr lang="en-US" altLang="zh-CN" u="sng" dirty="0"/>
                  <a:t>I</a:t>
                </a:r>
                <a:r>
                  <a:rPr lang="en-US" altLang="zh-CN" dirty="0"/>
                  <a:t>nteraction </a:t>
                </a:r>
                <a:r>
                  <a:rPr lang="en-US" altLang="zh-CN" u="sng" dirty="0"/>
                  <a:t>N</a:t>
                </a:r>
                <a:r>
                  <a:rPr lang="en-US" altLang="zh-CN" dirty="0"/>
                  <a:t>etwork (CIN)</a:t>
                </a:r>
              </a:p>
              <a:p>
                <a:pPr lvl="1"/>
                <a:r>
                  <a:rPr lang="en-US" altLang="zh-CN" sz="2000" dirty="0"/>
                  <a:t>Hidden units at the k-</a:t>
                </a:r>
                <a:r>
                  <a:rPr lang="en-US" altLang="zh-CN" sz="2000" dirty="0" err="1"/>
                  <a:t>th</a:t>
                </a:r>
                <a:r>
                  <a:rPr lang="en-US" altLang="zh-CN" sz="2000" dirty="0"/>
                  <a:t> layer:</a:t>
                </a:r>
              </a:p>
              <a:p>
                <a:endParaRPr lang="en-US" altLang="zh-CN" dirty="0"/>
              </a:p>
              <a:p>
                <a:endParaRPr lang="en-US" altLang="zh-CN" dirty="0"/>
              </a:p>
              <a:p>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endParaRPr lang="en-US" altLang="zh-CN" dirty="0"/>
              </a:p>
              <a:p>
                <a:pPr>
                  <a:buFont typeface="Wingdings" panose="05000000000000000000" pitchFamily="2" charset="2"/>
                  <a:buChar char="Ø"/>
                </a:pPr>
                <a:r>
                  <a:rPr lang="en-US" altLang="zh-CN" dirty="0"/>
                  <a:t>Properties</a:t>
                </a:r>
              </a:p>
              <a:p>
                <a:pPr lvl="1"/>
                <a:r>
                  <a:rPr lang="en-US" altLang="zh-CN" sz="2000" dirty="0"/>
                  <a:t>Compression: reduce interaction space from </a:t>
                </a:r>
                <a14:m>
                  <m:oMath xmlns:m="http://schemas.openxmlformats.org/officeDocument/2006/math">
                    <m:r>
                      <a:rPr lang="en-US" altLang="zh-CN" sz="2000" b="0" i="1" smtClean="0">
                        <a:latin typeface="Cambria Math" panose="02040503050406030204" pitchFamily="18" charset="0"/>
                      </a:rPr>
                      <m:t>𝑂</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𝐻</m:t>
                        </m:r>
                      </m:e>
                      <m:sub>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a14:m>
                <a:r>
                  <a:rPr lang="en-US" altLang="zh-CN" sz="2000" dirty="0"/>
                  <a:t> down to </a:t>
                </a:r>
                <a14:m>
                  <m:oMath xmlns:m="http://schemas.openxmlformats.org/officeDocument/2006/math">
                    <m:r>
                      <a:rPr lang="en-US" altLang="zh-CN" sz="2000" i="1">
                        <a:latin typeface="Cambria Math" panose="02040503050406030204" pitchFamily="18" charset="0"/>
                      </a:rPr>
                      <m:t>𝑂</m:t>
                    </m:r>
                    <m:r>
                      <a:rPr lang="en-US" altLang="zh-CN" sz="2000" i="1">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𝐻</m:t>
                        </m:r>
                      </m:e>
                      <m:sub>
                        <m:r>
                          <a:rPr lang="en-US" altLang="zh-CN" sz="2000" b="0" i="1" smtClean="0">
                            <a:latin typeface="Cambria Math" panose="02040503050406030204" pitchFamily="18" charset="0"/>
                          </a:rPr>
                          <m:t>𝑘</m:t>
                        </m:r>
                      </m:sub>
                    </m:sSub>
                    <m:r>
                      <a:rPr lang="en-US" altLang="zh-CN" sz="2000" i="1">
                        <a:latin typeface="Cambria Math" panose="02040503050406030204" pitchFamily="18" charset="0"/>
                      </a:rPr>
                      <m:t>)</m:t>
                    </m:r>
                  </m:oMath>
                </a14:m>
                <a:r>
                  <a:rPr lang="en-US" altLang="zh-CN" sz="2000" dirty="0"/>
                  <a:t> </a:t>
                </a:r>
              </a:p>
              <a:p>
                <a:pPr lvl="1"/>
                <a:r>
                  <a:rPr lang="en-US" altLang="zh-CN" sz="2000" dirty="0"/>
                  <a:t>Keep the form of vectors</a:t>
                </a:r>
              </a:p>
              <a:p>
                <a:pPr lvl="2"/>
                <a:r>
                  <a:rPr lang="en-US" altLang="zh-CN" sz="1800" dirty="0"/>
                  <a:t>Hidden layers are matrices, rather than vectors</a:t>
                </a:r>
              </a:p>
              <a:p>
                <a:pPr lvl="1"/>
                <a:r>
                  <a:rPr lang="en-US" altLang="zh-CN" sz="2000" dirty="0"/>
                  <a:t>Degree of feature interactions increases with the depth of layers (explicit)</a:t>
                </a:r>
              </a:p>
              <a:p>
                <a:pPr lvl="1"/>
                <a:endParaRPr lang="zh-CN" altLang="en-US" dirty="0"/>
              </a:p>
            </p:txBody>
          </p:sp>
        </mc:Choice>
        <mc:Fallback xmlns="">
          <p:sp>
            <p:nvSpPr>
              <p:cNvPr id="8" name="内容占位符 2">
                <a:extLst>
                  <a:ext uri="{FF2B5EF4-FFF2-40B4-BE49-F238E27FC236}">
                    <a16:creationId xmlns:a16="http://schemas.microsoft.com/office/drawing/2014/main" id="{88717DA0-34CF-453B-8753-41EFD78639F6}"/>
                  </a:ext>
                </a:extLst>
              </p:cNvPr>
              <p:cNvSpPr>
                <a:spLocks noGrp="1" noRot="1" noChangeAspect="1" noMove="1" noResize="1" noEditPoints="1" noAdjustHandles="1" noChangeArrowheads="1" noChangeShapeType="1" noTextEdit="1"/>
              </p:cNvSpPr>
              <p:nvPr>
                <p:ph idx="1"/>
              </p:nvPr>
            </p:nvSpPr>
            <p:spPr>
              <a:xfrm>
                <a:off x="287214" y="1368424"/>
                <a:ext cx="10515600" cy="5089526"/>
              </a:xfrm>
              <a:blipFill>
                <a:blip r:embed="rId2"/>
                <a:stretch>
                  <a:fillRect l="-986" t="-2635"/>
                </a:stretch>
              </a:blipFill>
            </p:spPr>
            <p:txBody>
              <a:bodyPr/>
              <a:lstStyle/>
              <a:p>
                <a:r>
                  <a:rPr lang="en-US">
                    <a:noFill/>
                  </a:rPr>
                  <a:t> </a:t>
                </a:r>
              </a:p>
            </p:txBody>
          </p:sp>
        </mc:Fallback>
      </mc:AlternateContent>
      <p:pic>
        <p:nvPicPr>
          <p:cNvPr id="9" name="图片 3">
            <a:extLst>
              <a:ext uri="{FF2B5EF4-FFF2-40B4-BE49-F238E27FC236}">
                <a16:creationId xmlns:a16="http://schemas.microsoft.com/office/drawing/2014/main" id="{B36002EA-2396-4A20-AD85-55579CE815C8}"/>
              </a:ext>
            </a:extLst>
          </p:cNvPr>
          <p:cNvPicPr>
            <a:picLocks noChangeAspect="1"/>
          </p:cNvPicPr>
          <p:nvPr/>
        </p:nvPicPr>
        <p:blipFill>
          <a:blip r:embed="rId3"/>
          <a:stretch>
            <a:fillRect/>
          </a:stretch>
        </p:blipFill>
        <p:spPr>
          <a:xfrm>
            <a:off x="1130027" y="2029819"/>
            <a:ext cx="3032398" cy="742306"/>
          </a:xfrm>
          <a:prstGeom prst="rect">
            <a:avLst/>
          </a:prstGeom>
        </p:spPr>
      </p:pic>
      <p:pic>
        <p:nvPicPr>
          <p:cNvPr id="6" name="Picture 5">
            <a:extLst>
              <a:ext uri="{FF2B5EF4-FFF2-40B4-BE49-F238E27FC236}">
                <a16:creationId xmlns:a16="http://schemas.microsoft.com/office/drawing/2014/main" id="{9B616918-9977-4DBC-9606-777E56E26AF8}"/>
              </a:ext>
            </a:extLst>
          </p:cNvPr>
          <p:cNvPicPr>
            <a:picLocks noChangeAspect="1"/>
          </p:cNvPicPr>
          <p:nvPr/>
        </p:nvPicPr>
        <p:blipFill>
          <a:blip r:embed="rId4"/>
          <a:stretch>
            <a:fillRect/>
          </a:stretch>
        </p:blipFill>
        <p:spPr>
          <a:xfrm>
            <a:off x="6747041" y="1200203"/>
            <a:ext cx="5025860" cy="3517354"/>
          </a:xfrm>
          <a:prstGeom prst="rect">
            <a:avLst/>
          </a:prstGeom>
        </p:spPr>
      </p:pic>
      <p:sp>
        <p:nvSpPr>
          <p:cNvPr id="10" name="Title 1">
            <a:extLst>
              <a:ext uri="{FF2B5EF4-FFF2-40B4-BE49-F238E27FC236}">
                <a16:creationId xmlns:a16="http://schemas.microsoft.com/office/drawing/2014/main" id="{8DD28995-8F4D-4EF3-B2A7-60B818ACB715}"/>
              </a:ext>
            </a:extLst>
          </p:cNvPr>
          <p:cNvSpPr txBox="1">
            <a:spLocks/>
          </p:cNvSpPr>
          <p:nvPr/>
        </p:nvSpPr>
        <p:spPr>
          <a:xfrm>
            <a:off x="312484" y="130335"/>
            <a:ext cx="11879516" cy="1069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Extreme Deep Factorization Machine (xDeepFM)</a:t>
            </a:r>
          </a:p>
        </p:txBody>
      </p:sp>
      <p:sp>
        <p:nvSpPr>
          <p:cNvPr id="7" name="TextBox 6">
            <a:extLst>
              <a:ext uri="{FF2B5EF4-FFF2-40B4-BE49-F238E27FC236}">
                <a16:creationId xmlns:a16="http://schemas.microsoft.com/office/drawing/2014/main" id="{F75CAA8E-8843-4167-B73A-D26019969FAC}"/>
              </a:ext>
            </a:extLst>
          </p:cNvPr>
          <p:cNvSpPr txBox="1"/>
          <p:nvPr/>
        </p:nvSpPr>
        <p:spPr>
          <a:xfrm flipH="1">
            <a:off x="0" y="6528021"/>
            <a:ext cx="8412480" cy="307777"/>
          </a:xfrm>
          <a:prstGeom prst="rect">
            <a:avLst/>
          </a:prstGeom>
          <a:noFill/>
        </p:spPr>
        <p:txBody>
          <a:bodyPr wrap="square" rtlCol="0">
            <a:spAutoFit/>
          </a:bodyPr>
          <a:lstStyle/>
          <a:p>
            <a:r>
              <a:rPr lang="en-US" sz="1400" dirty="0" err="1"/>
              <a:t>Jianxun</a:t>
            </a:r>
            <a:r>
              <a:rPr lang="en-US" sz="1400" dirty="0"/>
              <a:t> Lian et al, Combining explicit and implicit feature interactions for recommender systems, KDD 2018</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753BAE5-6152-49D1-A6A0-B89B8FC20D4E}"/>
                  </a:ext>
                </a:extLst>
              </p:cNvPr>
              <p:cNvSpPr txBox="1"/>
              <p:nvPr/>
            </p:nvSpPr>
            <p:spPr>
              <a:xfrm>
                <a:off x="1130027" y="2925954"/>
                <a:ext cx="4468896" cy="1327864"/>
              </a:xfrm>
              <a:prstGeom prst="rect">
                <a:avLst/>
              </a:prstGeom>
              <a:noFill/>
            </p:spPr>
            <p:txBody>
              <a:bodyPr wrap="square" rtlCol="0">
                <a:spAutoFit/>
              </a:bodyPr>
              <a:lstStyle/>
              <a:p>
                <a:r>
                  <a:rPr lang="en-US" sz="1600"/>
                  <a:t>m: # fields in raw data</a:t>
                </a:r>
              </a:p>
              <a:p>
                <a:r>
                  <a:rPr lang="en-US" sz="1600"/>
                  <a:t>D: dimension of latent space </a:t>
                </a:r>
              </a:p>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𝑘</m:t>
                        </m:r>
                      </m:sub>
                    </m:sSub>
                    <m:r>
                      <a:rPr lang="en-US" sz="1600" b="0" i="0" smtClean="0">
                        <a:latin typeface="Cambria Math" panose="02040503050406030204" pitchFamily="18" charset="0"/>
                      </a:rPr>
                      <m:t>:</m:t>
                    </m:r>
                  </m:oMath>
                </a14:m>
                <a:r>
                  <a:rPr lang="en-US" sz="1600"/>
                  <a:t> # feature maps in the k-</a:t>
                </a:r>
                <a:r>
                  <a:rPr lang="en-US" sz="1600" err="1"/>
                  <a:t>th</a:t>
                </a:r>
                <a:r>
                  <a:rPr lang="en-US" sz="1600"/>
                  <a:t> hidden layer </a:t>
                </a:r>
              </a:p>
              <a:p>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0</m:t>
                        </m:r>
                      </m:sup>
                    </m:sSup>
                    <m:r>
                      <a:rPr lang="en-US" sz="1600" b="0" i="1" smtClean="0">
                        <a:latin typeface="Cambria Math" panose="02040503050406030204" pitchFamily="18" charset="0"/>
                      </a:rPr>
                      <m:t> </m:t>
                    </m:r>
                  </m:oMath>
                </a14:m>
                <a:r>
                  <a:rPr lang="en-US" sz="1600" b="0">
                    <a:latin typeface="Cambria Math" panose="02040503050406030204" pitchFamily="18" charset="0"/>
                  </a:rPr>
                  <a:t>: input data</a:t>
                </a:r>
              </a:p>
              <a:p>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𝑘</m:t>
                        </m:r>
                      </m:sup>
                    </m:sSup>
                  </m:oMath>
                </a14:m>
                <a:r>
                  <a:rPr lang="en-US" sz="1600"/>
                  <a:t>: states of the k-</a:t>
                </a:r>
                <a:r>
                  <a:rPr lang="en-US" sz="1600" err="1"/>
                  <a:t>th</a:t>
                </a:r>
                <a:r>
                  <a:rPr lang="en-US" sz="1600"/>
                  <a:t> hidden layer</a:t>
                </a:r>
              </a:p>
            </p:txBody>
          </p:sp>
        </mc:Choice>
        <mc:Fallback xmlns="">
          <p:sp>
            <p:nvSpPr>
              <p:cNvPr id="11" name="TextBox 10">
                <a:extLst>
                  <a:ext uri="{FF2B5EF4-FFF2-40B4-BE49-F238E27FC236}">
                    <a16:creationId xmlns:a16="http://schemas.microsoft.com/office/drawing/2014/main" id="{0753BAE5-6152-49D1-A6A0-B89B8FC20D4E}"/>
                  </a:ext>
                </a:extLst>
              </p:cNvPr>
              <p:cNvSpPr txBox="1">
                <a:spLocks noRot="1" noChangeAspect="1" noMove="1" noResize="1" noEditPoints="1" noAdjustHandles="1" noChangeArrowheads="1" noChangeShapeType="1" noTextEdit="1"/>
              </p:cNvSpPr>
              <p:nvPr/>
            </p:nvSpPr>
            <p:spPr>
              <a:xfrm>
                <a:off x="1130027" y="2925954"/>
                <a:ext cx="4468896" cy="1327864"/>
              </a:xfrm>
              <a:prstGeom prst="rect">
                <a:avLst/>
              </a:prstGeom>
              <a:blipFill>
                <a:blip r:embed="rId5"/>
                <a:stretch>
                  <a:fillRect l="-682" t="-1376" b="-5046"/>
                </a:stretch>
              </a:blipFill>
            </p:spPr>
            <p:txBody>
              <a:bodyPr/>
              <a:lstStyle/>
              <a:p>
                <a:r>
                  <a:rPr lang="en-US">
                    <a:noFill/>
                  </a:rPr>
                  <a:t> </a:t>
                </a:r>
              </a:p>
            </p:txBody>
          </p:sp>
        </mc:Fallback>
      </mc:AlternateContent>
    </p:spTree>
    <p:extLst>
      <p:ext uri="{BB962C8B-B14F-4D97-AF65-F5344CB8AC3E}">
        <p14:creationId xmlns:p14="http://schemas.microsoft.com/office/powerpoint/2010/main" val="3405123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D7BE-8A05-4CC0-A1F2-A2F428B5CA2C}"/>
              </a:ext>
            </a:extLst>
          </p:cNvPr>
          <p:cNvSpPr>
            <a:spLocks noGrp="1"/>
          </p:cNvSpPr>
          <p:nvPr>
            <p:ph type="title"/>
          </p:nvPr>
        </p:nvSpPr>
        <p:spPr>
          <a:xfrm>
            <a:off x="161365" y="136526"/>
            <a:ext cx="11879516" cy="1069868"/>
          </a:xfrm>
        </p:spPr>
        <p:txBody>
          <a:bodyPr/>
          <a:lstStyle/>
          <a:p>
            <a:r>
              <a:rPr lang="en-US"/>
              <a:t>Extreme Deep Factorization Machine (</a:t>
            </a:r>
            <a:r>
              <a:rPr lang="en-US" err="1"/>
              <a:t>xDeepFM</a:t>
            </a:r>
            <a:r>
              <a:rPr lang="en-US"/>
              <a:t>)</a:t>
            </a:r>
          </a:p>
        </p:txBody>
      </p:sp>
      <p:sp>
        <p:nvSpPr>
          <p:cNvPr id="3" name="Content Placeholder 2">
            <a:extLst>
              <a:ext uri="{FF2B5EF4-FFF2-40B4-BE49-F238E27FC236}">
                <a16:creationId xmlns:a16="http://schemas.microsoft.com/office/drawing/2014/main" id="{7186E1B8-ECD3-4DCF-BB12-1E84C32A9FD6}"/>
              </a:ext>
            </a:extLst>
          </p:cNvPr>
          <p:cNvSpPr>
            <a:spLocks noGrp="1"/>
          </p:cNvSpPr>
          <p:nvPr>
            <p:ph idx="1"/>
          </p:nvPr>
        </p:nvSpPr>
        <p:spPr>
          <a:xfrm>
            <a:off x="161364" y="1321654"/>
            <a:ext cx="6166575" cy="5104313"/>
          </a:xfrm>
        </p:spPr>
        <p:txBody>
          <a:bodyPr>
            <a:normAutofit/>
          </a:bodyPr>
          <a:lstStyle/>
          <a:p>
            <a:r>
              <a:rPr lang="de-DE"/>
              <a:t>Proposed for CTR prediction</a:t>
            </a:r>
          </a:p>
          <a:p>
            <a:pPr lvl="1"/>
            <a:endParaRPr lang="en-US"/>
          </a:p>
          <a:p>
            <a:pPr lvl="1"/>
            <a:r>
              <a:rPr lang="en-US"/>
              <a:t>Low-order and high-order feature interactions: </a:t>
            </a:r>
          </a:p>
          <a:p>
            <a:pPr lvl="2"/>
            <a:r>
              <a:rPr lang="en-US" sz="2400"/>
              <a:t>Linear: linear and quadratic interactions (low order) </a:t>
            </a:r>
          </a:p>
          <a:p>
            <a:pPr lvl="2"/>
            <a:r>
              <a:rPr lang="en-US" sz="2400"/>
              <a:t>DNN higher order implicit interactions (black-box, no theoretical understanding, noise effects)</a:t>
            </a:r>
          </a:p>
          <a:p>
            <a:pPr lvl="2"/>
            <a:r>
              <a:rPr lang="en-US" sz="2400"/>
              <a:t>Compressed Interaction Network (CIN)</a:t>
            </a:r>
          </a:p>
          <a:p>
            <a:pPr lvl="3"/>
            <a:r>
              <a:rPr lang="en-US" sz="2200"/>
              <a:t>Compresses embeddings</a:t>
            </a:r>
          </a:p>
          <a:p>
            <a:pPr lvl="3"/>
            <a:r>
              <a:rPr lang="en-US" sz="2200"/>
              <a:t>High-order explicit interactions</a:t>
            </a:r>
          </a:p>
          <a:p>
            <a:pPr lvl="3"/>
            <a:r>
              <a:rPr lang="en-US" sz="2200"/>
              <a:t>Vector-wise instead of bit-wise</a:t>
            </a:r>
          </a:p>
          <a:p>
            <a:endParaRPr lang="en-US"/>
          </a:p>
        </p:txBody>
      </p:sp>
      <p:pic>
        <p:nvPicPr>
          <p:cNvPr id="4" name="Picture 3">
            <a:extLst>
              <a:ext uri="{FF2B5EF4-FFF2-40B4-BE49-F238E27FC236}">
                <a16:creationId xmlns:a16="http://schemas.microsoft.com/office/drawing/2014/main" id="{70875F58-6229-4091-8891-5B0457753C54}"/>
              </a:ext>
            </a:extLst>
          </p:cNvPr>
          <p:cNvPicPr>
            <a:picLocks noChangeAspect="1"/>
          </p:cNvPicPr>
          <p:nvPr/>
        </p:nvPicPr>
        <p:blipFill rotWithShape="1">
          <a:blip r:embed="rId3">
            <a:extLst>
              <a:ext uri="{28A0092B-C50C-407E-A947-70E740481C1C}">
                <a14:useLocalDpi xmlns:a14="http://schemas.microsoft.com/office/drawing/2010/main" val="0"/>
              </a:ext>
            </a:extLst>
          </a:blip>
          <a:srcRect b="13149"/>
          <a:stretch/>
        </p:blipFill>
        <p:spPr>
          <a:xfrm>
            <a:off x="6424689" y="1729406"/>
            <a:ext cx="5298536" cy="3096767"/>
          </a:xfrm>
          <a:prstGeom prst="rect">
            <a:avLst/>
          </a:prstGeom>
        </p:spPr>
      </p:pic>
      <p:sp>
        <p:nvSpPr>
          <p:cNvPr id="5" name="TextBox 4">
            <a:extLst>
              <a:ext uri="{FF2B5EF4-FFF2-40B4-BE49-F238E27FC236}">
                <a16:creationId xmlns:a16="http://schemas.microsoft.com/office/drawing/2014/main" id="{B7E660DB-BC76-46E8-BCA5-4A9564A7DBBC}"/>
              </a:ext>
            </a:extLst>
          </p:cNvPr>
          <p:cNvSpPr txBox="1"/>
          <p:nvPr/>
        </p:nvSpPr>
        <p:spPr>
          <a:xfrm flipH="1">
            <a:off x="-1" y="6528815"/>
            <a:ext cx="8992925" cy="307777"/>
          </a:xfrm>
          <a:prstGeom prst="rect">
            <a:avLst/>
          </a:prstGeom>
          <a:noFill/>
        </p:spPr>
        <p:txBody>
          <a:bodyPr wrap="square" rtlCol="0">
            <a:spAutoFit/>
          </a:bodyPr>
          <a:lstStyle/>
          <a:p>
            <a:r>
              <a:rPr lang="en-US" sz="1400" dirty="0" err="1"/>
              <a:t>Jianxun</a:t>
            </a:r>
            <a:r>
              <a:rPr lang="en-US" sz="1400" dirty="0"/>
              <a:t> Lian et al, Combining explicit and implicit feature interactions for recommender systems, KDD 2018</a:t>
            </a:r>
          </a:p>
        </p:txBody>
      </p:sp>
      <p:pic>
        <p:nvPicPr>
          <p:cNvPr id="6" name="Picture 5">
            <a:extLst>
              <a:ext uri="{FF2B5EF4-FFF2-40B4-BE49-F238E27FC236}">
                <a16:creationId xmlns:a16="http://schemas.microsoft.com/office/drawing/2014/main" id="{7917EBA1-EE59-491F-A4DE-F364B7F2DA8C}"/>
              </a:ext>
            </a:extLst>
          </p:cNvPr>
          <p:cNvPicPr>
            <a:picLocks noChangeAspect="1"/>
          </p:cNvPicPr>
          <p:nvPr/>
        </p:nvPicPr>
        <p:blipFill>
          <a:blip r:embed="rId4"/>
          <a:stretch>
            <a:fillRect/>
          </a:stretch>
        </p:blipFill>
        <p:spPr>
          <a:xfrm>
            <a:off x="7571395" y="4850323"/>
            <a:ext cx="3486807" cy="606184"/>
          </a:xfrm>
          <a:prstGeom prst="rect">
            <a:avLst/>
          </a:prstGeom>
        </p:spPr>
      </p:pic>
      <p:pic>
        <p:nvPicPr>
          <p:cNvPr id="7" name="Picture 6">
            <a:extLst>
              <a:ext uri="{FF2B5EF4-FFF2-40B4-BE49-F238E27FC236}">
                <a16:creationId xmlns:a16="http://schemas.microsoft.com/office/drawing/2014/main" id="{674D7AE6-4DBA-4B4A-871B-D461D5F024B8}"/>
              </a:ext>
            </a:extLst>
          </p:cNvPr>
          <p:cNvPicPr>
            <a:picLocks noChangeAspect="1"/>
          </p:cNvPicPr>
          <p:nvPr/>
        </p:nvPicPr>
        <p:blipFill>
          <a:blip r:embed="rId5"/>
          <a:stretch>
            <a:fillRect/>
          </a:stretch>
        </p:blipFill>
        <p:spPr>
          <a:xfrm>
            <a:off x="2000581" y="1735406"/>
            <a:ext cx="2733695" cy="300040"/>
          </a:xfrm>
          <a:prstGeom prst="rect">
            <a:avLst/>
          </a:prstGeom>
        </p:spPr>
      </p:pic>
    </p:spTree>
    <p:extLst>
      <p:ext uri="{BB962C8B-B14F-4D97-AF65-F5344CB8AC3E}">
        <p14:creationId xmlns:p14="http://schemas.microsoft.com/office/powerpoint/2010/main" val="4050860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D7BE-8A05-4CC0-A1F2-A2F428B5CA2C}"/>
              </a:ext>
            </a:extLst>
          </p:cNvPr>
          <p:cNvSpPr>
            <a:spLocks noGrp="1"/>
          </p:cNvSpPr>
          <p:nvPr>
            <p:ph type="title"/>
          </p:nvPr>
        </p:nvSpPr>
        <p:spPr>
          <a:xfrm>
            <a:off x="161365" y="136526"/>
            <a:ext cx="11879516" cy="1069868"/>
          </a:xfrm>
        </p:spPr>
        <p:txBody>
          <a:bodyPr>
            <a:normAutofit fontScale="90000"/>
          </a:bodyPr>
          <a:lstStyle/>
          <a:p>
            <a:r>
              <a:rPr lang="en-GB" dirty="0"/>
              <a:t>DKN: Deep Knowledge-Aware Network for News Recommendation</a:t>
            </a:r>
            <a:endParaRPr lang="en-US" dirty="0"/>
          </a:p>
        </p:txBody>
      </p:sp>
      <p:sp>
        <p:nvSpPr>
          <p:cNvPr id="3" name="Content Placeholder 2">
            <a:extLst>
              <a:ext uri="{FF2B5EF4-FFF2-40B4-BE49-F238E27FC236}">
                <a16:creationId xmlns:a16="http://schemas.microsoft.com/office/drawing/2014/main" id="{7186E1B8-ECD3-4DCF-BB12-1E84C32A9FD6}"/>
              </a:ext>
            </a:extLst>
          </p:cNvPr>
          <p:cNvSpPr>
            <a:spLocks noGrp="1"/>
          </p:cNvSpPr>
          <p:nvPr>
            <p:ph idx="1"/>
          </p:nvPr>
        </p:nvSpPr>
        <p:spPr>
          <a:xfrm>
            <a:off x="161365" y="1321654"/>
            <a:ext cx="5934636" cy="5104313"/>
          </a:xfrm>
        </p:spPr>
        <p:txBody>
          <a:bodyPr>
            <a:normAutofit/>
          </a:bodyPr>
          <a:lstStyle/>
          <a:p>
            <a:r>
              <a:rPr lang="en-GB" dirty="0"/>
              <a:t>Content-based deep recommendation framework for click-through rate prediction </a:t>
            </a:r>
          </a:p>
          <a:p>
            <a:r>
              <a:rPr lang="en-GB" dirty="0"/>
              <a:t>Knowledge-aware convolutional neural network (KCNN) fuses semantic-level and knowledge-level representations of news</a:t>
            </a:r>
          </a:p>
          <a:p>
            <a:r>
              <a:rPr lang="en-GB" dirty="0"/>
              <a:t>Attention module dynamically aggregates a user’s history with respect to current candidate news</a:t>
            </a:r>
            <a:endParaRPr lang="en-US" dirty="0"/>
          </a:p>
        </p:txBody>
      </p:sp>
      <p:sp>
        <p:nvSpPr>
          <p:cNvPr id="5" name="TextBox 4">
            <a:extLst>
              <a:ext uri="{FF2B5EF4-FFF2-40B4-BE49-F238E27FC236}">
                <a16:creationId xmlns:a16="http://schemas.microsoft.com/office/drawing/2014/main" id="{B7E660DB-BC76-46E8-BCA5-4A9564A7DBBC}"/>
              </a:ext>
            </a:extLst>
          </p:cNvPr>
          <p:cNvSpPr txBox="1"/>
          <p:nvPr/>
        </p:nvSpPr>
        <p:spPr>
          <a:xfrm flipH="1">
            <a:off x="-1" y="6528815"/>
            <a:ext cx="8992925" cy="369332"/>
          </a:xfrm>
          <a:prstGeom prst="rect">
            <a:avLst/>
          </a:prstGeom>
          <a:noFill/>
        </p:spPr>
        <p:txBody>
          <a:bodyPr wrap="square" rtlCol="0">
            <a:spAutoFit/>
          </a:bodyPr>
          <a:lstStyle/>
          <a:p>
            <a:r>
              <a:rPr lang="en-GB" dirty="0"/>
              <a:t>H. Wang et al, DKN: Deep Knowledge-Aware Network for News Recommendation, WWW 2018</a:t>
            </a:r>
          </a:p>
        </p:txBody>
      </p:sp>
      <p:pic>
        <p:nvPicPr>
          <p:cNvPr id="8" name="Picture 7">
            <a:extLst>
              <a:ext uri="{FF2B5EF4-FFF2-40B4-BE49-F238E27FC236}">
                <a16:creationId xmlns:a16="http://schemas.microsoft.com/office/drawing/2014/main" id="{BFF1CE30-B1D7-4DA5-AB5A-691E50838B1E}"/>
              </a:ext>
            </a:extLst>
          </p:cNvPr>
          <p:cNvPicPr>
            <a:picLocks noChangeAspect="1"/>
          </p:cNvPicPr>
          <p:nvPr/>
        </p:nvPicPr>
        <p:blipFill>
          <a:blip r:embed="rId3"/>
          <a:stretch>
            <a:fillRect/>
          </a:stretch>
        </p:blipFill>
        <p:spPr>
          <a:xfrm>
            <a:off x="5999294" y="1438934"/>
            <a:ext cx="6166575" cy="3633592"/>
          </a:xfrm>
          <a:prstGeom prst="rect">
            <a:avLst/>
          </a:prstGeom>
        </p:spPr>
      </p:pic>
    </p:spTree>
    <p:extLst>
      <p:ext uri="{BB962C8B-B14F-4D97-AF65-F5344CB8AC3E}">
        <p14:creationId xmlns:p14="http://schemas.microsoft.com/office/powerpoint/2010/main" val="4208660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8FC2-7EFD-4B33-9607-4174BB67B8D9}"/>
              </a:ext>
            </a:extLst>
          </p:cNvPr>
          <p:cNvSpPr>
            <a:spLocks noGrp="1"/>
          </p:cNvSpPr>
          <p:nvPr>
            <p:ph type="title"/>
          </p:nvPr>
        </p:nvSpPr>
        <p:spPr/>
        <p:txBody>
          <a:bodyPr>
            <a:normAutofit/>
          </a:bodyPr>
          <a:lstStyle/>
          <a:p>
            <a:r>
              <a:rPr lang="en-US" altLang="zh-CN"/>
              <a:t>Evaluation</a:t>
            </a:r>
            <a:endParaRPr lang="en-US"/>
          </a:p>
        </p:txBody>
      </p:sp>
      <p:sp>
        <p:nvSpPr>
          <p:cNvPr id="3" name="Text Placeholder 2">
            <a:extLst>
              <a:ext uri="{FF2B5EF4-FFF2-40B4-BE49-F238E27FC236}">
                <a16:creationId xmlns:a16="http://schemas.microsoft.com/office/drawing/2014/main" id="{0F4F0D08-B851-41D8-B93B-138DA596B4FD}"/>
              </a:ext>
            </a:extLst>
          </p:cNvPr>
          <p:cNvSpPr>
            <a:spLocks noGrp="1"/>
          </p:cNvSpPr>
          <p:nvPr>
            <p:ph type="body" idx="1"/>
          </p:nvPr>
        </p:nvSpPr>
        <p:spPr/>
        <p:txBody>
          <a:bodyPr/>
          <a:lstStyle/>
          <a:p>
            <a:r>
              <a:rPr lang="en-US">
                <a:solidFill>
                  <a:schemeClr val="tx1"/>
                </a:solidFill>
              </a:rPr>
              <a:t>“</a:t>
            </a:r>
            <a:r>
              <a:rPr lang="en-US" i="1">
                <a:solidFill>
                  <a:schemeClr val="tx1"/>
                </a:solidFill>
              </a:rPr>
              <a:t>Share our similarities, celebrate our differences</a:t>
            </a:r>
            <a:r>
              <a:rPr lang="en-US">
                <a:solidFill>
                  <a:schemeClr val="tx1"/>
                </a:solidFill>
              </a:rPr>
              <a:t>”</a:t>
            </a:r>
          </a:p>
          <a:p>
            <a:pPr algn="r"/>
            <a:r>
              <a:rPr lang="en-GB">
                <a:solidFill>
                  <a:schemeClr val="tx1"/>
                </a:solidFill>
              </a:rPr>
              <a:t>M. Scott Peck</a:t>
            </a:r>
          </a:p>
          <a:p>
            <a:endParaRPr lang="en-US">
              <a:solidFill>
                <a:schemeClr val="tx1"/>
              </a:solidFill>
            </a:endParaRPr>
          </a:p>
        </p:txBody>
      </p:sp>
    </p:spTree>
    <p:extLst>
      <p:ext uri="{BB962C8B-B14F-4D97-AF65-F5344CB8AC3E}">
        <p14:creationId xmlns:p14="http://schemas.microsoft.com/office/powerpoint/2010/main" val="3583813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9ADBB6-CF4D-4A9B-9792-DB49354101CF}"/>
              </a:ext>
            </a:extLst>
          </p:cNvPr>
          <p:cNvCxnSpPr/>
          <p:nvPr/>
        </p:nvCxnSpPr>
        <p:spPr>
          <a:xfrm>
            <a:off x="468923" y="3429000"/>
            <a:ext cx="1125415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E0C6077-A369-4A2E-BD54-2074732215FD}"/>
              </a:ext>
            </a:extLst>
          </p:cNvPr>
          <p:cNvSpPr/>
          <p:nvPr/>
        </p:nvSpPr>
        <p:spPr>
          <a:xfrm>
            <a:off x="1250462" y="3280511"/>
            <a:ext cx="296978" cy="2969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A3772B7-5F8F-4C0B-B5F7-C973CC4D78D7}"/>
              </a:ext>
            </a:extLst>
          </p:cNvPr>
          <p:cNvSpPr/>
          <p:nvPr/>
        </p:nvSpPr>
        <p:spPr>
          <a:xfrm>
            <a:off x="5947511" y="3280511"/>
            <a:ext cx="296978" cy="2969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1895DB-C093-46C3-AD8C-14E028B0C041}"/>
              </a:ext>
            </a:extLst>
          </p:cNvPr>
          <p:cNvSpPr/>
          <p:nvPr/>
        </p:nvSpPr>
        <p:spPr>
          <a:xfrm>
            <a:off x="10644560"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C3097E-243D-480D-ACE3-00A0E95980A8}"/>
              </a:ext>
            </a:extLst>
          </p:cNvPr>
          <p:cNvSpPr txBox="1"/>
          <p:nvPr/>
        </p:nvSpPr>
        <p:spPr>
          <a:xfrm>
            <a:off x="1016602" y="4022967"/>
            <a:ext cx="2708242" cy="1569660"/>
          </a:xfrm>
          <a:prstGeom prst="rect">
            <a:avLst/>
          </a:prstGeom>
          <a:noFill/>
        </p:spPr>
        <p:txBody>
          <a:bodyPr wrap="none" rtlCol="0">
            <a:spAutoFit/>
          </a:bodyPr>
          <a:lstStyle/>
          <a:p>
            <a:r>
              <a:rPr lang="en-US" sz="2400" i="1" dirty="0">
                <a:solidFill>
                  <a:schemeClr val="bg2"/>
                </a:solidFill>
              </a:rPr>
              <a:t>Data</a:t>
            </a:r>
          </a:p>
          <a:p>
            <a:r>
              <a:rPr lang="en-US" sz="2400" dirty="0">
                <a:solidFill>
                  <a:schemeClr val="bg2"/>
                </a:solidFill>
              </a:rPr>
              <a:t>Data splitting</a:t>
            </a:r>
          </a:p>
          <a:p>
            <a:r>
              <a:rPr lang="en-US" sz="2400" dirty="0">
                <a:solidFill>
                  <a:schemeClr val="bg2"/>
                </a:solidFill>
              </a:rPr>
              <a:t>Data transformation</a:t>
            </a:r>
          </a:p>
          <a:p>
            <a:r>
              <a:rPr lang="en-US" sz="2400" dirty="0">
                <a:solidFill>
                  <a:schemeClr val="bg2"/>
                </a:solidFill>
              </a:rPr>
              <a:t>Data preparation</a:t>
            </a:r>
          </a:p>
        </p:txBody>
      </p:sp>
      <p:sp>
        <p:nvSpPr>
          <p:cNvPr id="10" name="TextBox 9">
            <a:extLst>
              <a:ext uri="{FF2B5EF4-FFF2-40B4-BE49-F238E27FC236}">
                <a16:creationId xmlns:a16="http://schemas.microsoft.com/office/drawing/2014/main" id="{64595140-759F-4F83-B9E4-8B61E30CF258}"/>
              </a:ext>
            </a:extLst>
          </p:cNvPr>
          <p:cNvSpPr txBox="1"/>
          <p:nvPr/>
        </p:nvSpPr>
        <p:spPr>
          <a:xfrm>
            <a:off x="5383560" y="4022966"/>
            <a:ext cx="3065647" cy="1569660"/>
          </a:xfrm>
          <a:prstGeom prst="rect">
            <a:avLst/>
          </a:prstGeom>
          <a:noFill/>
        </p:spPr>
        <p:txBody>
          <a:bodyPr wrap="none" rtlCol="0">
            <a:spAutoFit/>
          </a:bodyPr>
          <a:lstStyle/>
          <a:p>
            <a:r>
              <a:rPr lang="en-US" sz="2400" i="1" dirty="0">
                <a:solidFill>
                  <a:schemeClr val="bg2"/>
                </a:solidFill>
              </a:rPr>
              <a:t>Algorithms</a:t>
            </a:r>
          </a:p>
          <a:p>
            <a:r>
              <a:rPr lang="en-US" sz="2400" dirty="0">
                <a:solidFill>
                  <a:schemeClr val="bg2"/>
                </a:solidFill>
              </a:rPr>
              <a:t>Collaborative filtering</a:t>
            </a:r>
          </a:p>
          <a:p>
            <a:r>
              <a:rPr lang="en-US" sz="2400" dirty="0">
                <a:solidFill>
                  <a:schemeClr val="bg2"/>
                </a:solidFill>
              </a:rPr>
              <a:t>Content-based filtering</a:t>
            </a:r>
          </a:p>
          <a:p>
            <a:r>
              <a:rPr lang="en-US" sz="2400" dirty="0">
                <a:solidFill>
                  <a:schemeClr val="bg2"/>
                </a:solidFill>
              </a:rPr>
              <a:t>Hybrid</a:t>
            </a:r>
          </a:p>
        </p:txBody>
      </p:sp>
      <p:sp>
        <p:nvSpPr>
          <p:cNvPr id="11" name="TextBox 10">
            <a:extLst>
              <a:ext uri="{FF2B5EF4-FFF2-40B4-BE49-F238E27FC236}">
                <a16:creationId xmlns:a16="http://schemas.microsoft.com/office/drawing/2014/main" id="{51CCD0CD-C6E6-48F3-BA9C-D18FE3C8FD90}"/>
              </a:ext>
            </a:extLst>
          </p:cNvPr>
          <p:cNvSpPr txBox="1"/>
          <p:nvPr/>
        </p:nvSpPr>
        <p:spPr>
          <a:xfrm>
            <a:off x="10050794" y="4022967"/>
            <a:ext cx="1539396" cy="1200329"/>
          </a:xfrm>
          <a:prstGeom prst="rect">
            <a:avLst/>
          </a:prstGeom>
          <a:noFill/>
        </p:spPr>
        <p:txBody>
          <a:bodyPr wrap="none" rtlCol="0">
            <a:spAutoFit/>
          </a:bodyPr>
          <a:lstStyle/>
          <a:p>
            <a:r>
              <a:rPr lang="en-US" sz="2400" b="1" i="1" dirty="0"/>
              <a:t>Evaluation</a:t>
            </a:r>
          </a:p>
          <a:p>
            <a:r>
              <a:rPr lang="en-US" sz="2400" dirty="0"/>
              <a:t>Rating </a:t>
            </a:r>
          </a:p>
          <a:p>
            <a:r>
              <a:rPr lang="en-US" sz="2400" dirty="0"/>
              <a:t>Ranking</a:t>
            </a:r>
          </a:p>
        </p:txBody>
      </p:sp>
      <p:cxnSp>
        <p:nvCxnSpPr>
          <p:cNvPr id="12" name="Straight Connector 11">
            <a:extLst>
              <a:ext uri="{FF2B5EF4-FFF2-40B4-BE49-F238E27FC236}">
                <a16:creationId xmlns:a16="http://schemas.microsoft.com/office/drawing/2014/main" id="{91B35491-8DDE-495A-9180-A3BDC68D5CA2}"/>
              </a:ext>
            </a:extLst>
          </p:cNvPr>
          <p:cNvCxnSpPr>
            <a:cxnSpLocks/>
          </p:cNvCxnSpPr>
          <p:nvPr/>
        </p:nvCxnSpPr>
        <p:spPr>
          <a:xfrm flipV="1">
            <a:off x="1547440" y="1688123"/>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B0B7D8-28C8-456B-9DDC-D609CAA7680E}"/>
              </a:ext>
            </a:extLst>
          </p:cNvPr>
          <p:cNvCxnSpPr>
            <a:cxnSpLocks/>
          </p:cNvCxnSpPr>
          <p:nvPr/>
        </p:nvCxnSpPr>
        <p:spPr>
          <a:xfrm>
            <a:off x="7237046" y="1688122"/>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4C4B4A-B528-4A84-9305-089D20BB59DC}"/>
              </a:ext>
            </a:extLst>
          </p:cNvPr>
          <p:cNvCxnSpPr>
            <a:cxnSpLocks/>
          </p:cNvCxnSpPr>
          <p:nvPr/>
        </p:nvCxnSpPr>
        <p:spPr>
          <a:xfrm flipV="1">
            <a:off x="6095999" y="1688122"/>
            <a:ext cx="0" cy="147124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6F50CF-9E5F-41D6-9CC6-82908847F65F}"/>
              </a:ext>
            </a:extLst>
          </p:cNvPr>
          <p:cNvSpPr txBox="1"/>
          <p:nvPr/>
        </p:nvSpPr>
        <p:spPr>
          <a:xfrm>
            <a:off x="4849747" y="1094155"/>
            <a:ext cx="2492504" cy="461665"/>
          </a:xfrm>
          <a:prstGeom prst="rect">
            <a:avLst/>
          </a:prstGeom>
          <a:noFill/>
        </p:spPr>
        <p:txBody>
          <a:bodyPr wrap="square" rtlCol="0">
            <a:spAutoFit/>
          </a:bodyPr>
          <a:lstStyle/>
          <a:p>
            <a:r>
              <a:rPr lang="en-US" sz="2400">
                <a:solidFill>
                  <a:schemeClr val="bg2"/>
                </a:solidFill>
              </a:rPr>
              <a:t>Operationalization</a:t>
            </a:r>
          </a:p>
        </p:txBody>
      </p:sp>
    </p:spTree>
    <p:extLst>
      <p:ext uri="{BB962C8B-B14F-4D97-AF65-F5344CB8AC3E}">
        <p14:creationId xmlns:p14="http://schemas.microsoft.com/office/powerpoint/2010/main" val="808294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383838" cy="755650"/>
          </a:xfrm>
        </p:spPr>
        <p:txBody>
          <a:bodyPr/>
          <a:lstStyle/>
          <a:p>
            <a:r>
              <a:rPr lang="en-US"/>
              <a:t>Evaluation</a:t>
            </a:r>
            <a:endParaRPr lang="en-US" dirty="0"/>
          </a:p>
        </p:txBody>
      </p:sp>
      <p:sp>
        <p:nvSpPr>
          <p:cNvPr id="3" name="Text Placeholder 2"/>
          <p:cNvSpPr>
            <a:spLocks noGrp="1"/>
          </p:cNvSpPr>
          <p:nvPr>
            <p:ph type="body" sz="quarter" idx="4294967295"/>
          </p:nvPr>
        </p:nvSpPr>
        <p:spPr>
          <a:xfrm>
            <a:off x="0" y="885825"/>
            <a:ext cx="11550650" cy="5422900"/>
          </a:xfrm>
        </p:spPr>
        <p:txBody>
          <a:bodyPr>
            <a:normAutofit/>
          </a:bodyPr>
          <a:lstStyle/>
          <a:p>
            <a:pPr marL="0" indent="0">
              <a:buNone/>
            </a:pPr>
            <a:endParaRPr lang="en-US" dirty="0"/>
          </a:p>
          <a:p>
            <a:r>
              <a:rPr lang="en-US" dirty="0"/>
              <a:t>The ultimate goal of a recommendation system is to improve </a:t>
            </a:r>
            <a:r>
              <a:rPr lang="en-US" i="1" dirty="0"/>
              <a:t>business KPIs</a:t>
            </a:r>
            <a:r>
              <a:rPr lang="en-US" dirty="0"/>
              <a:t> such as CTR, ROI, profit, customer satisfaction</a:t>
            </a:r>
          </a:p>
          <a:p>
            <a:r>
              <a:rPr lang="en-US" dirty="0"/>
              <a:t>Common problem: these KPIs may not, or cannot be measured directly during training, validation and testing (</a:t>
            </a:r>
            <a:r>
              <a:rPr lang="en-US" i="1" dirty="0"/>
              <a:t>offline</a:t>
            </a:r>
            <a:r>
              <a:rPr lang="en-US" dirty="0"/>
              <a:t> evaluation)</a:t>
            </a:r>
          </a:p>
          <a:p>
            <a:r>
              <a:rPr lang="en-US" dirty="0"/>
              <a:t>Instead usually a </a:t>
            </a:r>
            <a:r>
              <a:rPr lang="en-US" i="1" dirty="0"/>
              <a:t>proxy metric</a:t>
            </a:r>
            <a:r>
              <a:rPr lang="en-US" dirty="0"/>
              <a:t> or a metric of the </a:t>
            </a:r>
            <a:r>
              <a:rPr lang="en-US" i="1" dirty="0"/>
              <a:t>predictive power</a:t>
            </a:r>
            <a:r>
              <a:rPr lang="en-US" dirty="0"/>
              <a:t> is used (precision, recall, mean squared error etc.)</a:t>
            </a:r>
          </a:p>
          <a:p>
            <a:r>
              <a:rPr lang="en-US" dirty="0"/>
              <a:t>Common issue: such metrics may not always correlate well with target KPIs </a:t>
            </a:r>
          </a:p>
          <a:p>
            <a:r>
              <a:rPr lang="en-US" dirty="0"/>
              <a:t>Offline evaluation is complemented by </a:t>
            </a:r>
            <a:r>
              <a:rPr lang="en-US" i="1" dirty="0"/>
              <a:t>online </a:t>
            </a:r>
            <a:r>
              <a:rPr lang="en-US" dirty="0"/>
              <a:t>evaluation (sometimes </a:t>
            </a:r>
            <a:r>
              <a:rPr lang="en-US" i="1" dirty="0"/>
              <a:t>user studies</a:t>
            </a:r>
            <a:r>
              <a:rPr lang="en-US" dirty="0"/>
              <a:t>)</a:t>
            </a:r>
          </a:p>
          <a:p>
            <a:endParaRPr lang="en-US" dirty="0"/>
          </a:p>
          <a:p>
            <a:pPr lvl="1"/>
            <a:endParaRPr lang="en-US" dirty="0"/>
          </a:p>
          <a:p>
            <a:pPr lvl="1"/>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35519287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4AE085-8DC6-47DA-A23E-057BBA754F37}"/>
              </a:ext>
            </a:extLst>
          </p:cNvPr>
          <p:cNvSpPr>
            <a:spLocks noGrp="1"/>
          </p:cNvSpPr>
          <p:nvPr>
            <p:ph type="title"/>
          </p:nvPr>
        </p:nvSpPr>
        <p:spPr/>
        <p:txBody>
          <a:bodyPr/>
          <a:lstStyle/>
          <a:p>
            <a:r>
              <a:rPr lang="en-US"/>
              <a:t>Evaluation of a Recommender System</a:t>
            </a:r>
          </a:p>
        </p:txBody>
      </p:sp>
      <p:sp>
        <p:nvSpPr>
          <p:cNvPr id="6" name="Content Placeholder 5">
            <a:extLst>
              <a:ext uri="{FF2B5EF4-FFF2-40B4-BE49-F238E27FC236}">
                <a16:creationId xmlns:a16="http://schemas.microsoft.com/office/drawing/2014/main" id="{DB3A44C7-B85D-4A75-92C2-90E6CF4A49AA}"/>
              </a:ext>
            </a:extLst>
          </p:cNvPr>
          <p:cNvSpPr>
            <a:spLocks noGrp="1"/>
          </p:cNvSpPr>
          <p:nvPr>
            <p:ph idx="1"/>
          </p:nvPr>
        </p:nvSpPr>
        <p:spPr/>
        <p:txBody>
          <a:bodyPr/>
          <a:lstStyle/>
          <a:p>
            <a:r>
              <a:rPr lang="en-US" dirty="0"/>
              <a:t>Evaluation is critical to recommender systems</a:t>
            </a:r>
          </a:p>
          <a:p>
            <a:pPr lvl="1"/>
            <a:r>
              <a:rPr lang="en-US" dirty="0"/>
              <a:t>Metrics can be similar to supervised learning</a:t>
            </a:r>
          </a:p>
          <a:p>
            <a:pPr lvl="1"/>
            <a:r>
              <a:rPr lang="en-US" dirty="0"/>
              <a:t>But are different in terms of </a:t>
            </a:r>
          </a:p>
          <a:p>
            <a:pPr lvl="2"/>
            <a:r>
              <a:rPr lang="en-US" dirty="0"/>
              <a:t>Evaluation protocol</a:t>
            </a:r>
          </a:p>
          <a:p>
            <a:pPr lvl="2"/>
            <a:r>
              <a:rPr lang="en-US" dirty="0"/>
              <a:t>Implementation of evaluation methods</a:t>
            </a:r>
          </a:p>
          <a:p>
            <a:pPr lvl="1"/>
            <a:r>
              <a:rPr lang="en-US" dirty="0"/>
              <a:t>We only cover </a:t>
            </a:r>
            <a:r>
              <a:rPr lang="en-US" i="1" dirty="0"/>
              <a:t>offline</a:t>
            </a:r>
            <a:r>
              <a:rPr lang="en-US" dirty="0"/>
              <a:t> evaluation metrics</a:t>
            </a:r>
          </a:p>
          <a:p>
            <a:r>
              <a:rPr lang="en-US" dirty="0"/>
              <a:t>Basic guidelines</a:t>
            </a:r>
          </a:p>
          <a:p>
            <a:pPr lvl="1"/>
            <a:r>
              <a:rPr lang="en-US" dirty="0"/>
              <a:t>Hypothesis.</a:t>
            </a:r>
          </a:p>
          <a:p>
            <a:pPr lvl="2"/>
            <a:r>
              <a:rPr lang="en-US" dirty="0"/>
              <a:t>E.g., algorithm A is better than algorithm B in terms of predicting ratings.</a:t>
            </a:r>
          </a:p>
          <a:p>
            <a:pPr lvl="1"/>
            <a:r>
              <a:rPr lang="en-US" dirty="0"/>
              <a:t>Controlling variables.</a:t>
            </a:r>
          </a:p>
          <a:p>
            <a:pPr lvl="2"/>
            <a:r>
              <a:rPr lang="en-US" dirty="0"/>
              <a:t>E.g., algorithm A and Algorithm B are evaluated by using the same dataset and protocol.</a:t>
            </a:r>
          </a:p>
          <a:p>
            <a:pPr lvl="1"/>
            <a:r>
              <a:rPr lang="en-US" dirty="0" err="1"/>
              <a:t>Generalisation</a:t>
            </a:r>
            <a:r>
              <a:rPr lang="en-US" dirty="0"/>
              <a:t> power.</a:t>
            </a:r>
          </a:p>
          <a:p>
            <a:endParaRPr lang="en-US" dirty="0"/>
          </a:p>
          <a:p>
            <a:endParaRPr lang="en-US" dirty="0"/>
          </a:p>
        </p:txBody>
      </p:sp>
      <p:sp>
        <p:nvSpPr>
          <p:cNvPr id="7" name="Rectangle 6">
            <a:extLst>
              <a:ext uri="{FF2B5EF4-FFF2-40B4-BE49-F238E27FC236}">
                <a16:creationId xmlns:a16="http://schemas.microsoft.com/office/drawing/2014/main" id="{9515C353-DC4E-499E-A1E7-EE7F16256FF5}"/>
              </a:ext>
            </a:extLst>
          </p:cNvPr>
          <p:cNvSpPr/>
          <p:nvPr/>
        </p:nvSpPr>
        <p:spPr>
          <a:xfrm>
            <a:off x="0" y="6386331"/>
            <a:ext cx="6096000" cy="523220"/>
          </a:xfrm>
          <a:prstGeom prst="rect">
            <a:avLst/>
          </a:prstGeom>
        </p:spPr>
        <p:txBody>
          <a:bodyPr>
            <a:spAutoFit/>
          </a:bodyPr>
          <a:lstStyle/>
          <a:p>
            <a:r>
              <a:rPr lang="en-US" sz="1400" dirty="0"/>
              <a:t>G. Shani and A. </a:t>
            </a:r>
            <a:r>
              <a:rPr lang="en-US" sz="1400" dirty="0" err="1"/>
              <a:t>Gunawardana</a:t>
            </a:r>
            <a:r>
              <a:rPr lang="en-GB" sz="1400" dirty="0"/>
              <a:t>.</a:t>
            </a:r>
            <a:r>
              <a:rPr lang="en-GB" sz="1400" i="1" dirty="0"/>
              <a:t> </a:t>
            </a:r>
            <a:r>
              <a:rPr lang="en-US" sz="1400" dirty="0"/>
              <a:t>Evaluating Recommendation Systems. </a:t>
            </a:r>
          </a:p>
          <a:p>
            <a:r>
              <a:rPr lang="en-US" sz="1400" dirty="0"/>
              <a:t>J. </a:t>
            </a:r>
            <a:r>
              <a:rPr lang="en-US" sz="1400" dirty="0" err="1"/>
              <a:t>Herlocker</a:t>
            </a:r>
            <a:r>
              <a:rPr lang="en-US" sz="1400" dirty="0"/>
              <a:t> et al</a:t>
            </a:r>
            <a:r>
              <a:rPr lang="en-GB" sz="1400" dirty="0"/>
              <a:t>, </a:t>
            </a:r>
            <a:r>
              <a:rPr lang="en-US" sz="1400" dirty="0"/>
              <a:t>Evaluating Collaborative Filtering Recommender Systems</a:t>
            </a:r>
            <a:endParaRPr lang="en-GB" sz="1400" dirty="0"/>
          </a:p>
        </p:txBody>
      </p:sp>
    </p:spTree>
    <p:extLst>
      <p:ext uri="{BB962C8B-B14F-4D97-AF65-F5344CB8AC3E}">
        <p14:creationId xmlns:p14="http://schemas.microsoft.com/office/powerpoint/2010/main" val="3172261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D0569-BF10-45F3-9463-853D0327532D}"/>
              </a:ext>
            </a:extLst>
          </p:cNvPr>
          <p:cNvSpPr>
            <a:spLocks noGrp="1"/>
          </p:cNvSpPr>
          <p:nvPr>
            <p:ph type="title"/>
          </p:nvPr>
        </p:nvSpPr>
        <p:spPr/>
        <p:txBody>
          <a:bodyPr/>
          <a:lstStyle/>
          <a:p>
            <a:r>
              <a:rPr lang="en-US"/>
              <a:t>Evaluation of a Recommender System</a:t>
            </a:r>
          </a:p>
        </p:txBody>
      </p:sp>
      <p:sp>
        <p:nvSpPr>
          <p:cNvPr id="3" name="Content Placeholder 2">
            <a:extLst>
              <a:ext uri="{FF2B5EF4-FFF2-40B4-BE49-F238E27FC236}">
                <a16:creationId xmlns:a16="http://schemas.microsoft.com/office/drawing/2014/main" id="{0B668A8F-5053-4718-B0AA-32F7B5E157A0}"/>
              </a:ext>
            </a:extLst>
          </p:cNvPr>
          <p:cNvSpPr>
            <a:spLocks noGrp="1"/>
          </p:cNvSpPr>
          <p:nvPr>
            <p:ph idx="1"/>
          </p:nvPr>
        </p:nvSpPr>
        <p:spPr/>
        <p:txBody>
          <a:bodyPr>
            <a:normAutofit fontScale="92500" lnSpcReduction="10000"/>
          </a:bodyPr>
          <a:lstStyle/>
          <a:p>
            <a:r>
              <a:rPr lang="en-US" dirty="0"/>
              <a:t>Properties of system</a:t>
            </a:r>
          </a:p>
          <a:p>
            <a:pPr lvl="1"/>
            <a:r>
              <a:rPr lang="en-US" dirty="0"/>
              <a:t>Prediction accuracy</a:t>
            </a:r>
          </a:p>
          <a:p>
            <a:pPr lvl="2"/>
            <a:r>
              <a:rPr lang="en-US" dirty="0"/>
              <a:t>Rating accuracy. RMSE, MAE, etc. -&gt; normalized RMSE, MAE, etc. -&gt; Average RMSE, MAE, etc.</a:t>
            </a:r>
          </a:p>
          <a:p>
            <a:pPr lvl="2"/>
            <a:r>
              <a:rPr lang="en-US" dirty="0"/>
              <a:t>Usage prediction (relevancy). Precision, recall, etc. -&gt; ROC, precision-recall, etc. -&gt; user/global ROC. </a:t>
            </a:r>
          </a:p>
          <a:p>
            <a:pPr lvl="2"/>
            <a:r>
              <a:rPr lang="en-US" dirty="0"/>
              <a:t>Ranking measures.</a:t>
            </a:r>
          </a:p>
          <a:p>
            <a:pPr lvl="3"/>
            <a:r>
              <a:rPr lang="en-US" dirty="0"/>
              <a:t>Using a reference ranking. NDPM</a:t>
            </a:r>
          </a:p>
          <a:p>
            <a:pPr lvl="3"/>
            <a:r>
              <a:rPr lang="en-US" dirty="0"/>
              <a:t>Utility-based ranking. R-score, NDCG, Average Reciprocal Rank, etc.</a:t>
            </a:r>
          </a:p>
          <a:p>
            <a:pPr lvl="1"/>
            <a:r>
              <a:rPr lang="en-US" dirty="0"/>
              <a:t>Coverage</a:t>
            </a:r>
          </a:p>
          <a:p>
            <a:pPr lvl="2"/>
            <a:r>
              <a:rPr lang="en-US" dirty="0"/>
              <a:t>User/item coverage. Gini index, Shannon entropy, etc. </a:t>
            </a:r>
          </a:p>
          <a:p>
            <a:pPr lvl="1"/>
            <a:r>
              <a:rPr lang="en-US" dirty="0"/>
              <a:t>Confidence</a:t>
            </a:r>
          </a:p>
          <a:p>
            <a:pPr lvl="1"/>
            <a:r>
              <a:rPr lang="en-US" dirty="0"/>
              <a:t>Trust (from users’ perspectives)</a:t>
            </a:r>
          </a:p>
          <a:p>
            <a:pPr lvl="1"/>
            <a:r>
              <a:rPr lang="en-US" dirty="0"/>
              <a:t>Novelty</a:t>
            </a:r>
          </a:p>
          <a:p>
            <a:pPr lvl="1"/>
            <a:r>
              <a:rPr lang="en-US" dirty="0"/>
              <a:t>Serendipity</a:t>
            </a:r>
          </a:p>
          <a:p>
            <a:pPr lvl="1"/>
            <a:r>
              <a:rPr lang="en-US" dirty="0"/>
              <a:t>Diversity</a:t>
            </a:r>
          </a:p>
        </p:txBody>
      </p:sp>
      <p:sp>
        <p:nvSpPr>
          <p:cNvPr id="4" name="TextBox 3">
            <a:extLst>
              <a:ext uri="{FF2B5EF4-FFF2-40B4-BE49-F238E27FC236}">
                <a16:creationId xmlns:a16="http://schemas.microsoft.com/office/drawing/2014/main" id="{81C87851-C3F7-4385-AD9D-3F1C9086373C}"/>
              </a:ext>
            </a:extLst>
          </p:cNvPr>
          <p:cNvSpPr txBox="1"/>
          <p:nvPr/>
        </p:nvSpPr>
        <p:spPr>
          <a:xfrm>
            <a:off x="0" y="6611779"/>
            <a:ext cx="7843557" cy="307777"/>
          </a:xfrm>
          <a:prstGeom prst="rect">
            <a:avLst/>
          </a:prstGeom>
          <a:noFill/>
        </p:spPr>
        <p:txBody>
          <a:bodyPr wrap="none" rtlCol="0">
            <a:spAutoFit/>
          </a:bodyPr>
          <a:lstStyle/>
          <a:p>
            <a:r>
              <a:rPr lang="en-US" sz="1400" dirty="0"/>
              <a:t>M Ge et al, Beyond accuracy: evaluating recommender systems by coverage and serendipity, </a:t>
            </a:r>
            <a:r>
              <a:rPr lang="en-US" sz="1400" dirty="0" err="1"/>
              <a:t>RecSys</a:t>
            </a:r>
            <a:r>
              <a:rPr lang="en-US" sz="1400" dirty="0"/>
              <a:t> 2010</a:t>
            </a:r>
          </a:p>
        </p:txBody>
      </p:sp>
    </p:spTree>
    <p:extLst>
      <p:ext uri="{BB962C8B-B14F-4D97-AF65-F5344CB8AC3E}">
        <p14:creationId xmlns:p14="http://schemas.microsoft.com/office/powerpoint/2010/main" val="3933769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952D-19F1-41C7-812B-EE5494FFC5A6}"/>
              </a:ext>
            </a:extLst>
          </p:cNvPr>
          <p:cNvSpPr>
            <a:spLocks noGrp="1"/>
          </p:cNvSpPr>
          <p:nvPr>
            <p:ph type="title"/>
          </p:nvPr>
        </p:nvSpPr>
        <p:spPr/>
        <p:txBody>
          <a:bodyPr/>
          <a:lstStyle/>
          <a:p>
            <a:r>
              <a:rPr lang="en-US"/>
              <a:t>Evaluation Utilities and Notebooks</a:t>
            </a:r>
          </a:p>
        </p:txBody>
      </p:sp>
      <p:sp>
        <p:nvSpPr>
          <p:cNvPr id="3" name="Content Placeholder 2">
            <a:extLst>
              <a:ext uri="{FF2B5EF4-FFF2-40B4-BE49-F238E27FC236}">
                <a16:creationId xmlns:a16="http://schemas.microsoft.com/office/drawing/2014/main" id="{2F7AD07E-58CF-42F3-9375-5C1529BE3A3A}"/>
              </a:ext>
            </a:extLst>
          </p:cNvPr>
          <p:cNvSpPr>
            <a:spLocks noGrp="1"/>
          </p:cNvSpPr>
          <p:nvPr>
            <p:ph idx="1"/>
          </p:nvPr>
        </p:nvSpPr>
        <p:spPr/>
        <p:txBody>
          <a:bodyPr/>
          <a:lstStyle/>
          <a:p>
            <a:r>
              <a:rPr lang="en-US" dirty="0"/>
              <a:t>Utilities</a:t>
            </a:r>
          </a:p>
          <a:p>
            <a:pPr lvl="1"/>
            <a:r>
              <a:rPr lang="en-US" dirty="0"/>
              <a:t>Rating evaluation (Python and Spark)</a:t>
            </a:r>
          </a:p>
          <a:p>
            <a:pPr lvl="1"/>
            <a:r>
              <a:rPr lang="en-US" dirty="0"/>
              <a:t>Ranking evaluation (Python and Spark)</a:t>
            </a:r>
          </a:p>
          <a:p>
            <a:pPr lvl="1"/>
            <a:r>
              <a:rPr lang="en-US" dirty="0"/>
              <a:t>AUC, </a:t>
            </a:r>
            <a:r>
              <a:rPr lang="en-US" dirty="0" err="1"/>
              <a:t>logloss</a:t>
            </a:r>
            <a:endParaRPr lang="en-US" dirty="0"/>
          </a:p>
          <a:p>
            <a:r>
              <a:rPr lang="en-US" dirty="0"/>
              <a:t>Notebooks</a:t>
            </a:r>
          </a:p>
          <a:p>
            <a:pPr lvl="1"/>
            <a:r>
              <a:rPr lang="en-US" sz="2000" dirty="0">
                <a:latin typeface="Consolas"/>
              </a:rPr>
              <a:t>notebooks/04_evaluation/</a:t>
            </a:r>
            <a:r>
              <a:rPr lang="en-US" sz="2000" dirty="0" err="1">
                <a:latin typeface="Consolas"/>
              </a:rPr>
              <a:t>evaluation.ipynb</a:t>
            </a:r>
            <a:endParaRPr lang="en-US" sz="2000" dirty="0">
              <a:latin typeface="Consolas"/>
            </a:endParaRPr>
          </a:p>
        </p:txBody>
      </p:sp>
    </p:spTree>
    <p:extLst>
      <p:ext uri="{BB962C8B-B14F-4D97-AF65-F5344CB8AC3E}">
        <p14:creationId xmlns:p14="http://schemas.microsoft.com/office/powerpoint/2010/main" val="3074797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29D200-587B-4A06-992E-28405BD1D564}"/>
              </a:ext>
            </a:extLst>
          </p:cNvPr>
          <p:cNvSpPr>
            <a:spLocks noGrp="1"/>
          </p:cNvSpPr>
          <p:nvPr>
            <p:ph type="title"/>
          </p:nvPr>
        </p:nvSpPr>
        <p:spPr>
          <a:xfrm>
            <a:off x="838200" y="2766218"/>
            <a:ext cx="10515600" cy="1325563"/>
          </a:xfrm>
        </p:spPr>
        <p:txBody>
          <a:bodyPr/>
          <a:lstStyle/>
          <a:p>
            <a:pPr algn="ctr"/>
            <a:r>
              <a:rPr lang="en-US"/>
              <a:t>Q &amp; A</a:t>
            </a:r>
          </a:p>
        </p:txBody>
      </p:sp>
    </p:spTree>
    <p:extLst>
      <p:ext uri="{BB962C8B-B14F-4D97-AF65-F5344CB8AC3E}">
        <p14:creationId xmlns:p14="http://schemas.microsoft.com/office/powerpoint/2010/main" val="2323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 y="488"/>
            <a:ext cx="12190271" cy="6857027"/>
          </a:xfrm>
          <a:prstGeom prst="rect">
            <a:avLst/>
          </a:prstGeom>
        </p:spPr>
      </p:pic>
      <p:sp>
        <p:nvSpPr>
          <p:cNvPr id="37" name="Rectangle 36"/>
          <p:cNvSpPr/>
          <p:nvPr/>
        </p:nvSpPr>
        <p:spPr bwMode="auto">
          <a:xfrm>
            <a:off x="865" y="487"/>
            <a:ext cx="12190272" cy="6857027"/>
          </a:xfrm>
          <a:prstGeom prst="rect">
            <a:avLst/>
          </a:prstGeom>
          <a:solidFill>
            <a:srgbClr val="000000">
              <a:alpha val="3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a:ln>
                <a:solidFill>
                  <a:sysClr val="windowText" lastClr="000000"/>
                </a:solidFill>
              </a:ln>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Rectangle 9"/>
          <p:cNvSpPr/>
          <p:nvPr/>
        </p:nvSpPr>
        <p:spPr bwMode="auto">
          <a:xfrm>
            <a:off x="1730" y="2654189"/>
            <a:ext cx="12190271" cy="426274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639989"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40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 name="Rectangle 1"/>
          <p:cNvSpPr/>
          <p:nvPr/>
        </p:nvSpPr>
        <p:spPr>
          <a:xfrm>
            <a:off x="1981784" y="1242380"/>
            <a:ext cx="8228433" cy="755259"/>
          </a:xfrm>
          <a:prstGeom prst="rect">
            <a:avLst/>
          </a:prstGeom>
        </p:spPr>
        <p:txBody>
          <a:bodyPr wrap="square" anchor="t">
            <a:spAutoFit/>
          </a:bodyPr>
          <a:lstStyle/>
          <a:p>
            <a:pPr algn="ctr" defTabSz="913927" fontAlgn="base">
              <a:lnSpc>
                <a:spcPct val="90000"/>
              </a:lnSpc>
              <a:spcBef>
                <a:spcPct val="0"/>
              </a:spcBef>
              <a:spcAft>
                <a:spcPct val="0"/>
              </a:spcAft>
              <a:defRPr/>
            </a:pPr>
            <a:r>
              <a:rPr lang="en-US" sz="4800" dirty="0">
                <a:gradFill>
                  <a:gsLst>
                    <a:gs pos="0">
                      <a:srgbClr val="FFFFFF"/>
                    </a:gs>
                    <a:gs pos="100000">
                      <a:srgbClr val="FFFFFF"/>
                    </a:gs>
                  </a:gsLst>
                  <a:lin ang="5400000" scaled="0"/>
                </a:gradFill>
                <a:latin typeface="Segoe UI Light"/>
                <a:ea typeface="Segoe UI" pitchFamily="34" charset="0"/>
                <a:cs typeface="Segoe UI"/>
              </a:rPr>
              <a:t>Recommendations Everywhere</a:t>
            </a:r>
            <a:endParaRPr lang="en-US" sz="48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pic>
        <p:nvPicPr>
          <p:cNvPr id="23" name="Picture 2" descr="Image result for netflix">
            <a:extLst>
              <a:ext uri="{FF2B5EF4-FFF2-40B4-BE49-F238E27FC236}">
                <a16:creationId xmlns:a16="http://schemas.microsoft.com/office/drawing/2014/main" id="{9C824BD6-B916-4117-9665-D583E3A231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5141" y="3622029"/>
            <a:ext cx="1181082" cy="11810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amazon">
            <a:extLst>
              <a:ext uri="{FF2B5EF4-FFF2-40B4-BE49-F238E27FC236}">
                <a16:creationId xmlns:a16="http://schemas.microsoft.com/office/drawing/2014/main" id="{4DEF37DE-53B2-4750-BDB8-48BD01F7CD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592" y="4458275"/>
            <a:ext cx="1010954" cy="10109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Image result for bytedance">
            <a:extLst>
              <a:ext uri="{FF2B5EF4-FFF2-40B4-BE49-F238E27FC236}">
                <a16:creationId xmlns:a16="http://schemas.microsoft.com/office/drawing/2014/main" id="{C427721E-3F18-47C5-BD7F-CC282E344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275" y="5547260"/>
            <a:ext cx="1950033" cy="65508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0" descr="Image result for youtube">
            <a:extLst>
              <a:ext uri="{FF2B5EF4-FFF2-40B4-BE49-F238E27FC236}">
                <a16:creationId xmlns:a16="http://schemas.microsoft.com/office/drawing/2014/main" id="{468AAA02-63F2-436F-A8F4-CBE8310FB6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0377" y="4939128"/>
            <a:ext cx="1488834" cy="59553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descr="Image result for spotify">
            <a:extLst>
              <a:ext uri="{FF2B5EF4-FFF2-40B4-BE49-F238E27FC236}">
                <a16:creationId xmlns:a16="http://schemas.microsoft.com/office/drawing/2014/main" id="{11A167D7-F968-4D44-B67A-3F011D59BA6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9082" y="6317016"/>
            <a:ext cx="979974" cy="5144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6" descr="Image result for tiktok">
            <a:extLst>
              <a:ext uri="{FF2B5EF4-FFF2-40B4-BE49-F238E27FC236}">
                <a16:creationId xmlns:a16="http://schemas.microsoft.com/office/drawing/2014/main" id="{E02B66A9-CD0C-4628-8A63-F29D40F2A6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6818" y="3618964"/>
            <a:ext cx="1181083" cy="118108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8" descr="Image result for pinterest">
            <a:extLst>
              <a:ext uri="{FF2B5EF4-FFF2-40B4-BE49-F238E27FC236}">
                <a16:creationId xmlns:a16="http://schemas.microsoft.com/office/drawing/2014/main" id="{A2749918-8FC0-43D3-AEE5-7EE09834FEB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3592" y="3622029"/>
            <a:ext cx="1010954" cy="7582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0" descr="Image result for zalando">
            <a:extLst>
              <a:ext uri="{FF2B5EF4-FFF2-40B4-BE49-F238E27FC236}">
                <a16:creationId xmlns:a16="http://schemas.microsoft.com/office/drawing/2014/main" id="{C408D27B-4E26-48F0-B929-4C62F82FB2C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41358" y="5628797"/>
            <a:ext cx="1202663" cy="12026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asos">
            <a:extLst>
              <a:ext uri="{FF2B5EF4-FFF2-40B4-BE49-F238E27FC236}">
                <a16:creationId xmlns:a16="http://schemas.microsoft.com/office/drawing/2014/main" id="{8244CBBA-3997-48F4-A62F-8C9C5EE0D02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0378" y="6330148"/>
            <a:ext cx="1299658" cy="48087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Image result for bing">
            <a:extLst>
              <a:ext uri="{FF2B5EF4-FFF2-40B4-BE49-F238E27FC236}">
                <a16:creationId xmlns:a16="http://schemas.microsoft.com/office/drawing/2014/main" id="{DF62AEF4-1CD1-4909-A090-0C875C2B8C4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46488" y="4939128"/>
            <a:ext cx="1406661" cy="5955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Image result for criteo">
            <a:extLst>
              <a:ext uri="{FF2B5EF4-FFF2-40B4-BE49-F238E27FC236}">
                <a16:creationId xmlns:a16="http://schemas.microsoft.com/office/drawing/2014/main" id="{5A0C9026-37A8-4469-BB99-18116D72D94C}"/>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704" t="25142" r="6299" b="30168"/>
          <a:stretch/>
        </p:blipFill>
        <p:spPr bwMode="auto">
          <a:xfrm>
            <a:off x="4284523" y="5647671"/>
            <a:ext cx="1966244" cy="66398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8" descr="Image result for google">
            <a:extLst>
              <a:ext uri="{FF2B5EF4-FFF2-40B4-BE49-F238E27FC236}">
                <a16:creationId xmlns:a16="http://schemas.microsoft.com/office/drawing/2014/main" id="{6060EFEE-E686-49BB-9AB9-05A41636616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80425" y="4593768"/>
            <a:ext cx="954424" cy="9544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acebook">
            <a:extLst>
              <a:ext uri="{FF2B5EF4-FFF2-40B4-BE49-F238E27FC236}">
                <a16:creationId xmlns:a16="http://schemas.microsoft.com/office/drawing/2014/main" id="{4C3EA284-DBF1-4465-A412-BEC43EADD36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83960" y="6202349"/>
            <a:ext cx="600962" cy="6009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instagram">
            <a:extLst>
              <a:ext uri="{FF2B5EF4-FFF2-40B4-BE49-F238E27FC236}">
                <a16:creationId xmlns:a16="http://schemas.microsoft.com/office/drawing/2014/main" id="{E77F9BEB-AE06-4E4C-BE69-AC9DC9EE8B6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55248" y="4582486"/>
            <a:ext cx="947625" cy="9476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linkedin">
            <a:extLst>
              <a:ext uri="{FF2B5EF4-FFF2-40B4-BE49-F238E27FC236}">
                <a16:creationId xmlns:a16="http://schemas.microsoft.com/office/drawing/2014/main" id="{81FC8FEB-D1BD-48DE-B6E1-27345CF7AAE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95577" y="5647671"/>
            <a:ext cx="1159425" cy="11594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microsoft dynamics 365">
            <a:extLst>
              <a:ext uri="{FF2B5EF4-FFF2-40B4-BE49-F238E27FC236}">
                <a16:creationId xmlns:a16="http://schemas.microsoft.com/office/drawing/2014/main" id="{6F6E853A-CCFA-4A1A-BC68-B700ED038AD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614024" y="4581116"/>
            <a:ext cx="2247620" cy="99782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google news">
            <a:extLst>
              <a:ext uri="{FF2B5EF4-FFF2-40B4-BE49-F238E27FC236}">
                <a16:creationId xmlns:a16="http://schemas.microsoft.com/office/drawing/2014/main" id="{F915832A-65D1-4156-8A3A-3F8D259F860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74820" y="5329740"/>
            <a:ext cx="819242" cy="81924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alibaba">
            <a:extLst>
              <a:ext uri="{FF2B5EF4-FFF2-40B4-BE49-F238E27FC236}">
                <a16:creationId xmlns:a16="http://schemas.microsoft.com/office/drawing/2014/main" id="{58D23AAF-AE55-4AE4-9A12-A41AC9AFCEB0}"/>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26948" y="6118807"/>
            <a:ext cx="1625631" cy="68592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snapchat">
            <a:extLst>
              <a:ext uri="{FF2B5EF4-FFF2-40B4-BE49-F238E27FC236}">
                <a16:creationId xmlns:a16="http://schemas.microsoft.com/office/drawing/2014/main" id="{DE76FC47-9DD0-438E-AF9E-D3D18426678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907044" y="5318598"/>
            <a:ext cx="1245535" cy="70128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Image result for twitter">
            <a:extLst>
              <a:ext uri="{FF2B5EF4-FFF2-40B4-BE49-F238E27FC236}">
                <a16:creationId xmlns:a16="http://schemas.microsoft.com/office/drawing/2014/main" id="{65E1196C-FE48-4148-9238-4F3B3E6F6FCC}"/>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285697" y="5329739"/>
            <a:ext cx="1481281" cy="148128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Image result for booking">
            <a:extLst>
              <a:ext uri="{FF2B5EF4-FFF2-40B4-BE49-F238E27FC236}">
                <a16:creationId xmlns:a16="http://schemas.microsoft.com/office/drawing/2014/main" id="{C26D8AC4-FC85-44ED-85E5-C8DD91CDFBC0}"/>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41251" b="41218"/>
          <a:stretch/>
        </p:blipFill>
        <p:spPr bwMode="auto">
          <a:xfrm>
            <a:off x="4296216" y="6466312"/>
            <a:ext cx="1966244" cy="344709"/>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Image result for thomson reuters">
            <a:extLst>
              <a:ext uri="{FF2B5EF4-FFF2-40B4-BE49-F238E27FC236}">
                <a16:creationId xmlns:a16="http://schemas.microsoft.com/office/drawing/2014/main" id="{D8F572B6-F23B-44A0-A3A3-84D883827C46}"/>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343011" y="3639469"/>
            <a:ext cx="1423967" cy="1423967"/>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Image result for traveloka">
            <a:extLst>
              <a:ext uri="{FF2B5EF4-FFF2-40B4-BE49-F238E27FC236}">
                <a16:creationId xmlns:a16="http://schemas.microsoft.com/office/drawing/2014/main" id="{35F9D95E-9551-4742-9701-F5E423C35DA7}"/>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792864" y="4606001"/>
            <a:ext cx="1591566" cy="7012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microsoft">
            <a:extLst>
              <a:ext uri="{FF2B5EF4-FFF2-40B4-BE49-F238E27FC236}">
                <a16:creationId xmlns:a16="http://schemas.microsoft.com/office/drawing/2014/main" id="{089AED33-495A-4ECE-BB08-7ABC958A2A99}"/>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11511" t="36531" r="12250" b="38508"/>
          <a:stretch/>
        </p:blipFill>
        <p:spPr bwMode="auto">
          <a:xfrm>
            <a:off x="4089013" y="3639470"/>
            <a:ext cx="3995568" cy="8721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hopee">
            <a:extLst>
              <a:ext uri="{FF2B5EF4-FFF2-40B4-BE49-F238E27FC236}">
                <a16:creationId xmlns:a16="http://schemas.microsoft.com/office/drawing/2014/main" id="{B947C397-5710-4279-AA36-DBEB56D8333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408368" y="3643816"/>
            <a:ext cx="1744211" cy="872105"/>
          </a:xfrm>
          <a:prstGeom prst="rect">
            <a:avLst/>
          </a:prstGeom>
          <a:noFill/>
          <a:extLst>
            <a:ext uri="{909E8E84-426E-40DD-AFC4-6F175D3DCCD1}">
              <a14:hiddenFill xmlns:a14="http://schemas.microsoft.com/office/drawing/2010/main">
                <a:solidFill>
                  <a:srgbClr val="FFFFFF"/>
                </a:solidFill>
              </a14:hiddenFill>
            </a:ext>
          </a:extLst>
        </p:spPr>
      </p:pic>
      <p:sp>
        <p:nvSpPr>
          <p:cNvPr id="36" name="Text Placeholder 2">
            <a:extLst>
              <a:ext uri="{FF2B5EF4-FFF2-40B4-BE49-F238E27FC236}">
                <a16:creationId xmlns:a16="http://schemas.microsoft.com/office/drawing/2014/main" id="{A49180A6-999D-4953-9360-7FE731F9DC8B}"/>
              </a:ext>
            </a:extLst>
          </p:cNvPr>
          <p:cNvSpPr txBox="1">
            <a:spLocks/>
          </p:cNvSpPr>
          <p:nvPr/>
        </p:nvSpPr>
        <p:spPr>
          <a:xfrm>
            <a:off x="513794" y="2728858"/>
            <a:ext cx="11360150" cy="1500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t>
            </a:r>
            <a:r>
              <a:rPr lang="en-US" i="1" dirty="0"/>
              <a:t>35% of what consumers purchase on Amazon and 75% of what they watch on Netflix come from recommendations algorithms</a:t>
            </a:r>
            <a:r>
              <a:rPr lang="en-US" dirty="0"/>
              <a:t>” </a:t>
            </a:r>
            <a:r>
              <a:rPr lang="en-GB" dirty="0"/>
              <a:t>McKinsey &amp; Co</a:t>
            </a:r>
          </a:p>
          <a:p>
            <a:endParaRPr lang="en-US" dirty="0"/>
          </a:p>
        </p:txBody>
      </p:sp>
    </p:spTree>
    <p:extLst>
      <p:ext uri="{BB962C8B-B14F-4D97-AF65-F5344CB8AC3E}">
        <p14:creationId xmlns:p14="http://schemas.microsoft.com/office/powerpoint/2010/main" val="40123059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 y="488"/>
            <a:ext cx="12190271" cy="6857027"/>
          </a:xfrm>
          <a:prstGeom prst="rect">
            <a:avLst/>
          </a:prstGeom>
        </p:spPr>
      </p:pic>
      <p:sp>
        <p:nvSpPr>
          <p:cNvPr id="37" name="Rectangle 36"/>
          <p:cNvSpPr/>
          <p:nvPr/>
        </p:nvSpPr>
        <p:spPr bwMode="auto">
          <a:xfrm>
            <a:off x="865" y="487"/>
            <a:ext cx="12190272" cy="6857027"/>
          </a:xfrm>
          <a:prstGeom prst="rect">
            <a:avLst/>
          </a:prstGeom>
          <a:solidFill>
            <a:srgbClr val="000000">
              <a:alpha val="3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a:ln>
                <a:solidFill>
                  <a:sysClr val="windowText" lastClr="000000"/>
                </a:solidFill>
              </a:ln>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Rectangle 9"/>
          <p:cNvSpPr/>
          <p:nvPr/>
        </p:nvSpPr>
        <p:spPr bwMode="auto">
          <a:xfrm>
            <a:off x="866" y="3954389"/>
            <a:ext cx="12190271" cy="290312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639989"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40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nvGrpSpPr>
          <p:cNvPr id="9" name="Group 8"/>
          <p:cNvGrpSpPr/>
          <p:nvPr/>
        </p:nvGrpSpPr>
        <p:grpSpPr>
          <a:xfrm>
            <a:off x="359033" y="3509764"/>
            <a:ext cx="11772731" cy="2745200"/>
            <a:chOff x="358218" y="3509776"/>
            <a:chExt cx="11774401" cy="2745591"/>
          </a:xfrm>
        </p:grpSpPr>
        <p:sp>
          <p:nvSpPr>
            <p:cNvPr id="14" name="TextBox 13"/>
            <p:cNvSpPr txBox="1"/>
            <p:nvPr/>
          </p:nvSpPr>
          <p:spPr>
            <a:xfrm>
              <a:off x="4501156" y="4360184"/>
              <a:ext cx="3203356" cy="954472"/>
            </a:xfrm>
            <a:prstGeom prst="rect">
              <a:avLst/>
            </a:prstGeom>
            <a:noFill/>
          </p:spPr>
          <p:txBody>
            <a:bodyPr wrap="square" lIns="179208" tIns="143366" rIns="179208" bIns="143366" rtlCol="0">
              <a:spAutoFit/>
            </a:bodyPr>
            <a:lstStyle/>
            <a:p>
              <a:pPr algn="ctr" defTabSz="913841">
                <a:lnSpc>
                  <a:spcPct val="90000"/>
                </a:lnSpc>
                <a:spcAft>
                  <a:spcPts val="588"/>
                </a:spcAft>
                <a:defRPr/>
              </a:pPr>
              <a:r>
                <a:rPr lang="en-US" sz="2400" kern="0" spc="49" dirty="0">
                  <a:ln w="3175">
                    <a:noFill/>
                  </a:ln>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Business metric prediction</a:t>
              </a:r>
            </a:p>
          </p:txBody>
        </p:sp>
        <p:sp>
          <p:nvSpPr>
            <p:cNvPr id="15" name="Rectangle 14"/>
            <p:cNvSpPr/>
            <p:nvPr/>
          </p:nvSpPr>
          <p:spPr>
            <a:xfrm>
              <a:off x="4694737" y="5173626"/>
              <a:ext cx="2816192" cy="829300"/>
            </a:xfrm>
            <a:prstGeom prst="rect">
              <a:avLst/>
            </a:prstGeom>
          </p:spPr>
          <p:txBody>
            <a:bodyPr wrap="square">
              <a:spAutoFit/>
            </a:bodyPr>
            <a:lstStyle/>
            <a:p>
              <a:pPr algn="ctr" defTabSz="914192">
                <a:spcBef>
                  <a:spcPts val="196"/>
                </a:spcBef>
                <a:defRPr/>
              </a:pPr>
              <a:r>
                <a:rPr lang="en-US" sz="1600"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Directly drive revenue through ad clicks, internet traffic, etc.</a:t>
              </a:r>
            </a:p>
          </p:txBody>
        </p:sp>
        <p:grpSp>
          <p:nvGrpSpPr>
            <p:cNvPr id="4" name="Group 3"/>
            <p:cNvGrpSpPr/>
            <p:nvPr/>
          </p:nvGrpSpPr>
          <p:grpSpPr>
            <a:xfrm>
              <a:off x="5661735" y="3509776"/>
              <a:ext cx="882198" cy="882196"/>
              <a:chOff x="5654900" y="4087798"/>
              <a:chExt cx="882198" cy="882196"/>
            </a:xfrm>
          </p:grpSpPr>
          <p:sp>
            <p:nvSpPr>
              <p:cNvPr id="19" name="Oval 18"/>
              <p:cNvSpPr/>
              <p:nvPr/>
            </p:nvSpPr>
            <p:spPr bwMode="auto">
              <a:xfrm>
                <a:off x="5654900" y="4087798"/>
                <a:ext cx="882198" cy="882196"/>
              </a:xfrm>
              <a:prstGeom prst="ellipse">
                <a:avLst/>
              </a:prstGeom>
              <a:solidFill>
                <a:schemeClr val="accent3"/>
              </a:solidFill>
              <a:ln w="19050" cap="flat" cmpd="sng" algn="ctr">
                <a:solidFill>
                  <a:schemeClr val="bg2"/>
                </a:solidFill>
                <a:prstDash val="solid"/>
                <a:miter lim="800000"/>
              </a:ln>
              <a:effectLst/>
            </p:spPr>
            <p:txBody>
              <a:bodyPr rot="0" spcFirstLastPara="0" vertOverflow="overflow" horzOverflow="overflow" vert="horz" wrap="square" lIns="215072" tIns="172058" rIns="215072" bIns="172058" numCol="1" spcCol="0" rtlCol="0" fromWordArt="0" anchor="t" anchorCtr="0" forceAA="0" compatLnSpc="1">
                <a:prstTxWarp prst="textNoShape">
                  <a:avLst/>
                </a:prstTxWarp>
                <a:noAutofit/>
              </a:bodyPr>
              <a:lstStyle/>
              <a:p>
                <a:pPr algn="ctr" defTabSz="1096503" fontAlgn="base">
                  <a:lnSpc>
                    <a:spcPct val="90000"/>
                  </a:lnSpc>
                  <a:spcBef>
                    <a:spcPct val="0"/>
                  </a:spcBef>
                  <a:spcAft>
                    <a:spcPct val="0"/>
                  </a:spcAft>
                  <a:defRPr/>
                </a:pPr>
                <a:endParaRPr lang="en-US" sz="2822" u="sng" kern="0" dirty="0">
                  <a:gradFill>
                    <a:gsLst>
                      <a:gs pos="0">
                        <a:srgbClr val="FFFFFF"/>
                      </a:gs>
                      <a:gs pos="100000">
                        <a:srgbClr val="FFFFFF"/>
                      </a:gs>
                    </a:gsLst>
                    <a:lin ang="5400000" scaled="0"/>
                  </a:gradFill>
                  <a:latin typeface="Segoe UI"/>
                  <a:cs typeface="Segoe UI" pitchFamily="34" charset="0"/>
                </a:endParaRPr>
              </a:p>
            </p:txBody>
          </p:sp>
          <p:sp>
            <p:nvSpPr>
              <p:cNvPr id="24" name="Freeform 14"/>
              <p:cNvSpPr>
                <a:spLocks noEditPoints="1"/>
              </p:cNvSpPr>
              <p:nvPr/>
            </p:nvSpPr>
            <p:spPr bwMode="auto">
              <a:xfrm>
                <a:off x="5845013" y="4324055"/>
                <a:ext cx="488676" cy="314371"/>
              </a:xfrm>
              <a:custGeom>
                <a:avLst/>
                <a:gdLst>
                  <a:gd name="T0" fmla="*/ 85 w 314"/>
                  <a:gd name="T1" fmla="*/ 62 h 202"/>
                  <a:gd name="T2" fmla="*/ 0 w 314"/>
                  <a:gd name="T3" fmla="*/ 202 h 202"/>
                  <a:gd name="T4" fmla="*/ 314 w 314"/>
                  <a:gd name="T5" fmla="*/ 202 h 202"/>
                  <a:gd name="T6" fmla="*/ 178 w 314"/>
                  <a:gd name="T7" fmla="*/ 7 h 202"/>
                  <a:gd name="T8" fmla="*/ 125 w 314"/>
                  <a:gd name="T9" fmla="*/ 77 h 202"/>
                  <a:gd name="T10" fmla="*/ 125 w 314"/>
                  <a:gd name="T11" fmla="*/ 41 h 202"/>
                  <a:gd name="T12" fmla="*/ 125 w 314"/>
                  <a:gd name="T13" fmla="*/ 22 h 202"/>
                  <a:gd name="T14" fmla="*/ 125 w 314"/>
                  <a:gd name="T15" fmla="*/ 0 h 202"/>
                  <a:gd name="T16" fmla="*/ 70 w 314"/>
                  <a:gd name="T17" fmla="*/ 19 h 202"/>
                  <a:gd name="T18" fmla="*/ 108 w 314"/>
                  <a:gd name="T19" fmla="*/ 34 h 202"/>
                  <a:gd name="T20" fmla="*/ 108 w 314"/>
                  <a:gd name="T21" fmla="*/ 77 h 202"/>
                  <a:gd name="T22" fmla="*/ 85 w 314"/>
                  <a:gd name="T23" fmla="*/ 62 h 202"/>
                  <a:gd name="T24" fmla="*/ 30 w 314"/>
                  <a:gd name="T25" fmla="*/ 185 h 202"/>
                  <a:gd name="T26" fmla="*/ 89 w 314"/>
                  <a:gd name="T27" fmla="*/ 86 h 202"/>
                  <a:gd name="T28" fmla="*/ 123 w 314"/>
                  <a:gd name="T29" fmla="*/ 107 h 202"/>
                  <a:gd name="T30" fmla="*/ 140 w 314"/>
                  <a:gd name="T31" fmla="*/ 86 h 202"/>
                  <a:gd name="T32" fmla="*/ 159 w 314"/>
                  <a:gd name="T33" fmla="*/ 105 h 202"/>
                  <a:gd name="T34" fmla="*/ 174 w 314"/>
                  <a:gd name="T35" fmla="*/ 90 h 202"/>
                  <a:gd name="T36" fmla="*/ 193 w 314"/>
                  <a:gd name="T37" fmla="*/ 110 h 202"/>
                  <a:gd name="T38" fmla="*/ 214 w 314"/>
                  <a:gd name="T39" fmla="*/ 88 h 202"/>
                  <a:gd name="T40" fmla="*/ 282 w 314"/>
                  <a:gd name="T41" fmla="*/ 185 h 202"/>
                  <a:gd name="T42" fmla="*/ 30 w 314"/>
                  <a:gd name="T43" fmla="*/ 185 h 202"/>
                  <a:gd name="T44" fmla="*/ 204 w 314"/>
                  <a:gd name="T45" fmla="*/ 73 h 202"/>
                  <a:gd name="T46" fmla="*/ 193 w 314"/>
                  <a:gd name="T47" fmla="*/ 84 h 202"/>
                  <a:gd name="T48" fmla="*/ 174 w 314"/>
                  <a:gd name="T49" fmla="*/ 67 h 202"/>
                  <a:gd name="T50" fmla="*/ 159 w 314"/>
                  <a:gd name="T51" fmla="*/ 82 h 202"/>
                  <a:gd name="T52" fmla="*/ 151 w 314"/>
                  <a:gd name="T53" fmla="*/ 73 h 202"/>
                  <a:gd name="T54" fmla="*/ 178 w 314"/>
                  <a:gd name="T55" fmla="*/ 34 h 202"/>
                  <a:gd name="T56" fmla="*/ 204 w 314"/>
                  <a:gd name="T57" fmla="*/ 7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4" h="202">
                    <a:moveTo>
                      <a:pt x="85" y="62"/>
                    </a:moveTo>
                    <a:lnTo>
                      <a:pt x="0" y="202"/>
                    </a:lnTo>
                    <a:lnTo>
                      <a:pt x="314" y="202"/>
                    </a:lnTo>
                    <a:lnTo>
                      <a:pt x="178" y="7"/>
                    </a:lnTo>
                    <a:lnTo>
                      <a:pt x="125" y="77"/>
                    </a:lnTo>
                    <a:lnTo>
                      <a:pt x="125" y="41"/>
                    </a:lnTo>
                    <a:lnTo>
                      <a:pt x="125" y="22"/>
                    </a:lnTo>
                    <a:lnTo>
                      <a:pt x="125" y="0"/>
                    </a:lnTo>
                    <a:lnTo>
                      <a:pt x="70" y="19"/>
                    </a:lnTo>
                    <a:lnTo>
                      <a:pt x="108" y="34"/>
                    </a:lnTo>
                    <a:lnTo>
                      <a:pt x="108" y="77"/>
                    </a:lnTo>
                    <a:lnTo>
                      <a:pt x="85" y="62"/>
                    </a:lnTo>
                    <a:close/>
                    <a:moveTo>
                      <a:pt x="30" y="185"/>
                    </a:moveTo>
                    <a:lnTo>
                      <a:pt x="89" y="86"/>
                    </a:lnTo>
                    <a:lnTo>
                      <a:pt x="123" y="107"/>
                    </a:lnTo>
                    <a:lnTo>
                      <a:pt x="140" y="86"/>
                    </a:lnTo>
                    <a:lnTo>
                      <a:pt x="159" y="105"/>
                    </a:lnTo>
                    <a:lnTo>
                      <a:pt x="174" y="90"/>
                    </a:lnTo>
                    <a:lnTo>
                      <a:pt x="193" y="110"/>
                    </a:lnTo>
                    <a:lnTo>
                      <a:pt x="214" y="88"/>
                    </a:lnTo>
                    <a:lnTo>
                      <a:pt x="282" y="185"/>
                    </a:lnTo>
                    <a:lnTo>
                      <a:pt x="30" y="185"/>
                    </a:lnTo>
                    <a:close/>
                    <a:moveTo>
                      <a:pt x="204" y="73"/>
                    </a:moveTo>
                    <a:lnTo>
                      <a:pt x="193" y="84"/>
                    </a:lnTo>
                    <a:lnTo>
                      <a:pt x="174" y="67"/>
                    </a:lnTo>
                    <a:lnTo>
                      <a:pt x="159" y="82"/>
                    </a:lnTo>
                    <a:lnTo>
                      <a:pt x="151" y="73"/>
                    </a:lnTo>
                    <a:lnTo>
                      <a:pt x="178" y="34"/>
                    </a:lnTo>
                    <a:lnTo>
                      <a:pt x="204" y="73"/>
                    </a:lnTo>
                    <a:close/>
                  </a:path>
                </a:pathLst>
              </a:custGeom>
              <a:solidFill>
                <a:schemeClr val="bg1"/>
              </a:solidFill>
              <a:ln>
                <a:noFill/>
              </a:ln>
            </p:spPr>
            <p:txBody>
              <a:bodyPr vert="horz" wrap="square" lIns="89630" tIns="44814" rIns="89630" bIns="44814" numCol="1" anchor="t" anchorCtr="0" compatLnSpc="1">
                <a:prstTxWarp prst="textNoShape">
                  <a:avLst/>
                </a:prstTxWarp>
              </a:bodyPr>
              <a:lstStyle/>
              <a:p>
                <a:pPr defTabSz="914192">
                  <a:defRPr/>
                </a:pPr>
                <a:endParaRPr lang="en-US" sz="1765" dirty="0">
                  <a:solidFill>
                    <a:srgbClr val="3F3F3F"/>
                  </a:solidFill>
                  <a:latin typeface="Segoe UI"/>
                </a:endParaRPr>
              </a:p>
            </p:txBody>
          </p:sp>
        </p:grpSp>
        <p:sp>
          <p:nvSpPr>
            <p:cNvPr id="16" name="TextBox 15"/>
            <p:cNvSpPr txBox="1"/>
            <p:nvPr/>
          </p:nvSpPr>
          <p:spPr>
            <a:xfrm>
              <a:off x="8346201" y="4360184"/>
              <a:ext cx="3786418" cy="954472"/>
            </a:xfrm>
            <a:prstGeom prst="rect">
              <a:avLst/>
            </a:prstGeom>
            <a:noFill/>
          </p:spPr>
          <p:txBody>
            <a:bodyPr wrap="square" lIns="179208" tIns="143366" rIns="179208" bIns="143366" rtlCol="0">
              <a:spAutoFit/>
            </a:bodyPr>
            <a:lstStyle/>
            <a:p>
              <a:pPr algn="ctr" defTabSz="913841">
                <a:lnSpc>
                  <a:spcPct val="90000"/>
                </a:lnSpc>
                <a:spcAft>
                  <a:spcPts val="588"/>
                </a:spcAft>
                <a:defRPr/>
              </a:pPr>
              <a:r>
                <a:rPr lang="en-US" sz="2400" kern="0" spc="49" dirty="0">
                  <a:ln w="3175">
                    <a:noFill/>
                  </a:ln>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Customer segmentation and </a:t>
              </a:r>
              <a:r>
                <a:rPr lang="en-GB" sz="2400" kern="0" spc="49" dirty="0">
                  <a:ln w="3175">
                    <a:noFill/>
                  </a:ln>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personalisation</a:t>
              </a:r>
            </a:p>
          </p:txBody>
        </p:sp>
        <p:sp>
          <p:nvSpPr>
            <p:cNvPr id="17" name="Rectangle 16"/>
            <p:cNvSpPr/>
            <p:nvPr/>
          </p:nvSpPr>
          <p:spPr>
            <a:xfrm>
              <a:off x="8895912" y="5173626"/>
              <a:ext cx="2686994" cy="1075556"/>
            </a:xfrm>
            <a:prstGeom prst="rect">
              <a:avLst/>
            </a:prstGeom>
          </p:spPr>
          <p:txBody>
            <a:bodyPr wrap="square">
              <a:spAutoFit/>
            </a:bodyPr>
            <a:lstStyle/>
            <a:p>
              <a:pPr algn="ctr" defTabSz="914192">
                <a:spcBef>
                  <a:spcPts val="196"/>
                </a:spcBef>
                <a:defRPr/>
              </a:pPr>
              <a:r>
                <a:rPr lang="en-US" sz="1600"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Indirectly drive revenue by precisely reaching customers with marketing campaign or product. </a:t>
              </a:r>
            </a:p>
          </p:txBody>
        </p:sp>
        <p:grpSp>
          <p:nvGrpSpPr>
            <p:cNvPr id="5" name="Group 4"/>
            <p:cNvGrpSpPr/>
            <p:nvPr/>
          </p:nvGrpSpPr>
          <p:grpSpPr>
            <a:xfrm>
              <a:off x="9800430" y="3513567"/>
              <a:ext cx="877960" cy="877960"/>
              <a:chOff x="9797006" y="4091589"/>
              <a:chExt cx="877960" cy="877960"/>
            </a:xfrm>
          </p:grpSpPr>
          <p:sp>
            <p:nvSpPr>
              <p:cNvPr id="22" name="Oval 21"/>
              <p:cNvSpPr/>
              <p:nvPr/>
            </p:nvSpPr>
            <p:spPr bwMode="auto">
              <a:xfrm>
                <a:off x="9797006" y="4091589"/>
                <a:ext cx="877960" cy="877960"/>
              </a:xfrm>
              <a:prstGeom prst="ellipse">
                <a:avLst/>
              </a:prstGeom>
              <a:solidFill>
                <a:schemeClr val="accent3"/>
              </a:solidFill>
              <a:ln w="19050" cap="flat" cmpd="sng" algn="ctr">
                <a:solidFill>
                  <a:schemeClr val="bg2"/>
                </a:solidFill>
                <a:prstDash val="solid"/>
                <a:miter lim="800000"/>
              </a:ln>
              <a:effectLst/>
            </p:spPr>
            <p:txBody>
              <a:bodyPr rot="0" spcFirstLastPara="0" vertOverflow="overflow" horzOverflow="overflow" vert="horz" wrap="square" lIns="215072" tIns="172058" rIns="215072" bIns="172058" numCol="1" spcCol="0" rtlCol="0" fromWordArt="0" anchor="t" anchorCtr="0" forceAA="0" compatLnSpc="1">
                <a:prstTxWarp prst="textNoShape">
                  <a:avLst/>
                </a:prstTxWarp>
                <a:noAutofit/>
              </a:bodyPr>
              <a:lstStyle/>
              <a:p>
                <a:pPr algn="ctr" defTabSz="1096503" fontAlgn="base">
                  <a:lnSpc>
                    <a:spcPct val="90000"/>
                  </a:lnSpc>
                  <a:spcBef>
                    <a:spcPct val="0"/>
                  </a:spcBef>
                  <a:spcAft>
                    <a:spcPct val="0"/>
                  </a:spcAft>
                  <a:defRPr/>
                </a:pPr>
                <a:endParaRPr lang="en-US" sz="2822" kern="0">
                  <a:gradFill>
                    <a:gsLst>
                      <a:gs pos="0">
                        <a:srgbClr val="FFFFFF"/>
                      </a:gs>
                      <a:gs pos="100000">
                        <a:srgbClr val="FFFFFF"/>
                      </a:gs>
                    </a:gsLst>
                    <a:lin ang="5400000" scaled="0"/>
                  </a:gradFill>
                  <a:latin typeface="Segoe UI"/>
                  <a:cs typeface="Segoe UI" pitchFamily="34" charset="0"/>
                </a:endParaRPr>
              </a:p>
            </p:txBody>
          </p:sp>
          <p:sp>
            <p:nvSpPr>
              <p:cNvPr id="42" name="Freeform 5"/>
              <p:cNvSpPr>
                <a:spLocks noEditPoints="1"/>
              </p:cNvSpPr>
              <p:nvPr/>
            </p:nvSpPr>
            <p:spPr bwMode="auto">
              <a:xfrm>
                <a:off x="10036781" y="4331364"/>
                <a:ext cx="398411" cy="398411"/>
              </a:xfrm>
              <a:custGeom>
                <a:avLst/>
                <a:gdLst>
                  <a:gd name="T0" fmla="*/ 120 w 120"/>
                  <a:gd name="T1" fmla="*/ 120 h 120"/>
                  <a:gd name="T2" fmla="*/ 120 w 120"/>
                  <a:gd name="T3" fmla="*/ 0 h 120"/>
                  <a:gd name="T4" fmla="*/ 0 w 120"/>
                  <a:gd name="T5" fmla="*/ 0 h 120"/>
                  <a:gd name="T6" fmla="*/ 0 w 120"/>
                  <a:gd name="T7" fmla="*/ 120 h 120"/>
                  <a:gd name="T8" fmla="*/ 24 w 120"/>
                  <a:gd name="T9" fmla="*/ 120 h 120"/>
                  <a:gd name="T10" fmla="*/ 24 w 120"/>
                  <a:gd name="T11" fmla="*/ 116 h 120"/>
                  <a:gd name="T12" fmla="*/ 60 w 120"/>
                  <a:gd name="T13" fmla="*/ 80 h 120"/>
                  <a:gd name="T14" fmla="*/ 96 w 120"/>
                  <a:gd name="T15" fmla="*/ 116 h 120"/>
                  <a:gd name="T16" fmla="*/ 96 w 120"/>
                  <a:gd name="T17" fmla="*/ 120 h 120"/>
                  <a:gd name="T18" fmla="*/ 120 w 120"/>
                  <a:gd name="T19" fmla="*/ 120 h 120"/>
                  <a:gd name="T20" fmla="*/ 77 w 120"/>
                  <a:gd name="T21" fmla="*/ 75 h 120"/>
                  <a:gd name="T22" fmla="*/ 92 w 120"/>
                  <a:gd name="T23" fmla="*/ 48 h 120"/>
                  <a:gd name="T24" fmla="*/ 60 w 120"/>
                  <a:gd name="T25" fmla="*/ 16 h 120"/>
                  <a:gd name="T26" fmla="*/ 28 w 120"/>
                  <a:gd name="T27" fmla="*/ 48 h 120"/>
                  <a:gd name="T28" fmla="*/ 43 w 120"/>
                  <a:gd name="T29" fmla="*/ 75 h 120"/>
                  <a:gd name="T30" fmla="*/ 16 w 120"/>
                  <a:gd name="T31" fmla="*/ 112 h 120"/>
                  <a:gd name="T32" fmla="*/ 8 w 120"/>
                  <a:gd name="T33" fmla="*/ 112 h 120"/>
                  <a:gd name="T34" fmla="*/ 8 w 120"/>
                  <a:gd name="T35" fmla="*/ 8 h 120"/>
                  <a:gd name="T36" fmla="*/ 112 w 120"/>
                  <a:gd name="T37" fmla="*/ 8 h 120"/>
                  <a:gd name="T38" fmla="*/ 112 w 120"/>
                  <a:gd name="T39" fmla="*/ 112 h 120"/>
                  <a:gd name="T40" fmla="*/ 104 w 120"/>
                  <a:gd name="T41" fmla="*/ 112 h 120"/>
                  <a:gd name="T42" fmla="*/ 77 w 120"/>
                  <a:gd name="T43" fmla="*/ 75 h 120"/>
                  <a:gd name="T44" fmla="*/ 60 w 120"/>
                  <a:gd name="T45" fmla="*/ 72 h 120"/>
                  <a:gd name="T46" fmla="*/ 36 w 120"/>
                  <a:gd name="T47" fmla="*/ 48 h 120"/>
                  <a:gd name="T48" fmla="*/ 60 w 120"/>
                  <a:gd name="T49" fmla="*/ 24 h 120"/>
                  <a:gd name="T50" fmla="*/ 84 w 120"/>
                  <a:gd name="T51" fmla="*/ 48 h 120"/>
                  <a:gd name="T52" fmla="*/ 60 w 120"/>
                  <a:gd name="T53" fmla="*/ 7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120"/>
                    </a:moveTo>
                    <a:cubicBezTo>
                      <a:pt x="120" y="0"/>
                      <a:pt x="120" y="0"/>
                      <a:pt x="120" y="0"/>
                    </a:cubicBez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lnTo>
                      <a:pt x="120" y="120"/>
                    </a:lnTo>
                    <a:close/>
                    <a:moveTo>
                      <a:pt x="77" y="75"/>
                    </a:moveTo>
                    <a:cubicBezTo>
                      <a:pt x="86" y="70"/>
                      <a:pt x="92" y="60"/>
                      <a:pt x="92" y="48"/>
                    </a:cubicBezTo>
                    <a:cubicBezTo>
                      <a:pt x="92" y="30"/>
                      <a:pt x="78" y="16"/>
                      <a:pt x="60" y="16"/>
                    </a:cubicBezTo>
                    <a:cubicBezTo>
                      <a:pt x="42" y="16"/>
                      <a:pt x="28" y="30"/>
                      <a:pt x="28" y="48"/>
                    </a:cubicBezTo>
                    <a:cubicBezTo>
                      <a:pt x="28" y="60"/>
                      <a:pt x="34" y="70"/>
                      <a:pt x="43" y="75"/>
                    </a:cubicBezTo>
                    <a:cubicBezTo>
                      <a:pt x="29" y="81"/>
                      <a:pt x="18" y="95"/>
                      <a:pt x="16" y="112"/>
                    </a:cubicBezTo>
                    <a:cubicBezTo>
                      <a:pt x="8" y="112"/>
                      <a:pt x="8" y="112"/>
                      <a:pt x="8" y="112"/>
                    </a:cubicBezTo>
                    <a:cubicBezTo>
                      <a:pt x="8" y="8"/>
                      <a:pt x="8" y="8"/>
                      <a:pt x="8" y="8"/>
                    </a:cubicBezTo>
                    <a:cubicBezTo>
                      <a:pt x="112" y="8"/>
                      <a:pt x="112" y="8"/>
                      <a:pt x="112" y="8"/>
                    </a:cubicBezTo>
                    <a:cubicBezTo>
                      <a:pt x="112" y="112"/>
                      <a:pt x="112" y="112"/>
                      <a:pt x="112" y="112"/>
                    </a:cubicBezTo>
                    <a:cubicBezTo>
                      <a:pt x="104" y="112"/>
                      <a:pt x="104" y="112"/>
                      <a:pt x="104" y="112"/>
                    </a:cubicBezTo>
                    <a:cubicBezTo>
                      <a:pt x="102" y="95"/>
                      <a:pt x="91" y="81"/>
                      <a:pt x="77" y="75"/>
                    </a:cubicBezTo>
                    <a:moveTo>
                      <a:pt x="60" y="72"/>
                    </a:moveTo>
                    <a:cubicBezTo>
                      <a:pt x="47" y="72"/>
                      <a:pt x="36" y="61"/>
                      <a:pt x="36" y="48"/>
                    </a:cubicBezTo>
                    <a:cubicBezTo>
                      <a:pt x="36" y="35"/>
                      <a:pt x="47" y="24"/>
                      <a:pt x="60" y="24"/>
                    </a:cubicBezTo>
                    <a:cubicBezTo>
                      <a:pt x="73" y="24"/>
                      <a:pt x="84" y="35"/>
                      <a:pt x="84" y="48"/>
                    </a:cubicBezTo>
                    <a:cubicBezTo>
                      <a:pt x="84" y="61"/>
                      <a:pt x="73" y="72"/>
                      <a:pt x="60" y="72"/>
                    </a:cubicBezTo>
                  </a:path>
                </a:pathLst>
              </a:custGeom>
              <a:solidFill>
                <a:schemeClr val="bg1"/>
              </a:solidFill>
              <a:ln>
                <a:noFill/>
              </a:ln>
            </p:spPr>
            <p:txBody>
              <a:bodyPr vert="horz" wrap="square" lIns="89630" tIns="44814" rIns="89630" bIns="44814" numCol="1" anchor="t" anchorCtr="0" compatLnSpc="1">
                <a:prstTxWarp prst="textNoShape">
                  <a:avLst/>
                </a:prstTxWarp>
              </a:bodyPr>
              <a:lstStyle/>
              <a:p>
                <a:pPr defTabSz="914192">
                  <a:defRPr/>
                </a:pPr>
                <a:endParaRPr lang="en-US" sz="1765">
                  <a:solidFill>
                    <a:srgbClr val="3F3F3F"/>
                  </a:solidFill>
                  <a:latin typeface="Segoe UI"/>
                </a:endParaRPr>
              </a:p>
            </p:txBody>
          </p:sp>
        </p:grpSp>
        <p:sp>
          <p:nvSpPr>
            <p:cNvPr id="11" name="TextBox 10"/>
            <p:cNvSpPr txBox="1"/>
            <p:nvPr/>
          </p:nvSpPr>
          <p:spPr>
            <a:xfrm>
              <a:off x="358218" y="4360183"/>
              <a:ext cx="3202412" cy="1362363"/>
            </a:xfrm>
            <a:prstGeom prst="rect">
              <a:avLst/>
            </a:prstGeom>
            <a:noFill/>
          </p:spPr>
          <p:txBody>
            <a:bodyPr wrap="square" lIns="179208" tIns="143366" rIns="179208" bIns="143366" rtlCol="0">
              <a:spAutoFit/>
            </a:bodyPr>
            <a:lstStyle/>
            <a:p>
              <a:pPr algn="ctr" defTabSz="913841">
                <a:lnSpc>
                  <a:spcPct val="90000"/>
                </a:lnSpc>
                <a:spcAft>
                  <a:spcPts val="588"/>
                </a:spcAft>
                <a:defRPr/>
              </a:pPr>
              <a:r>
                <a:rPr lang="en-US" sz="2400" kern="0" spc="49">
                  <a:ln w="3175">
                    <a:noFill/>
                  </a:ln>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Brand/news/product recommendation</a:t>
              </a:r>
            </a:p>
            <a:p>
              <a:pPr algn="ctr" defTabSz="913841">
                <a:lnSpc>
                  <a:spcPct val="90000"/>
                </a:lnSpc>
                <a:spcAft>
                  <a:spcPts val="588"/>
                </a:spcAft>
                <a:defRPr/>
              </a:pPr>
              <a:endParaRPr lang="en-US" sz="2400" kern="0" spc="49">
                <a:ln w="3175">
                  <a:noFill/>
                </a:ln>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endParaRPr>
            </a:p>
          </p:txBody>
        </p:sp>
        <p:sp>
          <p:nvSpPr>
            <p:cNvPr id="12" name="Rectangle 11"/>
            <p:cNvSpPr/>
            <p:nvPr/>
          </p:nvSpPr>
          <p:spPr>
            <a:xfrm>
              <a:off x="641930" y="5179811"/>
              <a:ext cx="2646169" cy="1075556"/>
            </a:xfrm>
            <a:prstGeom prst="rect">
              <a:avLst/>
            </a:prstGeom>
          </p:spPr>
          <p:txBody>
            <a:bodyPr wrap="square">
              <a:spAutoFit/>
            </a:bodyPr>
            <a:lstStyle/>
            <a:p>
              <a:pPr algn="ctr" defTabSz="914192">
                <a:spcBef>
                  <a:spcPts val="196"/>
                </a:spcBef>
                <a:defRPr/>
              </a:pPr>
              <a:r>
                <a:rPr lang="en-US" sz="1600">
                  <a:gradFill>
                    <a:gsLst>
                      <a:gs pos="5195">
                        <a:prstClr val="white"/>
                      </a:gs>
                      <a:gs pos="18000">
                        <a:prstClr val="white"/>
                      </a:gs>
                    </a:gsLst>
                    <a:lin ang="5400000" scaled="1"/>
                  </a:gradFill>
                  <a:latin typeface="Segoe UI" panose="020B0502040204020203" pitchFamily="34" charset="0"/>
                  <a:cs typeface="Segoe UI" panose="020B0502040204020203" pitchFamily="34" charset="0"/>
                </a:rPr>
                <a:t>Indirectly drive revenue by increasing customer engagement, networking effect, etc.</a:t>
              </a:r>
            </a:p>
          </p:txBody>
        </p:sp>
        <p:grpSp>
          <p:nvGrpSpPr>
            <p:cNvPr id="3" name="Group 2"/>
            <p:cNvGrpSpPr/>
            <p:nvPr/>
          </p:nvGrpSpPr>
          <p:grpSpPr>
            <a:xfrm>
              <a:off x="1520445" y="3513567"/>
              <a:ext cx="877959" cy="877957"/>
              <a:chOff x="1517027" y="4091589"/>
              <a:chExt cx="877959" cy="877957"/>
            </a:xfrm>
          </p:grpSpPr>
          <p:sp>
            <p:nvSpPr>
              <p:cNvPr id="21" name="Oval 20"/>
              <p:cNvSpPr/>
              <p:nvPr/>
            </p:nvSpPr>
            <p:spPr bwMode="auto">
              <a:xfrm>
                <a:off x="1517027" y="4091589"/>
                <a:ext cx="877959" cy="877957"/>
              </a:xfrm>
              <a:prstGeom prst="ellipse">
                <a:avLst/>
              </a:prstGeom>
              <a:solidFill>
                <a:schemeClr val="accent3"/>
              </a:solidFill>
              <a:ln w="19050" cap="flat" cmpd="sng" algn="ctr">
                <a:solidFill>
                  <a:schemeClr val="bg2"/>
                </a:solidFill>
                <a:prstDash val="solid"/>
                <a:miter lim="800000"/>
              </a:ln>
              <a:effectLst/>
            </p:spPr>
            <p:txBody>
              <a:bodyPr rot="0" spcFirstLastPara="0" vertOverflow="overflow" horzOverflow="overflow" vert="horz" wrap="square" lIns="215072" tIns="172058" rIns="215072" bIns="172058" numCol="1" spcCol="0" rtlCol="0" fromWordArt="0" anchor="t" anchorCtr="0" forceAA="0" compatLnSpc="1">
                <a:prstTxWarp prst="textNoShape">
                  <a:avLst/>
                </a:prstTxWarp>
                <a:noAutofit/>
              </a:bodyPr>
              <a:lstStyle/>
              <a:p>
                <a:pPr algn="ctr" defTabSz="1096503" fontAlgn="base">
                  <a:lnSpc>
                    <a:spcPct val="90000"/>
                  </a:lnSpc>
                  <a:spcBef>
                    <a:spcPct val="0"/>
                  </a:spcBef>
                  <a:spcAft>
                    <a:spcPct val="0"/>
                  </a:spcAft>
                  <a:defRPr/>
                </a:pPr>
                <a:endParaRPr lang="en-US" sz="2822"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6" name="Intelligence"/>
              <p:cNvSpPr>
                <a:spLocks noChangeAspect="1" noEditPoints="1"/>
              </p:cNvSpPr>
              <p:nvPr/>
            </p:nvSpPr>
            <p:spPr bwMode="auto">
              <a:xfrm>
                <a:off x="1765687" y="4347687"/>
                <a:ext cx="380638" cy="365760"/>
              </a:xfrm>
              <a:custGeom>
                <a:avLst/>
                <a:gdLst>
                  <a:gd name="T0" fmla="*/ 90 w 347"/>
                  <a:gd name="T1" fmla="*/ 24 h 333"/>
                  <a:gd name="T2" fmla="*/ 114 w 347"/>
                  <a:gd name="T3" fmla="*/ 0 h 333"/>
                  <a:gd name="T4" fmla="*/ 138 w 347"/>
                  <a:gd name="T5" fmla="*/ 24 h 333"/>
                  <a:gd name="T6" fmla="*/ 114 w 347"/>
                  <a:gd name="T7" fmla="*/ 49 h 333"/>
                  <a:gd name="T8" fmla="*/ 90 w 347"/>
                  <a:gd name="T9" fmla="*/ 24 h 333"/>
                  <a:gd name="T10" fmla="*/ 0 w 347"/>
                  <a:gd name="T11" fmla="*/ 146 h 333"/>
                  <a:gd name="T12" fmla="*/ 37 w 347"/>
                  <a:gd name="T13" fmla="*/ 183 h 333"/>
                  <a:gd name="T14" fmla="*/ 75 w 347"/>
                  <a:gd name="T15" fmla="*/ 146 h 333"/>
                  <a:gd name="T16" fmla="*/ 37 w 347"/>
                  <a:gd name="T17" fmla="*/ 108 h 333"/>
                  <a:gd name="T18" fmla="*/ 0 w 347"/>
                  <a:gd name="T19" fmla="*/ 146 h 333"/>
                  <a:gd name="T20" fmla="*/ 60 w 347"/>
                  <a:gd name="T21" fmla="*/ 273 h 333"/>
                  <a:gd name="T22" fmla="*/ 119 w 347"/>
                  <a:gd name="T23" fmla="*/ 333 h 333"/>
                  <a:gd name="T24" fmla="*/ 179 w 347"/>
                  <a:gd name="T25" fmla="*/ 273 h 333"/>
                  <a:gd name="T26" fmla="*/ 119 w 347"/>
                  <a:gd name="T27" fmla="*/ 213 h 333"/>
                  <a:gd name="T28" fmla="*/ 60 w 347"/>
                  <a:gd name="T29" fmla="*/ 273 h 333"/>
                  <a:gd name="T30" fmla="*/ 134 w 347"/>
                  <a:gd name="T31" fmla="*/ 110 h 333"/>
                  <a:gd name="T32" fmla="*/ 174 w 347"/>
                  <a:gd name="T33" fmla="*/ 149 h 333"/>
                  <a:gd name="T34" fmla="*/ 213 w 347"/>
                  <a:gd name="T35" fmla="*/ 110 h 333"/>
                  <a:gd name="T36" fmla="*/ 174 w 347"/>
                  <a:gd name="T37" fmla="*/ 71 h 333"/>
                  <a:gd name="T38" fmla="*/ 134 w 347"/>
                  <a:gd name="T39" fmla="*/ 110 h 333"/>
                  <a:gd name="T40" fmla="*/ 228 w 347"/>
                  <a:gd name="T41" fmla="*/ 241 h 333"/>
                  <a:gd name="T42" fmla="*/ 287 w 347"/>
                  <a:gd name="T43" fmla="*/ 303 h 333"/>
                  <a:gd name="T44" fmla="*/ 347 w 347"/>
                  <a:gd name="T45" fmla="*/ 241 h 333"/>
                  <a:gd name="T46" fmla="*/ 287 w 347"/>
                  <a:gd name="T47" fmla="*/ 179 h 333"/>
                  <a:gd name="T48" fmla="*/ 228 w 347"/>
                  <a:gd name="T49" fmla="*/ 241 h 333"/>
                  <a:gd name="T50" fmla="*/ 228 w 347"/>
                  <a:gd name="T51" fmla="*/ 250 h 333"/>
                  <a:gd name="T52" fmla="*/ 178 w 347"/>
                  <a:gd name="T53" fmla="*/ 262 h 333"/>
                  <a:gd name="T54" fmla="*/ 74 w 347"/>
                  <a:gd name="T55" fmla="*/ 139 h 333"/>
                  <a:gd name="T56" fmla="*/ 136 w 347"/>
                  <a:gd name="T57" fmla="*/ 120 h 333"/>
                  <a:gd name="T58" fmla="*/ 137 w 347"/>
                  <a:gd name="T59" fmla="*/ 216 h 333"/>
                  <a:gd name="T60" fmla="*/ 162 w 347"/>
                  <a:gd name="T61" fmla="*/ 148 h 333"/>
                  <a:gd name="T62" fmla="*/ 86 w 347"/>
                  <a:gd name="T63" fmla="*/ 223 h 333"/>
                  <a:gd name="T64" fmla="*/ 57 w 347"/>
                  <a:gd name="T65" fmla="*/ 177 h 333"/>
                  <a:gd name="T66" fmla="*/ 232 w 347"/>
                  <a:gd name="T67" fmla="*/ 217 h 333"/>
                  <a:gd name="T68" fmla="*/ 71 w 347"/>
                  <a:gd name="T69" fmla="*/ 161 h 333"/>
                  <a:gd name="T70" fmla="*/ 102 w 347"/>
                  <a:gd name="T71" fmla="*/ 46 h 333"/>
                  <a:gd name="T72" fmla="*/ 58 w 347"/>
                  <a:gd name="T73" fmla="*/ 115 h 333"/>
                  <a:gd name="T74" fmla="*/ 249 w 347"/>
                  <a:gd name="T75" fmla="*/ 194 h 333"/>
                  <a:gd name="T76" fmla="*/ 200 w 347"/>
                  <a:gd name="T77" fmla="*/ 139 h 333"/>
                  <a:gd name="T78" fmla="*/ 112 w 347"/>
                  <a:gd name="T79" fmla="*/ 213 h 333"/>
                  <a:gd name="T80" fmla="*/ 114 w 347"/>
                  <a:gd name="T81" fmla="*/ 49 h 333"/>
                  <a:gd name="T82" fmla="*/ 126 w 347"/>
                  <a:gd name="T83" fmla="*/ 45 h 333"/>
                  <a:gd name="T84" fmla="*/ 151 w 347"/>
                  <a:gd name="T85" fmla="*/ 7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7" h="333">
                    <a:moveTo>
                      <a:pt x="90" y="24"/>
                    </a:moveTo>
                    <a:cubicBezTo>
                      <a:pt x="90" y="11"/>
                      <a:pt x="100" y="0"/>
                      <a:pt x="114" y="0"/>
                    </a:cubicBezTo>
                    <a:cubicBezTo>
                      <a:pt x="127" y="0"/>
                      <a:pt x="138" y="11"/>
                      <a:pt x="138" y="24"/>
                    </a:cubicBezTo>
                    <a:cubicBezTo>
                      <a:pt x="138" y="38"/>
                      <a:pt x="127" y="49"/>
                      <a:pt x="114" y="49"/>
                    </a:cubicBezTo>
                    <a:cubicBezTo>
                      <a:pt x="100" y="49"/>
                      <a:pt x="90" y="38"/>
                      <a:pt x="90" y="24"/>
                    </a:cubicBezTo>
                    <a:close/>
                    <a:moveTo>
                      <a:pt x="0" y="146"/>
                    </a:moveTo>
                    <a:cubicBezTo>
                      <a:pt x="0" y="166"/>
                      <a:pt x="17" y="183"/>
                      <a:pt x="37" y="183"/>
                    </a:cubicBezTo>
                    <a:cubicBezTo>
                      <a:pt x="58" y="183"/>
                      <a:pt x="75" y="166"/>
                      <a:pt x="75" y="146"/>
                    </a:cubicBezTo>
                    <a:cubicBezTo>
                      <a:pt x="75" y="125"/>
                      <a:pt x="58" y="108"/>
                      <a:pt x="37" y="108"/>
                    </a:cubicBezTo>
                    <a:cubicBezTo>
                      <a:pt x="17" y="108"/>
                      <a:pt x="0" y="125"/>
                      <a:pt x="0" y="146"/>
                    </a:cubicBezTo>
                    <a:close/>
                    <a:moveTo>
                      <a:pt x="60" y="273"/>
                    </a:moveTo>
                    <a:cubicBezTo>
                      <a:pt x="60" y="306"/>
                      <a:pt x="86" y="333"/>
                      <a:pt x="119" y="333"/>
                    </a:cubicBezTo>
                    <a:cubicBezTo>
                      <a:pt x="152" y="333"/>
                      <a:pt x="179" y="306"/>
                      <a:pt x="179" y="273"/>
                    </a:cubicBezTo>
                    <a:cubicBezTo>
                      <a:pt x="179" y="240"/>
                      <a:pt x="152" y="213"/>
                      <a:pt x="119" y="213"/>
                    </a:cubicBezTo>
                    <a:cubicBezTo>
                      <a:pt x="86" y="213"/>
                      <a:pt x="60" y="240"/>
                      <a:pt x="60" y="273"/>
                    </a:cubicBezTo>
                    <a:close/>
                    <a:moveTo>
                      <a:pt x="134" y="110"/>
                    </a:moveTo>
                    <a:cubicBezTo>
                      <a:pt x="134" y="132"/>
                      <a:pt x="152" y="149"/>
                      <a:pt x="174" y="149"/>
                    </a:cubicBezTo>
                    <a:cubicBezTo>
                      <a:pt x="195" y="149"/>
                      <a:pt x="213" y="132"/>
                      <a:pt x="213" y="110"/>
                    </a:cubicBezTo>
                    <a:cubicBezTo>
                      <a:pt x="213" y="89"/>
                      <a:pt x="195" y="71"/>
                      <a:pt x="174" y="71"/>
                    </a:cubicBezTo>
                    <a:cubicBezTo>
                      <a:pt x="152" y="71"/>
                      <a:pt x="134" y="89"/>
                      <a:pt x="134" y="110"/>
                    </a:cubicBezTo>
                    <a:close/>
                    <a:moveTo>
                      <a:pt x="228" y="241"/>
                    </a:moveTo>
                    <a:cubicBezTo>
                      <a:pt x="228" y="275"/>
                      <a:pt x="254" y="303"/>
                      <a:pt x="287" y="303"/>
                    </a:cubicBezTo>
                    <a:cubicBezTo>
                      <a:pt x="320" y="303"/>
                      <a:pt x="347" y="275"/>
                      <a:pt x="347" y="241"/>
                    </a:cubicBezTo>
                    <a:cubicBezTo>
                      <a:pt x="347" y="207"/>
                      <a:pt x="320" y="179"/>
                      <a:pt x="287" y="179"/>
                    </a:cubicBezTo>
                    <a:cubicBezTo>
                      <a:pt x="254" y="179"/>
                      <a:pt x="228" y="207"/>
                      <a:pt x="228" y="241"/>
                    </a:cubicBezTo>
                    <a:close/>
                    <a:moveTo>
                      <a:pt x="228" y="250"/>
                    </a:moveTo>
                    <a:cubicBezTo>
                      <a:pt x="178" y="262"/>
                      <a:pt x="178" y="262"/>
                      <a:pt x="178" y="262"/>
                    </a:cubicBezTo>
                    <a:moveTo>
                      <a:pt x="74" y="139"/>
                    </a:moveTo>
                    <a:cubicBezTo>
                      <a:pt x="136" y="120"/>
                      <a:pt x="136" y="120"/>
                      <a:pt x="136" y="120"/>
                    </a:cubicBezTo>
                    <a:moveTo>
                      <a:pt x="137" y="216"/>
                    </a:moveTo>
                    <a:cubicBezTo>
                      <a:pt x="162" y="148"/>
                      <a:pt x="162" y="148"/>
                      <a:pt x="162" y="148"/>
                    </a:cubicBezTo>
                    <a:moveTo>
                      <a:pt x="86" y="223"/>
                    </a:moveTo>
                    <a:cubicBezTo>
                      <a:pt x="57" y="177"/>
                      <a:pt x="57" y="177"/>
                      <a:pt x="57" y="177"/>
                    </a:cubicBezTo>
                    <a:moveTo>
                      <a:pt x="232" y="217"/>
                    </a:moveTo>
                    <a:cubicBezTo>
                      <a:pt x="71" y="161"/>
                      <a:pt x="71" y="161"/>
                      <a:pt x="71" y="161"/>
                    </a:cubicBezTo>
                    <a:moveTo>
                      <a:pt x="102" y="46"/>
                    </a:moveTo>
                    <a:cubicBezTo>
                      <a:pt x="58" y="115"/>
                      <a:pt x="58" y="115"/>
                      <a:pt x="58" y="115"/>
                    </a:cubicBezTo>
                    <a:moveTo>
                      <a:pt x="249" y="194"/>
                    </a:moveTo>
                    <a:cubicBezTo>
                      <a:pt x="200" y="139"/>
                      <a:pt x="200" y="139"/>
                      <a:pt x="200" y="139"/>
                    </a:cubicBezTo>
                    <a:moveTo>
                      <a:pt x="112" y="213"/>
                    </a:moveTo>
                    <a:cubicBezTo>
                      <a:pt x="114" y="49"/>
                      <a:pt x="114" y="49"/>
                      <a:pt x="114" y="49"/>
                    </a:cubicBezTo>
                    <a:moveTo>
                      <a:pt x="126" y="45"/>
                    </a:moveTo>
                    <a:cubicBezTo>
                      <a:pt x="151" y="78"/>
                      <a:pt x="151" y="78"/>
                      <a:pt x="151" y="78"/>
                    </a:cubicBezTo>
                  </a:path>
                </a:pathLst>
              </a:custGeom>
              <a:noFill/>
              <a:ln w="1905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sz="900">
                  <a:gradFill>
                    <a:gsLst>
                      <a:gs pos="0">
                        <a:srgbClr val="505050"/>
                      </a:gs>
                      <a:gs pos="100000">
                        <a:srgbClr val="505050"/>
                      </a:gs>
                    </a:gsLst>
                    <a:lin ang="5400000" scaled="1"/>
                  </a:gradFill>
                  <a:latin typeface="Segoe UI"/>
                </a:endParaRPr>
              </a:p>
            </p:txBody>
          </p:sp>
        </p:grpSp>
      </p:grpSp>
      <p:sp>
        <p:nvSpPr>
          <p:cNvPr id="2" name="Rectangle 1"/>
          <p:cNvSpPr/>
          <p:nvPr/>
        </p:nvSpPr>
        <p:spPr>
          <a:xfrm>
            <a:off x="1902015" y="1397834"/>
            <a:ext cx="8228433" cy="755259"/>
          </a:xfrm>
          <a:prstGeom prst="rect">
            <a:avLst/>
          </a:prstGeom>
        </p:spPr>
        <p:txBody>
          <a:bodyPr wrap="square" anchor="t">
            <a:spAutoFit/>
          </a:bodyPr>
          <a:lstStyle/>
          <a:p>
            <a:pPr algn="ctr" defTabSz="913927" fontAlgn="base">
              <a:lnSpc>
                <a:spcPct val="90000"/>
              </a:lnSpc>
              <a:spcBef>
                <a:spcPct val="0"/>
              </a:spcBef>
              <a:spcAft>
                <a:spcPct val="0"/>
              </a:spcAft>
              <a:defRPr/>
            </a:pPr>
            <a:r>
              <a:rPr lang="en-US" sz="4800" dirty="0">
                <a:gradFill>
                  <a:gsLst>
                    <a:gs pos="0">
                      <a:srgbClr val="FFFFFF"/>
                    </a:gs>
                    <a:gs pos="100000">
                      <a:srgbClr val="FFFFFF"/>
                    </a:gs>
                  </a:gsLst>
                  <a:lin ang="5400000" scaled="0"/>
                </a:gradFill>
                <a:latin typeface="Segoe UI Light"/>
                <a:ea typeface="Segoe UI" pitchFamily="34" charset="0"/>
                <a:cs typeface="Segoe UI"/>
              </a:rPr>
              <a:t>Recommendations Everywhere</a:t>
            </a:r>
            <a:endParaRPr lang="en-US" sz="48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22692295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Oval 71">
            <a:extLst>
              <a:ext uri="{FF2B5EF4-FFF2-40B4-BE49-F238E27FC236}">
                <a16:creationId xmlns:a16="http://schemas.microsoft.com/office/drawing/2014/main" id="{52F6333B-BF7C-46C6-B151-097B466C076D}"/>
              </a:ext>
            </a:extLst>
          </p:cNvPr>
          <p:cNvSpPr/>
          <p:nvPr/>
        </p:nvSpPr>
        <p:spPr>
          <a:xfrm>
            <a:off x="1555395" y="3262188"/>
            <a:ext cx="631768" cy="6567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a:t>CB</a:t>
            </a:r>
          </a:p>
        </p:txBody>
      </p:sp>
      <p:sp>
        <p:nvSpPr>
          <p:cNvPr id="2" name="Title 1"/>
          <p:cNvSpPr>
            <a:spLocks noGrp="1"/>
          </p:cNvSpPr>
          <p:nvPr>
            <p:ph type="title"/>
          </p:nvPr>
        </p:nvSpPr>
        <p:spPr/>
        <p:txBody>
          <a:bodyPr/>
          <a:lstStyle/>
          <a:p>
            <a:r>
              <a:rPr lang="en-US" altLang="zh-CN"/>
              <a:t>History</a:t>
            </a:r>
            <a:endParaRPr lang="en-US"/>
          </a:p>
        </p:txBody>
      </p:sp>
      <p:sp>
        <p:nvSpPr>
          <p:cNvPr id="73" name="Oval 72">
            <a:extLst>
              <a:ext uri="{FF2B5EF4-FFF2-40B4-BE49-F238E27FC236}">
                <a16:creationId xmlns:a16="http://schemas.microsoft.com/office/drawing/2014/main" id="{D7BD127B-0E89-461C-B032-18164B4054F0}"/>
              </a:ext>
            </a:extLst>
          </p:cNvPr>
          <p:cNvSpPr/>
          <p:nvPr/>
        </p:nvSpPr>
        <p:spPr>
          <a:xfrm>
            <a:off x="3248361" y="3585382"/>
            <a:ext cx="631768" cy="6567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b="1"/>
              <a:t>FM</a:t>
            </a:r>
            <a:endParaRPr lang="en-US" b="1"/>
          </a:p>
        </p:txBody>
      </p:sp>
      <p:sp>
        <p:nvSpPr>
          <p:cNvPr id="74" name="Oval 73">
            <a:extLst>
              <a:ext uri="{FF2B5EF4-FFF2-40B4-BE49-F238E27FC236}">
                <a16:creationId xmlns:a16="http://schemas.microsoft.com/office/drawing/2014/main" id="{CC353420-3400-443C-9430-5376263E41FB}"/>
              </a:ext>
            </a:extLst>
          </p:cNvPr>
          <p:cNvSpPr/>
          <p:nvPr/>
        </p:nvSpPr>
        <p:spPr>
          <a:xfrm>
            <a:off x="4746668" y="3585382"/>
            <a:ext cx="631768" cy="6567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a:t>ML</a:t>
            </a:r>
          </a:p>
        </p:txBody>
      </p:sp>
      <p:sp>
        <p:nvSpPr>
          <p:cNvPr id="75" name="Oval 74">
            <a:extLst>
              <a:ext uri="{FF2B5EF4-FFF2-40B4-BE49-F238E27FC236}">
                <a16:creationId xmlns:a16="http://schemas.microsoft.com/office/drawing/2014/main" id="{1FD070F9-D91D-4006-A736-C64A5B6C4676}"/>
              </a:ext>
            </a:extLst>
          </p:cNvPr>
          <p:cNvSpPr/>
          <p:nvPr/>
        </p:nvSpPr>
        <p:spPr>
          <a:xfrm>
            <a:off x="6384178" y="3585382"/>
            <a:ext cx="631768" cy="6567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a:t>DL</a:t>
            </a:r>
          </a:p>
        </p:txBody>
      </p:sp>
      <p:grpSp>
        <p:nvGrpSpPr>
          <p:cNvPr id="104" name="Group 103">
            <a:extLst>
              <a:ext uri="{FF2B5EF4-FFF2-40B4-BE49-F238E27FC236}">
                <a16:creationId xmlns:a16="http://schemas.microsoft.com/office/drawing/2014/main" id="{982A73FB-38B9-4378-902C-AE9C49652ABE}"/>
              </a:ext>
            </a:extLst>
          </p:cNvPr>
          <p:cNvGrpSpPr/>
          <p:nvPr/>
        </p:nvGrpSpPr>
        <p:grpSpPr>
          <a:xfrm>
            <a:off x="3891869" y="2904008"/>
            <a:ext cx="1717351" cy="1464410"/>
            <a:chOff x="2544311" y="3710251"/>
            <a:chExt cx="1717351" cy="1464410"/>
          </a:xfrm>
        </p:grpSpPr>
        <p:cxnSp>
          <p:nvCxnSpPr>
            <p:cNvPr id="105" name="Straight Connector 104">
              <a:extLst>
                <a:ext uri="{FF2B5EF4-FFF2-40B4-BE49-F238E27FC236}">
                  <a16:creationId xmlns:a16="http://schemas.microsoft.com/office/drawing/2014/main" id="{8E6E2430-5596-460B-91DA-1A9C770BC5AC}"/>
                </a:ext>
              </a:extLst>
            </p:cNvPr>
            <p:cNvCxnSpPr>
              <a:cxnSpLocks/>
            </p:cNvCxnSpPr>
            <p:nvPr/>
          </p:nvCxnSpPr>
          <p:spPr>
            <a:xfrm>
              <a:off x="2544311" y="4721459"/>
              <a:ext cx="764509"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2C382D2-E60C-4860-90D2-C60BA3017A41}"/>
                </a:ext>
              </a:extLst>
            </p:cNvPr>
            <p:cNvCxnSpPr>
              <a:cxnSpLocks/>
            </p:cNvCxnSpPr>
            <p:nvPr/>
          </p:nvCxnSpPr>
          <p:spPr>
            <a:xfrm flipV="1">
              <a:off x="3740839" y="3892814"/>
              <a:ext cx="0" cy="374394"/>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BC4A2C1F-9C4C-4932-BF32-DE5E6F36F8EB}"/>
                </a:ext>
              </a:extLst>
            </p:cNvPr>
            <p:cNvSpPr/>
            <p:nvPr/>
          </p:nvSpPr>
          <p:spPr>
            <a:xfrm>
              <a:off x="3641086" y="3710251"/>
              <a:ext cx="199505" cy="18256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Arc 107">
              <a:extLst>
                <a:ext uri="{FF2B5EF4-FFF2-40B4-BE49-F238E27FC236}">
                  <a16:creationId xmlns:a16="http://schemas.microsoft.com/office/drawing/2014/main" id="{2E66DA23-632D-45F3-B185-EB9D7AEB8C32}"/>
                </a:ext>
              </a:extLst>
            </p:cNvPr>
            <p:cNvSpPr/>
            <p:nvPr/>
          </p:nvSpPr>
          <p:spPr>
            <a:xfrm rot="16200000">
              <a:off x="3297647" y="4210646"/>
              <a:ext cx="941320" cy="986710"/>
            </a:xfrm>
            <a:prstGeom prst="arc">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3AF65C1B-7053-41E1-8B34-3B26826C99C8}"/>
              </a:ext>
            </a:extLst>
          </p:cNvPr>
          <p:cNvGrpSpPr/>
          <p:nvPr/>
        </p:nvGrpSpPr>
        <p:grpSpPr>
          <a:xfrm>
            <a:off x="5392586" y="3361861"/>
            <a:ext cx="1810634" cy="1580751"/>
            <a:chOff x="847899" y="4137163"/>
            <a:chExt cx="1810634" cy="1580751"/>
          </a:xfrm>
        </p:grpSpPr>
        <p:cxnSp>
          <p:nvCxnSpPr>
            <p:cNvPr id="115" name="Straight Connector 114">
              <a:extLst>
                <a:ext uri="{FF2B5EF4-FFF2-40B4-BE49-F238E27FC236}">
                  <a16:creationId xmlns:a16="http://schemas.microsoft.com/office/drawing/2014/main" id="{E06690FE-E03B-4814-8A8F-30AA641F5F40}"/>
                </a:ext>
              </a:extLst>
            </p:cNvPr>
            <p:cNvCxnSpPr/>
            <p:nvPr/>
          </p:nvCxnSpPr>
          <p:spPr>
            <a:xfrm>
              <a:off x="847899" y="4700843"/>
              <a:ext cx="9144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6" name="Arc 115">
              <a:extLst>
                <a:ext uri="{FF2B5EF4-FFF2-40B4-BE49-F238E27FC236}">
                  <a16:creationId xmlns:a16="http://schemas.microsoft.com/office/drawing/2014/main" id="{8CDC1FBE-624E-48D7-BA48-0F81BDA66690}"/>
                </a:ext>
              </a:extLst>
            </p:cNvPr>
            <p:cNvSpPr/>
            <p:nvPr/>
          </p:nvSpPr>
          <p:spPr>
            <a:xfrm rot="10800000">
              <a:off x="1722196" y="4137163"/>
              <a:ext cx="936337" cy="1061358"/>
            </a:xfrm>
            <a:prstGeom prst="arc">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C3574824-8146-496D-AFC7-FD64D1586226}"/>
                </a:ext>
              </a:extLst>
            </p:cNvPr>
            <p:cNvCxnSpPr>
              <a:cxnSpLocks/>
            </p:cNvCxnSpPr>
            <p:nvPr/>
          </p:nvCxnSpPr>
          <p:spPr>
            <a:xfrm flipV="1">
              <a:off x="2186245" y="5160957"/>
              <a:ext cx="0" cy="374394"/>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F20AAE86-BF1A-462B-8ED3-4499DB608B55}"/>
                </a:ext>
              </a:extLst>
            </p:cNvPr>
            <p:cNvSpPr/>
            <p:nvPr/>
          </p:nvSpPr>
          <p:spPr>
            <a:xfrm>
              <a:off x="2086497" y="5535351"/>
              <a:ext cx="199505" cy="18256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TextBox 123">
            <a:extLst>
              <a:ext uri="{FF2B5EF4-FFF2-40B4-BE49-F238E27FC236}">
                <a16:creationId xmlns:a16="http://schemas.microsoft.com/office/drawing/2014/main" id="{1004EB34-F96F-43A0-A5C4-98AEB3B29A17}"/>
              </a:ext>
            </a:extLst>
          </p:cNvPr>
          <p:cNvSpPr txBox="1"/>
          <p:nvPr/>
        </p:nvSpPr>
        <p:spPr>
          <a:xfrm>
            <a:off x="873460" y="1516946"/>
            <a:ext cx="2759402" cy="1200329"/>
          </a:xfrm>
          <a:prstGeom prst="rect">
            <a:avLst/>
          </a:prstGeom>
          <a:noFill/>
        </p:spPr>
        <p:txBody>
          <a:bodyPr wrap="square" rtlCol="0">
            <a:spAutoFit/>
          </a:bodyPr>
          <a:lstStyle/>
          <a:p>
            <a:r>
              <a:rPr lang="en-US" dirty="0">
                <a:solidFill>
                  <a:srgbClr val="FF0000"/>
                </a:solidFill>
              </a:rPr>
              <a:t>1990s (Tapestry, </a:t>
            </a:r>
            <a:r>
              <a:rPr lang="en-US" dirty="0" err="1">
                <a:solidFill>
                  <a:srgbClr val="FF0000"/>
                </a:solidFill>
              </a:rPr>
              <a:t>GroupLens</a:t>
            </a:r>
            <a:r>
              <a:rPr lang="en-US" dirty="0">
                <a:solidFill>
                  <a:srgbClr val="FF0000"/>
                </a:solidFill>
              </a:rPr>
              <a:t>)</a:t>
            </a:r>
          </a:p>
          <a:p>
            <a:r>
              <a:rPr lang="en-US" dirty="0"/>
              <a:t>Content based filtering</a:t>
            </a:r>
          </a:p>
          <a:p>
            <a:r>
              <a:rPr lang="en-US" dirty="0"/>
              <a:t>Collaborative filtering</a:t>
            </a:r>
          </a:p>
        </p:txBody>
      </p:sp>
      <p:sp>
        <p:nvSpPr>
          <p:cNvPr id="125" name="TextBox 124">
            <a:extLst>
              <a:ext uri="{FF2B5EF4-FFF2-40B4-BE49-F238E27FC236}">
                <a16:creationId xmlns:a16="http://schemas.microsoft.com/office/drawing/2014/main" id="{8A74D139-FB5B-4E8A-AB56-8D0B099A40CA}"/>
              </a:ext>
            </a:extLst>
          </p:cNvPr>
          <p:cNvSpPr txBox="1"/>
          <p:nvPr/>
        </p:nvSpPr>
        <p:spPr>
          <a:xfrm>
            <a:off x="2821891" y="4960974"/>
            <a:ext cx="2900767" cy="923330"/>
          </a:xfrm>
          <a:prstGeom prst="rect">
            <a:avLst/>
          </a:prstGeom>
          <a:noFill/>
        </p:spPr>
        <p:txBody>
          <a:bodyPr wrap="square" rtlCol="0">
            <a:spAutoFit/>
          </a:bodyPr>
          <a:lstStyle/>
          <a:p>
            <a:r>
              <a:rPr lang="en-US" dirty="0">
                <a:solidFill>
                  <a:srgbClr val="FF0000"/>
                </a:solidFill>
              </a:rPr>
              <a:t>2006 (Netflix prize)</a:t>
            </a:r>
          </a:p>
          <a:p>
            <a:r>
              <a:rPr lang="en-US" dirty="0"/>
              <a:t>Factorization-based models</a:t>
            </a:r>
          </a:p>
          <a:p>
            <a:r>
              <a:rPr lang="en-US" dirty="0"/>
              <a:t>SVD++</a:t>
            </a:r>
          </a:p>
        </p:txBody>
      </p:sp>
      <p:sp>
        <p:nvSpPr>
          <p:cNvPr id="126" name="TextBox 125">
            <a:extLst>
              <a:ext uri="{FF2B5EF4-FFF2-40B4-BE49-F238E27FC236}">
                <a16:creationId xmlns:a16="http://schemas.microsoft.com/office/drawing/2014/main" id="{E0B5DE8C-3159-4CD9-A3B5-D7EBEF47E270}"/>
              </a:ext>
            </a:extLst>
          </p:cNvPr>
          <p:cNvSpPr txBox="1"/>
          <p:nvPr/>
        </p:nvSpPr>
        <p:spPr>
          <a:xfrm>
            <a:off x="4362836" y="1118626"/>
            <a:ext cx="2973900" cy="1754326"/>
          </a:xfrm>
          <a:prstGeom prst="rect">
            <a:avLst/>
          </a:prstGeom>
          <a:noFill/>
        </p:spPr>
        <p:txBody>
          <a:bodyPr wrap="square" rtlCol="0">
            <a:spAutoFit/>
          </a:bodyPr>
          <a:lstStyle/>
          <a:p>
            <a:r>
              <a:rPr lang="en-US" dirty="0">
                <a:solidFill>
                  <a:srgbClr val="FF0000"/>
                </a:solidFill>
              </a:rPr>
              <a:t>2010 (</a:t>
            </a:r>
            <a:r>
              <a:rPr lang="en-US" altLang="zh-CN" dirty="0">
                <a:solidFill>
                  <a:srgbClr val="FF0000"/>
                </a:solidFill>
              </a:rPr>
              <a:t>Various</a:t>
            </a:r>
            <a:r>
              <a:rPr lang="en-US" dirty="0">
                <a:solidFill>
                  <a:srgbClr val="FF0000"/>
                </a:solidFill>
              </a:rPr>
              <a:t> data competitions)</a:t>
            </a:r>
          </a:p>
          <a:p>
            <a:r>
              <a:rPr lang="en-US" dirty="0"/>
              <a:t>Hybrid models with machine learning</a:t>
            </a:r>
          </a:p>
          <a:p>
            <a:r>
              <a:rPr lang="en-US" dirty="0"/>
              <a:t>LR, FM, GBDT, etc.</a:t>
            </a:r>
          </a:p>
          <a:p>
            <a:r>
              <a:rPr lang="en-US" dirty="0"/>
              <a:t>Pair-wise ranking</a:t>
            </a:r>
          </a:p>
        </p:txBody>
      </p:sp>
      <p:sp>
        <p:nvSpPr>
          <p:cNvPr id="127" name="TextBox 126">
            <a:extLst>
              <a:ext uri="{FF2B5EF4-FFF2-40B4-BE49-F238E27FC236}">
                <a16:creationId xmlns:a16="http://schemas.microsoft.com/office/drawing/2014/main" id="{E1C881B3-7A96-4521-A0B7-0CF175F0383F}"/>
              </a:ext>
            </a:extLst>
          </p:cNvPr>
          <p:cNvSpPr txBox="1"/>
          <p:nvPr/>
        </p:nvSpPr>
        <p:spPr>
          <a:xfrm>
            <a:off x="5898184" y="4960974"/>
            <a:ext cx="3500356" cy="1200329"/>
          </a:xfrm>
          <a:prstGeom prst="rect">
            <a:avLst/>
          </a:prstGeom>
          <a:noFill/>
        </p:spPr>
        <p:txBody>
          <a:bodyPr wrap="square" rtlCol="0">
            <a:spAutoFit/>
          </a:bodyPr>
          <a:lstStyle/>
          <a:p>
            <a:r>
              <a:rPr lang="en-US" dirty="0">
                <a:solidFill>
                  <a:srgbClr val="FF0000"/>
                </a:solidFill>
              </a:rPr>
              <a:t>2015 (Deep learning)</a:t>
            </a:r>
          </a:p>
          <a:p>
            <a:r>
              <a:rPr lang="en-US" dirty="0"/>
              <a:t>Flourish of neural models</a:t>
            </a:r>
          </a:p>
          <a:p>
            <a:r>
              <a:rPr lang="en-US" dirty="0"/>
              <a:t>PNN, </a:t>
            </a:r>
            <a:r>
              <a:rPr lang="en-US" dirty="0" err="1"/>
              <a:t>Wide&amp;Deep</a:t>
            </a:r>
            <a:r>
              <a:rPr lang="en-US" dirty="0"/>
              <a:t>, </a:t>
            </a:r>
            <a:r>
              <a:rPr lang="en-US" dirty="0" err="1"/>
              <a:t>DeepFM</a:t>
            </a:r>
            <a:r>
              <a:rPr lang="en-US" dirty="0"/>
              <a:t>, </a:t>
            </a:r>
            <a:r>
              <a:rPr lang="en-US" dirty="0" err="1"/>
              <a:t>xDeepFM</a:t>
            </a:r>
            <a:r>
              <a:rPr lang="en-US" dirty="0"/>
              <a:t>, etc.</a:t>
            </a:r>
          </a:p>
        </p:txBody>
      </p:sp>
      <p:grpSp>
        <p:nvGrpSpPr>
          <p:cNvPr id="44" name="Group 43">
            <a:extLst>
              <a:ext uri="{FF2B5EF4-FFF2-40B4-BE49-F238E27FC236}">
                <a16:creationId xmlns:a16="http://schemas.microsoft.com/office/drawing/2014/main" id="{C480AE05-6899-4E0C-A735-5EBE1AD256AD}"/>
              </a:ext>
            </a:extLst>
          </p:cNvPr>
          <p:cNvGrpSpPr/>
          <p:nvPr/>
        </p:nvGrpSpPr>
        <p:grpSpPr>
          <a:xfrm>
            <a:off x="2253161" y="3361861"/>
            <a:ext cx="1810634" cy="1580751"/>
            <a:chOff x="847899" y="4137163"/>
            <a:chExt cx="1810634" cy="1580751"/>
          </a:xfrm>
        </p:grpSpPr>
        <p:cxnSp>
          <p:nvCxnSpPr>
            <p:cNvPr id="45" name="Straight Connector 44">
              <a:extLst>
                <a:ext uri="{FF2B5EF4-FFF2-40B4-BE49-F238E27FC236}">
                  <a16:creationId xmlns:a16="http://schemas.microsoft.com/office/drawing/2014/main" id="{1DD3EB04-379B-4E7E-88A2-1BA29AB7C0C8}"/>
                </a:ext>
              </a:extLst>
            </p:cNvPr>
            <p:cNvCxnSpPr/>
            <p:nvPr/>
          </p:nvCxnSpPr>
          <p:spPr>
            <a:xfrm>
              <a:off x="847899" y="4700843"/>
              <a:ext cx="9144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 name="Arc 45">
              <a:extLst>
                <a:ext uri="{FF2B5EF4-FFF2-40B4-BE49-F238E27FC236}">
                  <a16:creationId xmlns:a16="http://schemas.microsoft.com/office/drawing/2014/main" id="{4C6A76CC-7F64-4C81-AD89-E893E8C5B24F}"/>
                </a:ext>
              </a:extLst>
            </p:cNvPr>
            <p:cNvSpPr/>
            <p:nvPr/>
          </p:nvSpPr>
          <p:spPr>
            <a:xfrm rot="10800000">
              <a:off x="1722196" y="4137163"/>
              <a:ext cx="936337" cy="1061358"/>
            </a:xfrm>
            <a:prstGeom prst="arc">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F7667FFF-524A-4860-9B2E-F10D9339D4C5}"/>
                </a:ext>
              </a:extLst>
            </p:cNvPr>
            <p:cNvCxnSpPr>
              <a:cxnSpLocks/>
            </p:cNvCxnSpPr>
            <p:nvPr/>
          </p:nvCxnSpPr>
          <p:spPr>
            <a:xfrm flipV="1">
              <a:off x="2186245" y="5160957"/>
              <a:ext cx="0" cy="374394"/>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6BDF273A-0C83-4F34-82C4-D7EB4F7CE919}"/>
                </a:ext>
              </a:extLst>
            </p:cNvPr>
            <p:cNvSpPr/>
            <p:nvPr/>
          </p:nvSpPr>
          <p:spPr>
            <a:xfrm>
              <a:off x="2086497" y="5535351"/>
              <a:ext cx="199505" cy="18256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Arrow: Right 8">
            <a:extLst>
              <a:ext uri="{FF2B5EF4-FFF2-40B4-BE49-F238E27FC236}">
                <a16:creationId xmlns:a16="http://schemas.microsoft.com/office/drawing/2014/main" id="{19D64EFD-FE56-4004-8082-6D9AD941311C}"/>
              </a:ext>
            </a:extLst>
          </p:cNvPr>
          <p:cNvSpPr/>
          <p:nvPr/>
        </p:nvSpPr>
        <p:spPr>
          <a:xfrm>
            <a:off x="7127926" y="3867780"/>
            <a:ext cx="806398" cy="200476"/>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C03F730-D9EF-4F2D-8FF6-0DC8D51DB059}"/>
              </a:ext>
            </a:extLst>
          </p:cNvPr>
          <p:cNvSpPr/>
          <p:nvPr/>
        </p:nvSpPr>
        <p:spPr>
          <a:xfrm>
            <a:off x="1738512" y="2818664"/>
            <a:ext cx="199505" cy="18256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E9AD675-4D6E-46DC-9102-F922EEABC83D}"/>
              </a:ext>
            </a:extLst>
          </p:cNvPr>
          <p:cNvSpPr/>
          <p:nvPr/>
        </p:nvSpPr>
        <p:spPr>
          <a:xfrm>
            <a:off x="1559062" y="3983300"/>
            <a:ext cx="631768" cy="6567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a:t>CF</a:t>
            </a:r>
          </a:p>
        </p:txBody>
      </p:sp>
      <p:sp>
        <p:nvSpPr>
          <p:cNvPr id="10" name="Rectangle: Rounded Corners 9">
            <a:extLst>
              <a:ext uri="{FF2B5EF4-FFF2-40B4-BE49-F238E27FC236}">
                <a16:creationId xmlns:a16="http://schemas.microsoft.com/office/drawing/2014/main" id="{FC77F97E-5E6A-47EB-87EF-DCBC23655147}"/>
              </a:ext>
            </a:extLst>
          </p:cNvPr>
          <p:cNvSpPr/>
          <p:nvPr/>
        </p:nvSpPr>
        <p:spPr>
          <a:xfrm>
            <a:off x="1424064" y="3156556"/>
            <a:ext cx="853873" cy="1600739"/>
          </a:xfrm>
          <a:prstGeom prst="round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10C5470-32AA-4949-8773-73811BFC59CD}"/>
              </a:ext>
            </a:extLst>
          </p:cNvPr>
          <p:cNvCxnSpPr>
            <a:cxnSpLocks/>
            <a:stCxn id="58" idx="0"/>
            <a:endCxn id="10" idx="0"/>
          </p:cNvCxnSpPr>
          <p:nvPr/>
        </p:nvCxnSpPr>
        <p:spPr>
          <a:xfrm>
            <a:off x="1838265" y="2818664"/>
            <a:ext cx="12736" cy="337892"/>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C55C406-8D77-4419-AF78-FD4C1B9C4BBB}"/>
              </a:ext>
            </a:extLst>
          </p:cNvPr>
          <p:cNvSpPr txBox="1"/>
          <p:nvPr/>
        </p:nvSpPr>
        <p:spPr>
          <a:xfrm>
            <a:off x="8045573" y="3398524"/>
            <a:ext cx="3219972" cy="1754326"/>
          </a:xfrm>
          <a:prstGeom prst="rect">
            <a:avLst/>
          </a:prstGeom>
          <a:noFill/>
        </p:spPr>
        <p:txBody>
          <a:bodyPr wrap="square" rtlCol="0">
            <a:spAutoFit/>
          </a:bodyPr>
          <a:lstStyle/>
          <a:p>
            <a:r>
              <a:rPr lang="en-US">
                <a:solidFill>
                  <a:srgbClr val="FF0000"/>
                </a:solidFill>
              </a:rPr>
              <a:t>Explainable recommendation</a:t>
            </a:r>
          </a:p>
          <a:p>
            <a:r>
              <a:rPr lang="en-US">
                <a:solidFill>
                  <a:srgbClr val="FF0000"/>
                </a:solidFill>
              </a:rPr>
              <a:t>Knowledge enhanced recommendation</a:t>
            </a:r>
          </a:p>
          <a:p>
            <a:r>
              <a:rPr lang="en-US">
                <a:solidFill>
                  <a:srgbClr val="FF0000"/>
                </a:solidFill>
              </a:rPr>
              <a:t>Reinforcement learning</a:t>
            </a:r>
          </a:p>
          <a:p>
            <a:r>
              <a:rPr lang="en-US">
                <a:solidFill>
                  <a:srgbClr val="FF0000"/>
                </a:solidFill>
              </a:rPr>
              <a:t>Transfer learning</a:t>
            </a:r>
          </a:p>
          <a:p>
            <a:r>
              <a:rPr lang="en-US">
                <a:solidFill>
                  <a:srgbClr val="FF0000"/>
                </a:solidFill>
              </a:rPr>
              <a:t>…</a:t>
            </a:r>
            <a:endParaRPr lang="en-US"/>
          </a:p>
        </p:txBody>
      </p:sp>
    </p:spTree>
    <p:extLst>
      <p:ext uri="{BB962C8B-B14F-4D97-AF65-F5344CB8AC3E}">
        <p14:creationId xmlns:p14="http://schemas.microsoft.com/office/powerpoint/2010/main" val="3944114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7A5D-BAF5-4EAE-9B1D-029BF930BE6E}"/>
              </a:ext>
            </a:extLst>
          </p:cNvPr>
          <p:cNvSpPr>
            <a:spLocks noGrp="1"/>
          </p:cNvSpPr>
          <p:nvPr>
            <p:ph type="title"/>
          </p:nvPr>
        </p:nvSpPr>
        <p:spPr/>
        <p:txBody>
          <a:bodyPr/>
          <a:lstStyle/>
          <a:p>
            <a:r>
              <a:rPr lang="en-US"/>
              <a:t>Challenges</a:t>
            </a:r>
          </a:p>
        </p:txBody>
      </p:sp>
      <p:sp>
        <p:nvSpPr>
          <p:cNvPr id="5" name="Rectangle 4">
            <a:extLst>
              <a:ext uri="{FF2B5EF4-FFF2-40B4-BE49-F238E27FC236}">
                <a16:creationId xmlns:a16="http://schemas.microsoft.com/office/drawing/2014/main" id="{B86DD298-88D4-442F-9B35-68EC7767F7E4}"/>
              </a:ext>
            </a:extLst>
          </p:cNvPr>
          <p:cNvSpPr/>
          <p:nvPr/>
        </p:nvSpPr>
        <p:spPr>
          <a:xfrm>
            <a:off x="247650" y="2567919"/>
            <a:ext cx="3864374" cy="36399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lvl="1"/>
            <a:r>
              <a:rPr lang="en-US" sz="2400" dirty="0"/>
              <a:t>There are </a:t>
            </a:r>
            <a:r>
              <a:rPr lang="en-US" sz="2400" i="1" dirty="0"/>
              <a:t>limited</a:t>
            </a:r>
            <a:r>
              <a:rPr lang="en-US" sz="2400" dirty="0"/>
              <a:t> references and guidance for building recommendation systems at scale and support enterprise-grade scenarios</a:t>
            </a:r>
          </a:p>
        </p:txBody>
      </p:sp>
      <p:sp>
        <p:nvSpPr>
          <p:cNvPr id="6" name="Rectangle 5">
            <a:extLst>
              <a:ext uri="{FF2B5EF4-FFF2-40B4-BE49-F238E27FC236}">
                <a16:creationId xmlns:a16="http://schemas.microsoft.com/office/drawing/2014/main" id="{53712498-7385-43F4-825E-E32FC947EEBC}"/>
              </a:ext>
            </a:extLst>
          </p:cNvPr>
          <p:cNvSpPr/>
          <p:nvPr/>
        </p:nvSpPr>
        <p:spPr>
          <a:xfrm>
            <a:off x="4163813" y="2567919"/>
            <a:ext cx="3864374" cy="36399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r>
              <a:rPr lang="en-US" sz="2400" dirty="0"/>
              <a:t>Off-the-shelf packages / tools / modules are fragmented, not scalable, or not compatible with each other</a:t>
            </a:r>
          </a:p>
        </p:txBody>
      </p:sp>
      <p:sp>
        <p:nvSpPr>
          <p:cNvPr id="7" name="Rectangle 6">
            <a:extLst>
              <a:ext uri="{FF2B5EF4-FFF2-40B4-BE49-F238E27FC236}">
                <a16:creationId xmlns:a16="http://schemas.microsoft.com/office/drawing/2014/main" id="{11DAF2EF-3B13-41FB-8BF6-567037274A23}"/>
              </a:ext>
            </a:extLst>
          </p:cNvPr>
          <p:cNvSpPr/>
          <p:nvPr/>
        </p:nvSpPr>
        <p:spPr>
          <a:xfrm>
            <a:off x="8079976" y="2567919"/>
            <a:ext cx="3864374" cy="3639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lvl="1"/>
            <a:r>
              <a:rPr lang="en-US" sz="2400" dirty="0"/>
              <a:t>New algorithms are proposed every day by researchers;</a:t>
            </a:r>
          </a:p>
          <a:p>
            <a:pPr lvl="1"/>
            <a:r>
              <a:rPr lang="en-US" sz="2400" dirty="0"/>
              <a:t>not many people have expertise to implement state-of-the-art algorithms and deploy them in recommendation systems</a:t>
            </a:r>
          </a:p>
        </p:txBody>
      </p:sp>
      <p:sp>
        <p:nvSpPr>
          <p:cNvPr id="8" name="TextBox 26">
            <a:extLst>
              <a:ext uri="{FF2B5EF4-FFF2-40B4-BE49-F238E27FC236}">
                <a16:creationId xmlns:a16="http://schemas.microsoft.com/office/drawing/2014/main" id="{04D4CB33-29EF-4B72-97F5-4F6D1583B8AF}"/>
              </a:ext>
            </a:extLst>
          </p:cNvPr>
          <p:cNvSpPr txBox="1"/>
          <p:nvPr/>
        </p:nvSpPr>
        <p:spPr>
          <a:xfrm>
            <a:off x="8079976" y="1449547"/>
            <a:ext cx="3864374" cy="1118373"/>
          </a:xfrm>
          <a:prstGeom prst="rect">
            <a:avLst/>
          </a:prstGeom>
          <a:solidFill>
            <a:schemeClr val="bg2">
              <a:alpha val="70000"/>
            </a:schemeClr>
          </a:solidFill>
        </p:spPr>
        <p:txBody>
          <a:bodyPr vert="horz" wrap="square" lIns="91440" tIns="91440" rIns="91440" bIns="91440" rtlCol="0" anchor="ctr">
            <a:noAutofit/>
          </a:bodyPr>
          <a:lst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a:lstStyle>
          <a:p>
            <a:pPr algn="ctr">
              <a:spcAft>
                <a:spcPts val="1200"/>
              </a:spcAft>
            </a:pPr>
            <a:r>
              <a:rPr lang="en-US" sz="2400">
                <a:latin typeface="Segoe UI Light" panose="020B0502040204020203" pitchFamily="34" charset="0"/>
                <a:ea typeface="Segoe UI" pitchFamily="34" charset="0"/>
                <a:cs typeface="Segoe UI" pitchFamily="34" charset="0"/>
              </a:rPr>
              <a:t>Fast-growing area</a:t>
            </a:r>
          </a:p>
        </p:txBody>
      </p:sp>
      <p:sp>
        <p:nvSpPr>
          <p:cNvPr id="10" name="TextBox 26">
            <a:extLst>
              <a:ext uri="{FF2B5EF4-FFF2-40B4-BE49-F238E27FC236}">
                <a16:creationId xmlns:a16="http://schemas.microsoft.com/office/drawing/2014/main" id="{9DF21002-0AB1-4258-BEBE-450D0AB93F75}"/>
              </a:ext>
            </a:extLst>
          </p:cNvPr>
          <p:cNvSpPr txBox="1"/>
          <p:nvPr/>
        </p:nvSpPr>
        <p:spPr>
          <a:xfrm>
            <a:off x="4163813" y="1449547"/>
            <a:ext cx="3864374" cy="1118373"/>
          </a:xfrm>
          <a:prstGeom prst="rect">
            <a:avLst/>
          </a:prstGeom>
          <a:solidFill>
            <a:schemeClr val="bg2">
              <a:alpha val="70000"/>
            </a:schemeClr>
          </a:solidFill>
        </p:spPr>
        <p:txBody>
          <a:bodyPr vert="horz" wrap="square" lIns="91440" tIns="91440" rIns="91440" bIns="91440" rtlCol="0" anchor="ctr">
            <a:noAutofit/>
          </a:bodyPr>
          <a:lst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a:lstStyle>
          <a:p>
            <a:pPr algn="ctr">
              <a:spcAft>
                <a:spcPts val="1200"/>
              </a:spcAft>
            </a:pPr>
            <a:r>
              <a:rPr lang="en-US" sz="2400">
                <a:latin typeface="Segoe UI Light" panose="020B0502040204020203" pitchFamily="34" charset="0"/>
                <a:ea typeface="Segoe UI" pitchFamily="34" charset="0"/>
                <a:cs typeface="Segoe UI" pitchFamily="34" charset="0"/>
              </a:rPr>
              <a:t>Fragmented solutions</a:t>
            </a:r>
          </a:p>
        </p:txBody>
      </p:sp>
      <p:sp>
        <p:nvSpPr>
          <p:cNvPr id="12" name="TextBox 26">
            <a:extLst>
              <a:ext uri="{FF2B5EF4-FFF2-40B4-BE49-F238E27FC236}">
                <a16:creationId xmlns:a16="http://schemas.microsoft.com/office/drawing/2014/main" id="{EAD63316-8394-49F9-919B-DE3AC843F57C}"/>
              </a:ext>
            </a:extLst>
          </p:cNvPr>
          <p:cNvSpPr txBox="1"/>
          <p:nvPr/>
        </p:nvSpPr>
        <p:spPr>
          <a:xfrm>
            <a:off x="247650" y="1449547"/>
            <a:ext cx="3864374" cy="1118373"/>
          </a:xfrm>
          <a:prstGeom prst="rect">
            <a:avLst/>
          </a:prstGeom>
          <a:solidFill>
            <a:schemeClr val="bg2">
              <a:alpha val="70000"/>
            </a:schemeClr>
          </a:solidFill>
        </p:spPr>
        <p:txBody>
          <a:bodyPr vert="horz" wrap="square" lIns="91440" tIns="91440" rIns="91440" bIns="91440" rtlCol="0" anchor="ctr">
            <a:noAutofit/>
          </a:bodyPr>
          <a:lst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a:lstStyle>
          <a:p>
            <a:pPr algn="ctr">
              <a:spcAft>
                <a:spcPts val="1200"/>
              </a:spcAft>
            </a:pPr>
            <a:r>
              <a:rPr lang="en-US" sz="2400" dirty="0">
                <a:latin typeface="Segoe UI Light" panose="020B0502040204020203" pitchFamily="34" charset="0"/>
                <a:ea typeface="Segoe UI" pitchFamily="34" charset="0"/>
                <a:cs typeface="Segoe UI" pitchFamily="34" charset="0"/>
              </a:rPr>
              <a:t>Limited resources</a:t>
            </a:r>
          </a:p>
        </p:txBody>
      </p:sp>
    </p:spTree>
    <p:extLst>
      <p:ext uri="{BB962C8B-B14F-4D97-AF65-F5344CB8AC3E}">
        <p14:creationId xmlns:p14="http://schemas.microsoft.com/office/powerpoint/2010/main" val="30245020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225E0-AFA8-4D73-A5CA-208270C12C43}"/>
              </a:ext>
            </a:extLst>
          </p:cNvPr>
          <p:cNvSpPr>
            <a:spLocks noGrp="1"/>
          </p:cNvSpPr>
          <p:nvPr>
            <p:ph type="title"/>
          </p:nvPr>
        </p:nvSpPr>
        <p:spPr/>
        <p:txBody>
          <a:bodyPr/>
          <a:lstStyle/>
          <a:p>
            <a:r>
              <a:rPr lang="en-US"/>
              <a:t>Microsoft/Recommenders</a:t>
            </a:r>
          </a:p>
        </p:txBody>
      </p:sp>
      <p:sp>
        <p:nvSpPr>
          <p:cNvPr id="3" name="Content Placeholder 2">
            <a:extLst>
              <a:ext uri="{FF2B5EF4-FFF2-40B4-BE49-F238E27FC236}">
                <a16:creationId xmlns:a16="http://schemas.microsoft.com/office/drawing/2014/main" id="{B7AE9C9A-A5F9-4FA4-B343-9A2EF7A5BFB4}"/>
              </a:ext>
            </a:extLst>
          </p:cNvPr>
          <p:cNvSpPr>
            <a:spLocks noGrp="1"/>
          </p:cNvSpPr>
          <p:nvPr>
            <p:ph idx="1"/>
          </p:nvPr>
        </p:nvSpPr>
        <p:spPr>
          <a:xfrm>
            <a:off x="161365" y="1321654"/>
            <a:ext cx="11879516" cy="5313608"/>
          </a:xfrm>
        </p:spPr>
        <p:txBody>
          <a:bodyPr>
            <a:normAutofit/>
          </a:bodyPr>
          <a:lstStyle/>
          <a:p>
            <a:r>
              <a:rPr lang="en-US" dirty="0"/>
              <a:t>Microsoft/Recommenders</a:t>
            </a:r>
          </a:p>
          <a:p>
            <a:pPr lvl="1"/>
            <a:r>
              <a:rPr lang="en-US" dirty="0"/>
              <a:t>Collaborative development efforts of Microsoft Cloud &amp; AI data scientists, researchers from Microsoft Research and academia etc.</a:t>
            </a:r>
          </a:p>
          <a:p>
            <a:pPr lvl="1"/>
            <a:r>
              <a:rPr lang="en-US" dirty="0" err="1"/>
              <a:t>Github</a:t>
            </a:r>
            <a:r>
              <a:rPr lang="en-US" dirty="0"/>
              <a:t> url: </a:t>
            </a:r>
            <a:r>
              <a:rPr lang="en-US" dirty="0">
                <a:hlinkClick r:id="rId2"/>
              </a:rPr>
              <a:t>https://github.com/Microsoft/Recommenders</a:t>
            </a:r>
            <a:endParaRPr lang="en-US" dirty="0"/>
          </a:p>
          <a:p>
            <a:pPr lvl="1"/>
            <a:r>
              <a:rPr lang="en-US" b="1" dirty="0"/>
              <a:t>Open-source </a:t>
            </a:r>
            <a:r>
              <a:rPr lang="en-US" dirty="0"/>
              <a:t>(MIT license)</a:t>
            </a:r>
            <a:endParaRPr lang="en-US" b="1" dirty="0"/>
          </a:p>
          <a:p>
            <a:pPr lvl="1"/>
            <a:r>
              <a:rPr lang="en-US" dirty="0"/>
              <a:t>Contributions from the community are highly appreciated!</a:t>
            </a:r>
          </a:p>
          <a:p>
            <a:pPr lvl="2"/>
            <a:r>
              <a:rPr lang="en-US" dirty="0"/>
              <a:t>Create issue/PR directly in the GitHub repo </a:t>
            </a:r>
          </a:p>
          <a:p>
            <a:pPr lvl="2"/>
            <a:r>
              <a:rPr lang="en-US" dirty="0"/>
              <a:t>Send email to </a:t>
            </a:r>
            <a:r>
              <a:rPr lang="en-US" dirty="0">
                <a:hlinkClick r:id="rId3">
                  <a:extLst>
                    <a:ext uri="{A12FA001-AC4F-418D-AE19-62706E023703}">
                      <ahyp:hlinkClr xmlns:ahyp="http://schemas.microsoft.com/office/drawing/2018/hyperlinkcolor" val="tx"/>
                    </a:ext>
                  </a:extLst>
                </a:hlinkClick>
              </a:rPr>
              <a:t>RecoDevTeam@service.microsoft.com</a:t>
            </a:r>
            <a:r>
              <a:rPr lang="en-US" dirty="0"/>
              <a:t> for any collaboration</a:t>
            </a:r>
          </a:p>
          <a:p>
            <a:pPr lvl="1"/>
            <a:r>
              <a:rPr lang="en-US" dirty="0"/>
              <a:t>Highlights</a:t>
            </a:r>
          </a:p>
          <a:p>
            <a:pPr lvl="2"/>
            <a:r>
              <a:rPr lang="en-US" dirty="0"/>
              <a:t>~6500 stars on GitHub</a:t>
            </a:r>
          </a:p>
          <a:p>
            <a:pPr lvl="2"/>
            <a:r>
              <a:rPr lang="en-US" dirty="0"/>
              <a:t>Featured in YC Hacker News, </a:t>
            </a:r>
            <a:r>
              <a:rPr lang="en-US" dirty="0" err="1"/>
              <a:t>O’Reily</a:t>
            </a:r>
            <a:r>
              <a:rPr lang="en-US" dirty="0"/>
              <a:t> Data Newsletter, GitHub weekly trending list, etc.</a:t>
            </a:r>
          </a:p>
        </p:txBody>
      </p:sp>
    </p:spTree>
    <p:extLst>
      <p:ext uri="{BB962C8B-B14F-4D97-AF65-F5344CB8AC3E}">
        <p14:creationId xmlns:p14="http://schemas.microsoft.com/office/powerpoint/2010/main" val="9486073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6583-D371-4ECC-B56A-4022B3151042}"/>
              </a:ext>
            </a:extLst>
          </p:cNvPr>
          <p:cNvSpPr>
            <a:spLocks noGrp="1"/>
          </p:cNvSpPr>
          <p:nvPr>
            <p:ph type="title"/>
          </p:nvPr>
        </p:nvSpPr>
        <p:spPr/>
        <p:txBody>
          <a:bodyPr/>
          <a:lstStyle/>
          <a:p>
            <a:r>
              <a:rPr lang="en-US" dirty="0"/>
              <a:t>Key Objectives of </a:t>
            </a:r>
            <a:r>
              <a:rPr lang="en-US" i="1" dirty="0"/>
              <a:t>Recommenders</a:t>
            </a:r>
          </a:p>
        </p:txBody>
      </p:sp>
      <p:sp>
        <p:nvSpPr>
          <p:cNvPr id="3" name="Content Placeholder 2">
            <a:extLst>
              <a:ext uri="{FF2B5EF4-FFF2-40B4-BE49-F238E27FC236}">
                <a16:creationId xmlns:a16="http://schemas.microsoft.com/office/drawing/2014/main" id="{CA3E4E40-E547-4451-9A22-41DF4AD7C5B2}"/>
              </a:ext>
            </a:extLst>
          </p:cNvPr>
          <p:cNvSpPr>
            <a:spLocks noGrp="1"/>
          </p:cNvSpPr>
          <p:nvPr>
            <p:ph idx="1"/>
          </p:nvPr>
        </p:nvSpPr>
        <p:spPr>
          <a:xfrm>
            <a:off x="1097280" y="1845734"/>
            <a:ext cx="9740348" cy="4395049"/>
          </a:xfrm>
        </p:spPr>
        <p:txBody>
          <a:bodyPr/>
          <a:lstStyle/>
          <a:p>
            <a:r>
              <a:rPr lang="en-US" dirty="0"/>
              <a:t>Reduce time to delivery; large efficiencies in E2E development</a:t>
            </a:r>
          </a:p>
          <a:p>
            <a:endParaRPr lang="en-US" dirty="0"/>
          </a:p>
          <a:p>
            <a:r>
              <a:rPr lang="en-US" dirty="0"/>
              <a:t>Lower barrier of entry</a:t>
            </a:r>
          </a:p>
          <a:p>
            <a:endParaRPr lang="en-US" dirty="0"/>
          </a:p>
          <a:p>
            <a:r>
              <a:rPr lang="en-US" dirty="0"/>
              <a:t>Easy scale out on the cloud</a:t>
            </a:r>
          </a:p>
          <a:p>
            <a:endParaRPr lang="en-US" dirty="0"/>
          </a:p>
          <a:p>
            <a:r>
              <a:rPr lang="en-US" dirty="0"/>
              <a:t>Easy-to-use and open-source</a:t>
            </a:r>
          </a:p>
        </p:txBody>
      </p:sp>
    </p:spTree>
    <p:extLst>
      <p:ext uri="{BB962C8B-B14F-4D97-AF65-F5344CB8AC3E}">
        <p14:creationId xmlns:p14="http://schemas.microsoft.com/office/powerpoint/2010/main" val="30335024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020518_Baseline File [square photo].potx" id="{C5D1F236-4B1B-4E57-A29C-AD92A4683BEF}" vid="{04698D39-7FD2-42AF-81C6-B18BB52E45EF}"/>
    </a:ext>
  </a:extLst>
</a:theme>
</file>

<file path=ppt/theme/theme3.xml><?xml version="1.0" encoding="utf-8"?>
<a:theme xmlns:a="http://schemas.openxmlformats.org/drawingml/2006/main" name="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020518_Baseline File [square photo].potx" id="{C5D1F236-4B1B-4E57-A29C-AD92A4683BEF}" vid="{04698D39-7FD2-42AF-81C6-B18BB52E45EF}"/>
    </a:ext>
  </a:extLst>
</a:theme>
</file>

<file path=ppt/theme/theme4.xml><?xml version="1.0" encoding="utf-8"?>
<a:theme xmlns:a="http://schemas.openxmlformats.org/drawingml/2006/main" name="9-51008_Machine_Learning_AI_&amp;_Data_Science_Conference_Fall_2018_Template">
  <a:themeElements>
    <a:clrScheme name="Custom 2">
      <a:dk1>
        <a:srgbClr val="1A1A1A"/>
      </a:dk1>
      <a:lt1>
        <a:srgbClr val="FFFFFF"/>
      </a:lt1>
      <a:dk2>
        <a:srgbClr val="0D0D0D"/>
      </a:dk2>
      <a:lt2>
        <a:srgbClr val="E6E6E6"/>
      </a:lt2>
      <a:accent1>
        <a:srgbClr val="A80000"/>
      </a:accent1>
      <a:accent2>
        <a:srgbClr val="505050"/>
      </a:accent2>
      <a:accent3>
        <a:srgbClr val="737373"/>
      </a:accent3>
      <a:accent4>
        <a:srgbClr val="002050"/>
      </a:accent4>
      <a:accent5>
        <a:srgbClr val="D83B01"/>
      </a:accent5>
      <a:accent6>
        <a:srgbClr val="D2D2D2"/>
      </a:accent6>
      <a:hlink>
        <a:srgbClr val="0078D7"/>
      </a:hlink>
      <a:folHlink>
        <a:srgbClr val="0078D7"/>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rot="0" spcFirstLastPara="0"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a:gradFill>
              <a:gsLst>
                <a:gs pos="0">
                  <a:srgbClr val="FFFFFF"/>
                </a:gs>
                <a:gs pos="100000">
                  <a:srgbClr val="FFFFFF"/>
                </a:gs>
              </a:gsLst>
              <a:lin ang="5400000" scaled="0"/>
            </a:gradFill>
            <a:ea typeface="Segoe UI" pitchFamily="34" charset="0"/>
            <a:cs typeface="Segoe UI" pitchFamily="34" charset="0"/>
          </a:defRPr>
        </a:defPPr>
      </a:lstStyle>
      <a:style>
        <a:lnRef idx="0">
          <a:scrgbClr r="0" g="0" b="0"/>
        </a:lnRef>
        <a:fillRef idx="0">
          <a:scrgbClr r="0" g="0" b="0"/>
        </a:fillRef>
        <a:effectRef idx="0">
          <a:scrgbClr r="0" g="0" b="0"/>
        </a:effectRef>
        <a:fontRef idx="minor">
          <a:schemeClr val="lt1"/>
        </a:fontRef>
      </a:style>
    </a:spDef>
    <a:lnDef>
      <a:spPr>
        <a:ln>
          <a:solidFill>
            <a:schemeClr val="bg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LADS Fall 2018 Template - Building and scaling an interpretable recommendation engine with Azure Databricks, SQL database, and AKS.potx" id="{4D42B6FA-4627-49B9-BBD8-1512ED0FB516}" vid="{66F948E1-7C15-4462-A753-917C7BE5C54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D8B74A58A82F459A3F9D491FC41B4D" ma:contentTypeVersion="12" ma:contentTypeDescription="Create a new document." ma:contentTypeScope="" ma:versionID="54939c7f4fc429c86374dfb290cc5d22">
  <xsd:schema xmlns:xsd="http://www.w3.org/2001/XMLSchema" xmlns:xs="http://www.w3.org/2001/XMLSchema" xmlns:p="http://schemas.microsoft.com/office/2006/metadata/properties" xmlns:ns2="4435f80c-2b29-4314-92c2-0978f1a06fbe" xmlns:ns3="99ca2555-8df1-43e8-a6c3-ccf0d394d739" targetNamespace="http://schemas.microsoft.com/office/2006/metadata/properties" ma:root="true" ma:fieldsID="7cb0d7cbf41d3344b6d2fed655a4ad6e" ns2:_="" ns3:_="">
    <xsd:import namespace="4435f80c-2b29-4314-92c2-0978f1a06fbe"/>
    <xsd:import namespace="99ca2555-8df1-43e8-a6c3-ccf0d394d7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35f80c-2b29-4314-92c2-0978f1a06f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ca2555-8df1-43e8-a6c3-ccf0d394d73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4435f80c-2b29-4314-92c2-0978f1a06fbe" xsi:nil="true"/>
  </documentManagement>
</p:properties>
</file>

<file path=customXml/itemProps1.xml><?xml version="1.0" encoding="utf-8"?>
<ds:datastoreItem xmlns:ds="http://schemas.openxmlformats.org/officeDocument/2006/customXml" ds:itemID="{DC584744-3A3B-44EA-8A17-FA0EA76D56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35f80c-2b29-4314-92c2-0978f1a06fbe"/>
    <ds:schemaRef ds:uri="99ca2555-8df1-43e8-a6c3-ccf0d394d7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C6073E-72C9-4E62-8A0A-DA5478F2C247}">
  <ds:schemaRefs>
    <ds:schemaRef ds:uri="http://schemas.microsoft.com/sharepoint/v3/contenttype/forms"/>
  </ds:schemaRefs>
</ds:datastoreItem>
</file>

<file path=customXml/itemProps3.xml><?xml version="1.0" encoding="utf-8"?>
<ds:datastoreItem xmlns:ds="http://schemas.openxmlformats.org/officeDocument/2006/customXml" ds:itemID="{1A4F0811-12A6-4962-9711-A44D5CE868E0}">
  <ds:schemaRefs>
    <ds:schemaRef ds:uri="http://schemas.microsoft.com/office/2006/metadata/properties"/>
    <ds:schemaRef ds:uri="http://schemas.microsoft.com/office/infopath/2007/PartnerControls"/>
    <ds:schemaRef ds:uri="4435f80c-2b29-4314-92c2-0978f1a06fbe"/>
  </ds:schemaRefs>
</ds:datastoreItem>
</file>

<file path=docProps/app.xml><?xml version="1.0" encoding="utf-8"?>
<Properties xmlns="http://schemas.openxmlformats.org/officeDocument/2006/extended-properties" xmlns:vt="http://schemas.openxmlformats.org/officeDocument/2006/docPropsVTypes">
  <Template>office theme</Template>
  <TotalTime>416</TotalTime>
  <Words>2986</Words>
  <Application>Microsoft Office PowerPoint</Application>
  <PresentationFormat>Widescreen</PresentationFormat>
  <Paragraphs>478</Paragraphs>
  <Slides>39</Slides>
  <Notes>10</Notes>
  <HiddenSlides>1</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39</vt:i4>
      </vt:variant>
    </vt:vector>
  </HeadingPairs>
  <TitlesOfParts>
    <vt:vector size="55" baseType="lpstr">
      <vt:lpstr>Arial</vt:lpstr>
      <vt:lpstr>Calibri</vt:lpstr>
      <vt:lpstr>Calibri Light</vt:lpstr>
      <vt:lpstr>Cambria Math</vt:lpstr>
      <vt:lpstr>Consolas</vt:lpstr>
      <vt:lpstr>Raleway</vt:lpstr>
      <vt:lpstr>Segoe UI</vt:lpstr>
      <vt:lpstr>Segoe UI Light</vt:lpstr>
      <vt:lpstr>Segoe UI Semibold</vt:lpstr>
      <vt:lpstr>Segoe UI Semilight</vt:lpstr>
      <vt:lpstr>SegoeUI-Light</vt:lpstr>
      <vt:lpstr>Wingdings</vt:lpstr>
      <vt:lpstr>1_office theme</vt:lpstr>
      <vt:lpstr>3_WHITE TEMPLATE</vt:lpstr>
      <vt:lpstr>WHITE TEMPLATE</vt:lpstr>
      <vt:lpstr>9-51008_Machine_Learning_AI_&amp;_Data_Science_Conference_Fall_2018_Template</vt:lpstr>
      <vt:lpstr>PowerPoint Presentation</vt:lpstr>
      <vt:lpstr>PowerPoint Presentation</vt:lpstr>
      <vt:lpstr>Objective</vt:lpstr>
      <vt:lpstr>PowerPoint Presentation</vt:lpstr>
      <vt:lpstr>PowerPoint Presentation</vt:lpstr>
      <vt:lpstr>History</vt:lpstr>
      <vt:lpstr>Challenges</vt:lpstr>
      <vt:lpstr>Microsoft/Recommenders</vt:lpstr>
      <vt:lpstr>Key Objectives of Recommenders</vt:lpstr>
      <vt:lpstr>Core Values and Best Practices</vt:lpstr>
      <vt:lpstr>Microsoft/Recommenders Coding Guidelines</vt:lpstr>
      <vt:lpstr>Repository General Components</vt:lpstr>
      <vt:lpstr>Testing</vt:lpstr>
      <vt:lpstr>Options to Try Out Microsoft/Recommenders</vt:lpstr>
      <vt:lpstr>Option 1 – Local Environment</vt:lpstr>
      <vt:lpstr>Option 3 – Docker Container</vt:lpstr>
      <vt:lpstr>Basic Workflow</vt:lpstr>
      <vt:lpstr>PowerPoint Presentation</vt:lpstr>
      <vt:lpstr>PowerPoint Presentation</vt:lpstr>
      <vt:lpstr>Data Preparation</vt:lpstr>
      <vt:lpstr>PowerPoint Presentation</vt:lpstr>
      <vt:lpstr>Data in a Recommender System</vt:lpstr>
      <vt:lpstr>Data in a Recommender System</vt:lpstr>
      <vt:lpstr>Data Utilities and Notebooks</vt:lpstr>
      <vt:lpstr>Recommendation Algorithms</vt:lpstr>
      <vt:lpstr>PowerPoint Presentation</vt:lpstr>
      <vt:lpstr>Recommender Algorithms in Microsoft/Recommenders</vt:lpstr>
      <vt:lpstr>Recommender Algorithm Utilities and Notebooks</vt:lpstr>
      <vt:lpstr>Microsoft Research</vt:lpstr>
      <vt:lpstr>PowerPoint Presentation</vt:lpstr>
      <vt:lpstr>Extreme Deep Factorization Machine (xDeepFM)</vt:lpstr>
      <vt:lpstr>DKN: Deep Knowledge-Aware Network for News Recommendation</vt:lpstr>
      <vt:lpstr>Evaluation</vt:lpstr>
      <vt:lpstr>PowerPoint Presentation</vt:lpstr>
      <vt:lpstr>Evaluation</vt:lpstr>
      <vt:lpstr>Evaluation of a Recommender System</vt:lpstr>
      <vt:lpstr>Evaluation of a Recommender System</vt:lpstr>
      <vt:lpstr>Evaluation Utilities and Notebooks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Zhang</dc:creator>
  <cp:lastModifiedBy>Andreas Argyriou</cp:lastModifiedBy>
  <cp:revision>103</cp:revision>
  <dcterms:created xsi:type="dcterms:W3CDTF">2013-07-15T20:26:40Z</dcterms:created>
  <dcterms:modified xsi:type="dcterms:W3CDTF">2019-11-21T20:13:16Z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0x010100E8D8B74A58A82F459A3F9D491FC41B4D</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zhle@microsoft.com</vt:lpwstr>
  </property>
  <property fmtid="{D5CDD505-2E9C-101B-9397-08002B2CF9AE}" pid="6" name="MSIP_Label_f42aa342-8706-4288-bd11-ebb85995028c_SetDate">
    <vt:lpwstr>2019-03-31T13:00:28.7024994Z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ActionId">
    <vt:lpwstr>d84b71e6-98cf-4684-a2d2-5eaa10a48eb5</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ies>
</file>