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modernComment_D10_7A902FA9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2" r:id="rId5"/>
    <p:sldMasterId id="2147483724" r:id="rId6"/>
    <p:sldMasterId id="2147483756" r:id="rId7"/>
  </p:sldMasterIdLst>
  <p:notesMasterIdLst>
    <p:notesMasterId r:id="rId60"/>
  </p:notesMasterIdLst>
  <p:sldIdLst>
    <p:sldId id="3452" r:id="rId8"/>
    <p:sldId id="3487" r:id="rId9"/>
    <p:sldId id="3453" r:id="rId10"/>
    <p:sldId id="3344" r:id="rId11"/>
    <p:sldId id="3481" r:id="rId12"/>
    <p:sldId id="3505" r:id="rId13"/>
    <p:sldId id="3506" r:id="rId14"/>
    <p:sldId id="3507" r:id="rId15"/>
    <p:sldId id="3508" r:id="rId16"/>
    <p:sldId id="3509" r:id="rId17"/>
    <p:sldId id="3510" r:id="rId18"/>
    <p:sldId id="3511" r:id="rId19"/>
    <p:sldId id="3485" r:id="rId20"/>
    <p:sldId id="3514" r:id="rId21"/>
    <p:sldId id="3515" r:id="rId22"/>
    <p:sldId id="3516" r:id="rId23"/>
    <p:sldId id="3524" r:id="rId24"/>
    <p:sldId id="3522" r:id="rId25"/>
    <p:sldId id="3525" r:id="rId26"/>
    <p:sldId id="3521" r:id="rId27"/>
    <p:sldId id="3519" r:id="rId28"/>
    <p:sldId id="3520" r:id="rId29"/>
    <p:sldId id="3523" r:id="rId30"/>
    <p:sldId id="3456" r:id="rId31"/>
    <p:sldId id="3488" r:id="rId32"/>
    <p:sldId id="3489" r:id="rId33"/>
    <p:sldId id="3490" r:id="rId34"/>
    <p:sldId id="3491" r:id="rId35"/>
    <p:sldId id="3492" r:id="rId36"/>
    <p:sldId id="3493" r:id="rId37"/>
    <p:sldId id="3494" r:id="rId38"/>
    <p:sldId id="3496" r:id="rId39"/>
    <p:sldId id="3497" r:id="rId40"/>
    <p:sldId id="3502" r:id="rId41"/>
    <p:sldId id="3457" r:id="rId42"/>
    <p:sldId id="3504" r:id="rId43"/>
    <p:sldId id="3465" r:id="rId44"/>
    <p:sldId id="2896" r:id="rId45"/>
    <p:sldId id="3466" r:id="rId46"/>
    <p:sldId id="3468" r:id="rId47"/>
    <p:sldId id="3461" r:id="rId48"/>
    <p:sldId id="3484" r:id="rId49"/>
    <p:sldId id="3467" r:id="rId50"/>
    <p:sldId id="3462" r:id="rId51"/>
    <p:sldId id="3463" r:id="rId52"/>
    <p:sldId id="3470" r:id="rId53"/>
    <p:sldId id="3471" r:id="rId54"/>
    <p:sldId id="3503" r:id="rId55"/>
    <p:sldId id="3486" r:id="rId56"/>
    <p:sldId id="3482" r:id="rId57"/>
    <p:sldId id="3483" r:id="rId58"/>
    <p:sldId id="3451" r:id="rId5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073C5BE8-1975-F346-8BBE-796CFC2FA78C}">
          <p14:sldIdLst>
            <p14:sldId id="3452"/>
            <p14:sldId id="3487"/>
            <p14:sldId id="3453"/>
            <p14:sldId id="3344"/>
            <p14:sldId id="3481"/>
          </p14:sldIdLst>
        </p14:section>
        <p14:section name="Basics of graph data" id="{E7F2E78B-21FE-46E8-BA25-104752749542}">
          <p14:sldIdLst>
            <p14:sldId id="3505"/>
            <p14:sldId id="3506"/>
            <p14:sldId id="3507"/>
            <p14:sldId id="3508"/>
            <p14:sldId id="3509"/>
            <p14:sldId id="3510"/>
            <p14:sldId id="3511"/>
          </p14:sldIdLst>
        </p14:section>
        <p14:section name="Knowledge graph" id="{9F45C428-4212-4208-B4FB-6C3E873269B7}">
          <p14:sldIdLst>
            <p14:sldId id="3485"/>
            <p14:sldId id="3514"/>
            <p14:sldId id="3515"/>
            <p14:sldId id="3516"/>
            <p14:sldId id="3524"/>
            <p14:sldId id="3522"/>
            <p14:sldId id="3525"/>
            <p14:sldId id="3521"/>
            <p14:sldId id="3519"/>
            <p14:sldId id="3520"/>
            <p14:sldId id="3523"/>
          </p14:sldIdLst>
        </p14:section>
        <p14:section name="Recommendation" id="{2ABF28E5-5C0D-456F-A040-E441FFFA2754}">
          <p14:sldIdLst>
            <p14:sldId id="3456"/>
            <p14:sldId id="3488"/>
            <p14:sldId id="3489"/>
            <p14:sldId id="3490"/>
            <p14:sldId id="3491"/>
            <p14:sldId id="3492"/>
            <p14:sldId id="3493"/>
            <p14:sldId id="3494"/>
            <p14:sldId id="3496"/>
            <p14:sldId id="3497"/>
            <p14:sldId id="3502"/>
          </p14:sldIdLst>
        </p14:section>
        <p14:section name="Operationalization" id="{4EC848B0-B8DA-446B-B726-D35ACE13DF9C}">
          <p14:sldIdLst>
            <p14:sldId id="3457"/>
            <p14:sldId id="3504"/>
            <p14:sldId id="3465"/>
            <p14:sldId id="2896"/>
            <p14:sldId id="3466"/>
            <p14:sldId id="3468"/>
            <p14:sldId id="3461"/>
            <p14:sldId id="3484"/>
            <p14:sldId id="3467"/>
            <p14:sldId id="3462"/>
            <p14:sldId id="3463"/>
            <p14:sldId id="3470"/>
            <p14:sldId id="3471"/>
            <p14:sldId id="3503"/>
          </p14:sldIdLst>
        </p14:section>
        <p14:section name="Closing" id="{3F812281-5C93-4590-A849-CB90A41F9839}">
          <p14:sldIdLst>
            <p14:sldId id="3486"/>
            <p14:sldId id="3482"/>
            <p14:sldId id="3483"/>
            <p14:sldId id="34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6A2D8E-39F0-3BF1-8843-C81292967996}" name="Le Zhang" initials="LZ" userId="S::zhle@microsoft.com::fc3ab5e0-fc55-4c2b-b58d-b73ad7cbd7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007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comments/modernComment_D10_7A902F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C531005-D100-4D16-9873-E9ACEE528B2A}" authorId="{DA6A2D8E-39F0-3BF1-8843-C81292967996}" created="2019-07-30T01:03:23.853">
    <pc:sldMkLst xmlns:pc="http://schemas.microsoft.com/office/powerpoint/2013/main/command">
      <pc:docMk/>
      <pc:sldMk cId="2056269737" sldId="3344"/>
    </pc:sldMkLst>
    <p188:pos x="0" y="0"/>
    <p188:txBody>
      <a:bodyPr/>
      <a:lstStyle/>
      <a:p>
        <a:r>
          <a:rPr lang="en-US"/>
          <a:t>Introduction - Xing; Environment setup - Ilia/Andreas/Le; Data (Split/Transform) - Ilia; Algorithms (SAR/ALS/DeepRec) - Le/Andreas; Evaluation - Le/Andreas; O16N (scalable personalizer) - Andreas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44374-3580-CA44-A28C-6FC7EFF0E71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79A28-0D9D-CA44-B045-BBA29A54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6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9A28-0D9D-CA44-B045-BBA29A54C7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1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9A28-0D9D-CA44-B045-BBA29A54C7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75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9A28-0D9D-CA44-B045-BBA29A54C70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import sys</a:t>
            </a:r>
          </a:p>
          <a:p>
            <a:r>
              <a:rPr lang="en-GB" err="1"/>
              <a:t>sys.path.append</a:t>
            </a:r>
            <a:r>
              <a:rPr lang="en-GB"/>
              <a:t>("../../")</a:t>
            </a:r>
          </a:p>
          <a:p>
            <a:r>
              <a:rPr lang="en-GB"/>
              <a:t>import pandas as pd</a:t>
            </a:r>
          </a:p>
          <a:p>
            <a:r>
              <a:rPr lang="en-GB"/>
              <a:t>import </a:t>
            </a:r>
            <a:r>
              <a:rPr lang="en-GB" err="1"/>
              <a:t>networkx</a:t>
            </a:r>
            <a:r>
              <a:rPr lang="en-GB"/>
              <a:t> as </a:t>
            </a:r>
            <a:r>
              <a:rPr lang="en-GB" err="1"/>
              <a:t>nx</a:t>
            </a:r>
            <a:endParaRPr lang="en-GB"/>
          </a:p>
          <a:p>
            <a:r>
              <a:rPr lang="en-GB"/>
              <a:t>import </a:t>
            </a:r>
            <a:r>
              <a:rPr lang="en-GB" err="1"/>
              <a:t>matplotlib.pyplot</a:t>
            </a:r>
            <a:r>
              <a:rPr lang="en-GB"/>
              <a:t> as </a:t>
            </a:r>
            <a:r>
              <a:rPr lang="en-GB" err="1"/>
              <a:t>plt</a:t>
            </a:r>
            <a:endParaRPr lang="en-GB"/>
          </a:p>
          <a:p>
            <a:r>
              <a:rPr lang="en-GB"/>
              <a:t>from </a:t>
            </a:r>
            <a:r>
              <a:rPr lang="en-GB" err="1"/>
              <a:t>reco_utils.dataset.wikidata</a:t>
            </a:r>
            <a:r>
              <a:rPr lang="en-GB"/>
              <a:t> import (</a:t>
            </a:r>
            <a:r>
              <a:rPr lang="en-GB" err="1"/>
              <a:t>search_wikidata</a:t>
            </a:r>
            <a:r>
              <a:rPr lang="en-GB"/>
              <a:t>, </a:t>
            </a:r>
          </a:p>
          <a:p>
            <a:r>
              <a:rPr lang="en-GB"/>
              <a:t>                                         </a:t>
            </a:r>
            <a:r>
              <a:rPr lang="en-GB" err="1"/>
              <a:t>find_wikidata_id</a:t>
            </a:r>
            <a:r>
              <a:rPr lang="en-GB"/>
              <a:t>, </a:t>
            </a:r>
          </a:p>
          <a:p>
            <a:r>
              <a:rPr lang="en-GB"/>
              <a:t>                                         </a:t>
            </a:r>
            <a:r>
              <a:rPr lang="en-GB" err="1"/>
              <a:t>query_entity_links</a:t>
            </a:r>
            <a:r>
              <a:rPr lang="en-GB"/>
              <a:t>, </a:t>
            </a:r>
          </a:p>
          <a:p>
            <a:r>
              <a:rPr lang="en-GB"/>
              <a:t>                                         </a:t>
            </a:r>
            <a:r>
              <a:rPr lang="en-GB" err="1"/>
              <a:t>read_linked_entities</a:t>
            </a:r>
            <a:r>
              <a:rPr lang="en-GB"/>
              <a:t>,</a:t>
            </a:r>
          </a:p>
          <a:p>
            <a:r>
              <a:rPr lang="en-GB"/>
              <a:t>                                         </a:t>
            </a:r>
            <a:r>
              <a:rPr lang="en-GB" err="1"/>
              <a:t>query_entity_description</a:t>
            </a:r>
            <a:r>
              <a:rPr lang="en-GB"/>
              <a:t>)</a:t>
            </a:r>
          </a:p>
          <a:p>
            <a:endParaRPr lang="en-GB"/>
          </a:p>
          <a:p>
            <a:r>
              <a:rPr lang="en-GB" err="1"/>
              <a:t>results_list</a:t>
            </a:r>
            <a:r>
              <a:rPr lang="en-GB"/>
              <a:t> = </a:t>
            </a:r>
            <a:r>
              <a:rPr lang="en-GB" err="1"/>
              <a:t>pd.read_csv</a:t>
            </a:r>
            <a:r>
              <a:rPr lang="en-GB"/>
              <a:t>("https://recodatasets.blob.core.windows.net/</a:t>
            </a:r>
            <a:r>
              <a:rPr lang="en-GB" err="1"/>
              <a:t>covid</a:t>
            </a:r>
            <a:r>
              <a:rPr lang="en-GB"/>
              <a:t>/</a:t>
            </a:r>
            <a:r>
              <a:rPr lang="en-GB" err="1"/>
              <a:t>COVID_MAG_RelatedFields_NotGeneral.txt?sp</a:t>
            </a:r>
            <a:r>
              <a:rPr lang="en-GB"/>
              <a:t>=</a:t>
            </a:r>
            <a:r>
              <a:rPr lang="en-GB" err="1"/>
              <a:t>r&amp;st</a:t>
            </a:r>
            <a:r>
              <a:rPr lang="en-GB"/>
              <a:t>=2020-07-22T10:17:49Z&amp;se=2021-07-22T18:17:49Z&amp;spr=</a:t>
            </a:r>
            <a:r>
              <a:rPr lang="en-GB" err="1"/>
              <a:t>https&amp;sv</a:t>
            </a:r>
            <a:r>
              <a:rPr lang="en-GB"/>
              <a:t>=2019-12-12&amp;sr=</a:t>
            </a:r>
            <a:r>
              <a:rPr lang="en-GB" err="1"/>
              <a:t>b&amp;sig</a:t>
            </a:r>
            <a:r>
              <a:rPr lang="en-GB"/>
              <a:t>=CofcvD5qc%2FBAguVHpHsbc1StIYU3UpkUmTPiz21T3KM%3D",</a:t>
            </a:r>
          </a:p>
          <a:p>
            <a:r>
              <a:rPr lang="en-GB"/>
              <a:t>                </a:t>
            </a:r>
            <a:r>
              <a:rPr lang="en-GB" err="1"/>
              <a:t>sep</a:t>
            </a:r>
            <a:r>
              <a:rPr lang="en-GB"/>
              <a:t>="\t",</a:t>
            </a:r>
          </a:p>
          <a:p>
            <a:r>
              <a:rPr lang="en-GB"/>
              <a:t>                names=["</a:t>
            </a:r>
            <a:r>
              <a:rPr lang="en-GB" err="1"/>
              <a:t>original_entity</a:t>
            </a:r>
            <a:r>
              <a:rPr lang="en-GB"/>
              <a:t>", "name", "</a:t>
            </a:r>
            <a:r>
              <a:rPr lang="en-GB" err="1"/>
              <a:t>linked_entities</a:t>
            </a:r>
            <a:r>
              <a:rPr lang="en-GB"/>
              <a:t>", "</a:t>
            </a:r>
            <a:r>
              <a:rPr lang="en-GB" err="1"/>
              <a:t>name_linked_entities</a:t>
            </a:r>
            <a:r>
              <a:rPr lang="en-GB"/>
              <a:t>"])</a:t>
            </a:r>
          </a:p>
          <a:p>
            <a:r>
              <a:rPr lang="en-GB"/>
              <a:t>print(</a:t>
            </a:r>
            <a:r>
              <a:rPr lang="en-GB" err="1"/>
              <a:t>results_list.shape</a:t>
            </a:r>
            <a:r>
              <a:rPr lang="en-GB"/>
              <a:t>)</a:t>
            </a:r>
          </a:p>
          <a:p>
            <a:r>
              <a:rPr lang="en-GB" err="1"/>
              <a:t>results_list</a:t>
            </a:r>
            <a:r>
              <a:rPr lang="en-GB"/>
              <a:t> = </a:t>
            </a:r>
            <a:r>
              <a:rPr lang="en-GB" err="1"/>
              <a:t>results_list.head</a:t>
            </a:r>
            <a:r>
              <a:rPr lang="en-GB"/>
              <a:t>(500)</a:t>
            </a:r>
          </a:p>
          <a:p>
            <a:r>
              <a:rPr lang="en-GB" err="1"/>
              <a:t>results_list.head</a:t>
            </a:r>
            <a:r>
              <a:rPr lang="en-GB"/>
              <a:t>()</a:t>
            </a:r>
          </a:p>
          <a:p>
            <a:endParaRPr lang="en-GB"/>
          </a:p>
          <a:p>
            <a:r>
              <a:rPr lang="en-GB"/>
              <a:t>G = </a:t>
            </a:r>
            <a:r>
              <a:rPr lang="en-GB" err="1"/>
              <a:t>nx.from_pandas_edgelist</a:t>
            </a:r>
            <a:r>
              <a:rPr lang="en-GB"/>
              <a:t>(</a:t>
            </a:r>
            <a:r>
              <a:rPr lang="en-GB" err="1"/>
              <a:t>results_list</a:t>
            </a:r>
            <a:r>
              <a:rPr lang="en-GB"/>
              <a:t>, '</a:t>
            </a:r>
            <a:r>
              <a:rPr lang="en-GB" err="1"/>
              <a:t>original_entity</a:t>
            </a:r>
            <a:r>
              <a:rPr lang="en-GB"/>
              <a:t>', '</a:t>
            </a:r>
            <a:r>
              <a:rPr lang="en-GB" err="1"/>
              <a:t>linked_entities</a:t>
            </a:r>
            <a:r>
              <a:rPr lang="en-GB"/>
              <a:t>')</a:t>
            </a:r>
          </a:p>
          <a:p>
            <a:r>
              <a:rPr lang="en-GB" err="1"/>
              <a:t>target_names</a:t>
            </a:r>
            <a:r>
              <a:rPr lang="en-GB"/>
              <a:t> = </a:t>
            </a:r>
            <a:r>
              <a:rPr lang="en-GB" err="1"/>
              <a:t>results_list</a:t>
            </a:r>
            <a:r>
              <a:rPr lang="en-GB"/>
              <a:t>[["</a:t>
            </a:r>
            <a:r>
              <a:rPr lang="en-GB" err="1"/>
              <a:t>linked_entities</a:t>
            </a:r>
            <a:r>
              <a:rPr lang="en-GB"/>
              <a:t>", "</a:t>
            </a:r>
            <a:r>
              <a:rPr lang="en-GB" err="1"/>
              <a:t>name_linked_entities</a:t>
            </a:r>
            <a:r>
              <a:rPr lang="en-GB"/>
              <a:t>"]].</a:t>
            </a:r>
            <a:r>
              <a:rPr lang="en-GB" err="1"/>
              <a:t>drop_duplicates</a:t>
            </a:r>
            <a:r>
              <a:rPr lang="en-GB"/>
              <a:t>().rename(columns={"</a:t>
            </a:r>
            <a:r>
              <a:rPr lang="en-GB" err="1"/>
              <a:t>linked_entities</a:t>
            </a:r>
            <a:r>
              <a:rPr lang="en-GB"/>
              <a:t>": "labels", "</a:t>
            </a:r>
            <a:r>
              <a:rPr lang="en-GB" err="1"/>
              <a:t>name_linked_entities</a:t>
            </a:r>
            <a:r>
              <a:rPr lang="en-GB"/>
              <a:t>": "name"})</a:t>
            </a:r>
          </a:p>
          <a:p>
            <a:r>
              <a:rPr lang="en-GB" err="1"/>
              <a:t>source_names</a:t>
            </a:r>
            <a:r>
              <a:rPr lang="en-GB"/>
              <a:t> = </a:t>
            </a:r>
            <a:r>
              <a:rPr lang="en-GB" err="1"/>
              <a:t>results_list</a:t>
            </a:r>
            <a:r>
              <a:rPr lang="en-GB"/>
              <a:t>[["</a:t>
            </a:r>
            <a:r>
              <a:rPr lang="en-GB" err="1"/>
              <a:t>original_entity</a:t>
            </a:r>
            <a:r>
              <a:rPr lang="en-GB"/>
              <a:t>", "name"]].</a:t>
            </a:r>
            <a:r>
              <a:rPr lang="en-GB" err="1"/>
              <a:t>drop_duplicates</a:t>
            </a:r>
            <a:r>
              <a:rPr lang="en-GB"/>
              <a:t>().rename(columns={"</a:t>
            </a:r>
            <a:r>
              <a:rPr lang="en-GB" err="1"/>
              <a:t>original_entity</a:t>
            </a:r>
            <a:r>
              <a:rPr lang="en-GB"/>
              <a:t>": "labels"})</a:t>
            </a:r>
          </a:p>
          <a:p>
            <a:r>
              <a:rPr lang="en-GB"/>
              <a:t>names = </a:t>
            </a:r>
            <a:r>
              <a:rPr lang="en-GB" err="1"/>
              <a:t>pd.concat</a:t>
            </a:r>
            <a:r>
              <a:rPr lang="en-GB"/>
              <a:t>([</a:t>
            </a:r>
            <a:r>
              <a:rPr lang="en-GB" err="1"/>
              <a:t>target_names</a:t>
            </a:r>
            <a:r>
              <a:rPr lang="en-GB"/>
              <a:t>, </a:t>
            </a:r>
            <a:r>
              <a:rPr lang="en-GB" err="1"/>
              <a:t>source_names</a:t>
            </a:r>
            <a:r>
              <a:rPr lang="en-GB"/>
              <a:t>])</a:t>
            </a:r>
          </a:p>
          <a:p>
            <a:r>
              <a:rPr lang="en-GB"/>
              <a:t>names = </a:t>
            </a:r>
            <a:r>
              <a:rPr lang="en-GB" err="1"/>
              <a:t>names.set_index</a:t>
            </a:r>
            <a:r>
              <a:rPr lang="en-GB"/>
              <a:t>("labels")</a:t>
            </a:r>
          </a:p>
          <a:p>
            <a:r>
              <a:rPr lang="en-GB"/>
              <a:t>names = </a:t>
            </a:r>
            <a:r>
              <a:rPr lang="en-GB" err="1"/>
              <a:t>names.to_dict</a:t>
            </a:r>
            <a:r>
              <a:rPr lang="en-GB"/>
              <a:t>()["name"]</a:t>
            </a:r>
          </a:p>
          <a:p>
            <a:r>
              <a:rPr lang="en-GB"/>
              <a:t>                         </a:t>
            </a:r>
          </a:p>
          <a:p>
            <a:r>
              <a:rPr lang="en-GB" err="1"/>
              <a:t>plt.figure</a:t>
            </a:r>
            <a:r>
              <a:rPr lang="en-GB"/>
              <a:t>(</a:t>
            </a:r>
            <a:r>
              <a:rPr lang="en-GB" err="1"/>
              <a:t>figsize</a:t>
            </a:r>
            <a:r>
              <a:rPr lang="en-GB"/>
              <a:t>=(12,12)) </a:t>
            </a:r>
          </a:p>
          <a:p>
            <a:r>
              <a:rPr lang="en-GB" err="1"/>
              <a:t>pos</a:t>
            </a:r>
            <a:r>
              <a:rPr lang="en-GB"/>
              <a:t> = </a:t>
            </a:r>
            <a:r>
              <a:rPr lang="en-GB" err="1"/>
              <a:t>nx.spring_layout</a:t>
            </a:r>
            <a:r>
              <a:rPr lang="en-GB"/>
              <a:t>(G)</a:t>
            </a:r>
          </a:p>
          <a:p>
            <a:r>
              <a:rPr lang="en-GB" err="1"/>
              <a:t>nx.draw</a:t>
            </a:r>
            <a:r>
              <a:rPr lang="en-GB"/>
              <a:t>(</a:t>
            </a:r>
            <a:r>
              <a:rPr lang="en-GB" err="1"/>
              <a:t>G,pos</a:t>
            </a:r>
            <a:r>
              <a:rPr lang="en-GB"/>
              <a:t>, </a:t>
            </a:r>
            <a:r>
              <a:rPr lang="en-GB" err="1"/>
              <a:t>node_size</a:t>
            </a:r>
            <a:r>
              <a:rPr lang="en-GB"/>
              <a:t>=60,font_size=9, width = 0.2)</a:t>
            </a:r>
          </a:p>
          <a:p>
            <a:r>
              <a:rPr lang="en-GB" err="1"/>
              <a:t>nx.draw_networkx_labels</a:t>
            </a:r>
            <a:r>
              <a:rPr lang="en-GB"/>
              <a:t>(G, </a:t>
            </a:r>
            <a:r>
              <a:rPr lang="en-GB" err="1"/>
              <a:t>pos</a:t>
            </a:r>
            <a:r>
              <a:rPr lang="en-GB"/>
              <a:t>, names, </a:t>
            </a:r>
            <a:r>
              <a:rPr lang="en-GB" err="1"/>
              <a:t>font_size</a:t>
            </a:r>
            <a:r>
              <a:rPr lang="en-GB"/>
              <a:t>=9)</a:t>
            </a:r>
          </a:p>
          <a:p>
            <a:r>
              <a:rPr lang="en-GB" err="1"/>
              <a:t>plt.show</a:t>
            </a:r>
            <a:r>
              <a:rPr lang="en-GB"/>
              <a:t>()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9A28-0D9D-CA44-B045-BBA29A54C70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6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hyperlink" Target="http://aka.ms/fall2018mlads" TargetMode="Externa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5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8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1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23304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1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S_Sort_Bakgrun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479" y="-57076"/>
            <a:ext cx="12394957" cy="6971584"/>
          </a:xfrm>
          <a:prstGeom prst="rect">
            <a:avLst/>
          </a:prstGeom>
        </p:spPr>
      </p:pic>
      <p:pic>
        <p:nvPicPr>
          <p:cNvPr id="6" name="Picture 5" descr="ESS_Bunnelement_Hvit_N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7334"/>
            <a:ext cx="12192000" cy="1562892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00657" y="986369"/>
            <a:ext cx="9600000" cy="71444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bg1"/>
                </a:solidFill>
                <a:latin typeface="Segoe UI Light"/>
                <a:cs typeface="Segoe UI Light"/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00657" y="2016000"/>
            <a:ext cx="9600000" cy="387735"/>
          </a:xfrm>
          <a:prstGeom prst="rect">
            <a:avLst/>
          </a:prstGeom>
        </p:spPr>
        <p:txBody>
          <a:bodyPr vert="horz">
            <a:spAutoFit/>
          </a:bodyPr>
          <a:lstStyle>
            <a:lvl1pPr marL="380981" indent="-380981">
              <a:buFont typeface="Wingdings" panose="05000000000000000000" pitchFamily="2" charset="2"/>
              <a:buChar char="§"/>
              <a:defRPr sz="2133" baseline="0">
                <a:solidFill>
                  <a:schemeClr val="bg1"/>
                </a:solidFill>
                <a:latin typeface="Segoe UI Light"/>
                <a:cs typeface="Segoe UI Light"/>
              </a:defRPr>
            </a:lvl1pPr>
            <a:lvl2pPr marL="609570" indent="0">
              <a:buNone/>
              <a:defRPr sz="1867" baseline="0">
                <a:solidFill>
                  <a:srgbClr val="595959"/>
                </a:solidFill>
                <a:latin typeface="Segoe UI Light"/>
                <a:cs typeface="Segoe UI Light"/>
              </a:defRPr>
            </a:lvl2pPr>
            <a:lvl3pPr>
              <a:defRPr sz="1867">
                <a:solidFill>
                  <a:srgbClr val="595959"/>
                </a:solidFill>
                <a:latin typeface="Segoe UI Light"/>
                <a:cs typeface="Segoe UI Light"/>
              </a:defRPr>
            </a:lvl3pPr>
            <a:lvl4pPr>
              <a:defRPr sz="1867">
                <a:solidFill>
                  <a:srgbClr val="595959"/>
                </a:solidFill>
                <a:latin typeface="Segoe UI Light"/>
                <a:cs typeface="Segoe UI Light"/>
              </a:defRPr>
            </a:lvl4pPr>
            <a:lvl5pPr>
              <a:defRPr sz="1867">
                <a:solidFill>
                  <a:srgbClr val="595959"/>
                </a:solidFill>
                <a:latin typeface="Segoe UI Light"/>
                <a:cs typeface="Segoe U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984" y="333181"/>
            <a:ext cx="1335275" cy="2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95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14562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175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9345" y="359077"/>
            <a:ext cx="4873308" cy="625236"/>
          </a:xfrm>
        </p:spPr>
        <p:txBody>
          <a:bodyPr lIns="0" tIns="0" rIns="0" bIns="0"/>
          <a:lstStyle>
            <a:lvl1pPr>
              <a:defRPr sz="4062" b="0" i="0">
                <a:solidFill>
                  <a:srgbClr val="353535"/>
                </a:solidFill>
                <a:latin typeface="SegoeUI-Light"/>
                <a:cs typeface="SegoeU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385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w/black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-5293" y="-1006"/>
            <a:ext cx="6625448" cy="6861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 h 10000"/>
              <a:gd name="connsiteX0" fmla="*/ 0 w 10000"/>
              <a:gd name="connsiteY0" fmla="*/ 0 h 9997"/>
              <a:gd name="connsiteX1" fmla="*/ 5160 w 10000"/>
              <a:gd name="connsiteY1" fmla="*/ 24 h 9997"/>
              <a:gd name="connsiteX2" fmla="*/ 10000 w 10000"/>
              <a:gd name="connsiteY2" fmla="*/ 9997 h 9997"/>
              <a:gd name="connsiteX3" fmla="*/ 0 w 10000"/>
              <a:gd name="connsiteY3" fmla="*/ 9997 h 9997"/>
              <a:gd name="connsiteX4" fmla="*/ 0 w 10000"/>
              <a:gd name="connsiteY4" fmla="*/ 0 h 9997"/>
              <a:gd name="connsiteX0" fmla="*/ 0 w 9679"/>
              <a:gd name="connsiteY0" fmla="*/ 0 h 10027"/>
              <a:gd name="connsiteX1" fmla="*/ 5160 w 9679"/>
              <a:gd name="connsiteY1" fmla="*/ 24 h 10027"/>
              <a:gd name="connsiteX2" fmla="*/ 9679 w 9679"/>
              <a:gd name="connsiteY2" fmla="*/ 10027 h 10027"/>
              <a:gd name="connsiteX3" fmla="*/ 0 w 9679"/>
              <a:gd name="connsiteY3" fmla="*/ 10000 h 10027"/>
              <a:gd name="connsiteX4" fmla="*/ 0 w 9679"/>
              <a:gd name="connsiteY4" fmla="*/ 0 h 10027"/>
              <a:gd name="connsiteX0" fmla="*/ 0 w 10000"/>
              <a:gd name="connsiteY0" fmla="*/ 10 h 10010"/>
              <a:gd name="connsiteX1" fmla="*/ 5302 w 10000"/>
              <a:gd name="connsiteY1" fmla="*/ 0 h 10010"/>
              <a:gd name="connsiteX2" fmla="*/ 10000 w 10000"/>
              <a:gd name="connsiteY2" fmla="*/ 10010 h 10010"/>
              <a:gd name="connsiteX3" fmla="*/ 0 w 10000"/>
              <a:gd name="connsiteY3" fmla="*/ 9983 h 10010"/>
              <a:gd name="connsiteX4" fmla="*/ 0 w 10000"/>
              <a:gd name="connsiteY4" fmla="*/ 10 h 10010"/>
              <a:gd name="connsiteX0" fmla="*/ 0 w 10000"/>
              <a:gd name="connsiteY0" fmla="*/ 10 h 10010"/>
              <a:gd name="connsiteX1" fmla="*/ 5302 w 10000"/>
              <a:gd name="connsiteY1" fmla="*/ 0 h 10010"/>
              <a:gd name="connsiteX2" fmla="*/ 10000 w 10000"/>
              <a:gd name="connsiteY2" fmla="*/ 10010 h 10010"/>
              <a:gd name="connsiteX3" fmla="*/ 4 w 10000"/>
              <a:gd name="connsiteY3" fmla="*/ 10010 h 10010"/>
              <a:gd name="connsiteX4" fmla="*/ 0 w 10000"/>
              <a:gd name="connsiteY4" fmla="*/ 10 h 10010"/>
              <a:gd name="connsiteX0" fmla="*/ 0 w 10000"/>
              <a:gd name="connsiteY0" fmla="*/ 21 h 10010"/>
              <a:gd name="connsiteX1" fmla="*/ 5302 w 10000"/>
              <a:gd name="connsiteY1" fmla="*/ 0 h 10010"/>
              <a:gd name="connsiteX2" fmla="*/ 10000 w 10000"/>
              <a:gd name="connsiteY2" fmla="*/ 10010 h 10010"/>
              <a:gd name="connsiteX3" fmla="*/ 4 w 10000"/>
              <a:gd name="connsiteY3" fmla="*/ 10010 h 10010"/>
              <a:gd name="connsiteX4" fmla="*/ 0 w 10000"/>
              <a:gd name="connsiteY4" fmla="*/ 21 h 10010"/>
              <a:gd name="connsiteX0" fmla="*/ 286 w 9997"/>
              <a:gd name="connsiteY0" fmla="*/ 216 h 10010"/>
              <a:gd name="connsiteX1" fmla="*/ 5299 w 9997"/>
              <a:gd name="connsiteY1" fmla="*/ 0 h 10010"/>
              <a:gd name="connsiteX2" fmla="*/ 9997 w 9997"/>
              <a:gd name="connsiteY2" fmla="*/ 10010 h 10010"/>
              <a:gd name="connsiteX3" fmla="*/ 1 w 9997"/>
              <a:gd name="connsiteY3" fmla="*/ 10010 h 10010"/>
              <a:gd name="connsiteX4" fmla="*/ 286 w 9997"/>
              <a:gd name="connsiteY4" fmla="*/ 216 h 10010"/>
              <a:gd name="connsiteX0" fmla="*/ 0 w 10007"/>
              <a:gd name="connsiteY0" fmla="*/ 29 h 10000"/>
              <a:gd name="connsiteX1" fmla="*/ 5308 w 10007"/>
              <a:gd name="connsiteY1" fmla="*/ 0 h 10000"/>
              <a:gd name="connsiteX2" fmla="*/ 10007 w 10007"/>
              <a:gd name="connsiteY2" fmla="*/ 10000 h 10000"/>
              <a:gd name="connsiteX3" fmla="*/ 8 w 10007"/>
              <a:gd name="connsiteY3" fmla="*/ 10000 h 10000"/>
              <a:gd name="connsiteX4" fmla="*/ 0 w 10007"/>
              <a:gd name="connsiteY4" fmla="*/ 29 h 10000"/>
              <a:gd name="connsiteX0" fmla="*/ 0 w 10007"/>
              <a:gd name="connsiteY0" fmla="*/ 0 h 9971"/>
              <a:gd name="connsiteX1" fmla="*/ 5316 w 10007"/>
              <a:gd name="connsiteY1" fmla="*/ 5 h 9971"/>
              <a:gd name="connsiteX2" fmla="*/ 10007 w 10007"/>
              <a:gd name="connsiteY2" fmla="*/ 9971 h 9971"/>
              <a:gd name="connsiteX3" fmla="*/ 8 w 10007"/>
              <a:gd name="connsiteY3" fmla="*/ 9971 h 9971"/>
              <a:gd name="connsiteX4" fmla="*/ 0 w 10007"/>
              <a:gd name="connsiteY4" fmla="*/ 0 h 9971"/>
              <a:gd name="connsiteX0" fmla="*/ 0 w 10000"/>
              <a:gd name="connsiteY0" fmla="*/ 3 h 10003"/>
              <a:gd name="connsiteX1" fmla="*/ 5292 w 10000"/>
              <a:gd name="connsiteY1" fmla="*/ 0 h 10003"/>
              <a:gd name="connsiteX2" fmla="*/ 10000 w 10000"/>
              <a:gd name="connsiteY2" fmla="*/ 10003 h 10003"/>
              <a:gd name="connsiteX3" fmla="*/ 8 w 10000"/>
              <a:gd name="connsiteY3" fmla="*/ 10003 h 10003"/>
              <a:gd name="connsiteX4" fmla="*/ 0 w 10000"/>
              <a:gd name="connsiteY4" fmla="*/ 3 h 10003"/>
              <a:gd name="connsiteX0" fmla="*/ 84 w 9993"/>
              <a:gd name="connsiteY0" fmla="*/ 114 h 10003"/>
              <a:gd name="connsiteX1" fmla="*/ 5285 w 9993"/>
              <a:gd name="connsiteY1" fmla="*/ 0 h 10003"/>
              <a:gd name="connsiteX2" fmla="*/ 9993 w 9993"/>
              <a:gd name="connsiteY2" fmla="*/ 10003 h 10003"/>
              <a:gd name="connsiteX3" fmla="*/ 1 w 9993"/>
              <a:gd name="connsiteY3" fmla="*/ 10003 h 10003"/>
              <a:gd name="connsiteX4" fmla="*/ 84 w 9993"/>
              <a:gd name="connsiteY4" fmla="*/ 114 h 10003"/>
              <a:gd name="connsiteX0" fmla="*/ 0 w 10003"/>
              <a:gd name="connsiteY0" fmla="*/ 3 h 10000"/>
              <a:gd name="connsiteX1" fmla="*/ 5292 w 10003"/>
              <a:gd name="connsiteY1" fmla="*/ 0 h 10000"/>
              <a:gd name="connsiteX2" fmla="*/ 10003 w 10003"/>
              <a:gd name="connsiteY2" fmla="*/ 10000 h 10000"/>
              <a:gd name="connsiteX3" fmla="*/ 4 w 10003"/>
              <a:gd name="connsiteY3" fmla="*/ 10000 h 10000"/>
              <a:gd name="connsiteX4" fmla="*/ 0 w 10003"/>
              <a:gd name="connsiteY4" fmla="*/ 3 h 10000"/>
              <a:gd name="connsiteX0" fmla="*/ 0 w 10003"/>
              <a:gd name="connsiteY0" fmla="*/ 3 h 10000"/>
              <a:gd name="connsiteX1" fmla="*/ 5292 w 10003"/>
              <a:gd name="connsiteY1" fmla="*/ 0 h 10000"/>
              <a:gd name="connsiteX2" fmla="*/ 10003 w 10003"/>
              <a:gd name="connsiteY2" fmla="*/ 10000 h 10000"/>
              <a:gd name="connsiteX3" fmla="*/ 0 w 10003"/>
              <a:gd name="connsiteY3" fmla="*/ 9996 h 10000"/>
              <a:gd name="connsiteX4" fmla="*/ 0 w 10003"/>
              <a:gd name="connsiteY4" fmla="*/ 3 h 10000"/>
              <a:gd name="connsiteX0" fmla="*/ 0 w 10003"/>
              <a:gd name="connsiteY0" fmla="*/ 3 h 10000"/>
              <a:gd name="connsiteX1" fmla="*/ 5292 w 10003"/>
              <a:gd name="connsiteY1" fmla="*/ 0 h 10000"/>
              <a:gd name="connsiteX2" fmla="*/ 10003 w 10003"/>
              <a:gd name="connsiteY2" fmla="*/ 10000 h 10000"/>
              <a:gd name="connsiteX3" fmla="*/ 67 w 10003"/>
              <a:gd name="connsiteY3" fmla="*/ 9920 h 10000"/>
              <a:gd name="connsiteX4" fmla="*/ 0 w 10003"/>
              <a:gd name="connsiteY4" fmla="*/ 3 h 10000"/>
              <a:gd name="connsiteX0" fmla="*/ 8 w 10011"/>
              <a:gd name="connsiteY0" fmla="*/ 3 h 10004"/>
              <a:gd name="connsiteX1" fmla="*/ 5300 w 10011"/>
              <a:gd name="connsiteY1" fmla="*/ 0 h 10004"/>
              <a:gd name="connsiteX2" fmla="*/ 10011 w 10011"/>
              <a:gd name="connsiteY2" fmla="*/ 10000 h 10004"/>
              <a:gd name="connsiteX3" fmla="*/ 0 w 10011"/>
              <a:gd name="connsiteY3" fmla="*/ 10004 h 10004"/>
              <a:gd name="connsiteX4" fmla="*/ 8 w 10011"/>
              <a:gd name="connsiteY4" fmla="*/ 3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4">
                <a:moveTo>
                  <a:pt x="8" y="3"/>
                </a:moveTo>
                <a:lnTo>
                  <a:pt x="5300" y="0"/>
                </a:lnTo>
                <a:lnTo>
                  <a:pt x="10011" y="10000"/>
                </a:lnTo>
                <a:lnTo>
                  <a:pt x="0" y="10004"/>
                </a:lnTo>
                <a:cubicBezTo>
                  <a:pt x="-1" y="6665"/>
                  <a:pt x="9" y="3341"/>
                  <a:pt x="8" y="3"/>
                </a:cubicBezTo>
                <a:close/>
              </a:path>
            </a:pathLst>
          </a:custGeom>
          <a:solidFill>
            <a:srgbClr val="000000">
              <a:alpha val="70000"/>
            </a:srgbClr>
          </a:solidFill>
        </p:spPr>
        <p:txBody>
          <a:bodyPr lIns="365760" tIns="137160" rIns="137160" bIns="1097280" anchor="b" anchorCtr="0">
            <a:noAutofit/>
          </a:bodyPr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824"/>
            <a:ext cx="12192000" cy="6858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</a:t>
            </a:r>
            <a:br>
              <a:rPr lang="en-US"/>
            </a:br>
            <a:r>
              <a:rPr lang="en-US"/>
              <a:t>insert picture then</a:t>
            </a:r>
            <a:br>
              <a:rPr lang="en-US"/>
            </a:br>
            <a:r>
              <a:rPr lang="en-US"/>
              <a:t>send to back</a:t>
            </a:r>
          </a:p>
        </p:txBody>
      </p:sp>
    </p:spTree>
    <p:extLst>
      <p:ext uri="{BB962C8B-B14F-4D97-AF65-F5344CB8AC3E}">
        <p14:creationId xmlns:p14="http://schemas.microsoft.com/office/powerpoint/2010/main" val="391875596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37160" rIns="137160" bIns="137160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28600" y="1600200"/>
            <a:ext cx="11812548" cy="4577051"/>
          </a:xfrm>
        </p:spPr>
        <p:txBody>
          <a:bodyPr lIns="137160" rIns="137160" bIns="13716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>
          <a:xfrm>
            <a:off x="228601" y="6553200"/>
            <a:ext cx="11201400" cy="304801"/>
          </a:xfrm>
        </p:spPr>
        <p:txBody>
          <a:bodyPr/>
          <a:lstStyle/>
          <a:p>
            <a:endParaRPr lang="en-US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9986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189178"/>
            <a:ext cx="11653523" cy="1985641"/>
          </a:xfrm>
        </p:spPr>
        <p:txBody>
          <a:bodyPr lIns="182880"/>
          <a:lstStyle>
            <a:lvl1pPr marL="0" indent="0">
              <a:buNone/>
              <a:defRPr sz="392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buFontTx/>
              <a:buNone/>
              <a:defRPr sz="1961"/>
            </a:lvl2pPr>
            <a:lvl3pPr marL="224054" indent="0">
              <a:buNone/>
              <a:defRPr/>
            </a:lvl3pPr>
            <a:lvl4pPr marL="448107" indent="0">
              <a:buNone/>
              <a:defRPr/>
            </a:lvl4pPr>
            <a:lvl5pPr marL="67216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9180574" y="6248512"/>
            <a:ext cx="2742188" cy="364224"/>
          </a:xfrm>
          <a:prstGeom prst="rect">
            <a:avLst/>
          </a:prstGeom>
        </p:spPr>
        <p:txBody>
          <a:bodyPr vert="horz" lIns="91440" tIns="45720" rIns="146304" bIns="45720" rtlCol="0" anchor="ctr"/>
          <a:lstStyle>
            <a:lvl1pPr marL="0" algn="r" defTabSz="914192" rtl="0" eaLnBrk="1" latinLnBrk="0" hangingPunct="1">
              <a:lnSpc>
                <a:spcPct val="90000"/>
              </a:lnSpc>
              <a:spcAft>
                <a:spcPts val="588"/>
              </a:spcAft>
              <a:defRPr lang="en-US" sz="1961" kern="1200" smtClean="0">
                <a:gradFill>
                  <a:gsLst>
                    <a:gs pos="2917">
                      <a:srgbClr val="D7D7D7"/>
                    </a:gs>
                    <a:gs pos="100000">
                      <a:srgbClr val="D7D7D7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fld id="{461BA605-C888-4326-8417-118ADDBFD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669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365" y="136526"/>
            <a:ext cx="11879516" cy="10698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1321654"/>
            <a:ext cx="11879516" cy="48553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1365" y="6356351"/>
            <a:ext cx="3420035" cy="365124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599" y="6356351"/>
            <a:ext cx="3430281" cy="365124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18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DC4B1-0785-4203-90B0-3586BA986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6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2DACC-3558-4EAF-B807-7C520DCF9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5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Picture 5" descr="Group of people in an office working." title="Microsoft Brand Photo">
            <a:extLst>
              <a:ext uri="{FF2B5EF4-FFF2-40B4-BE49-F238E27FC236}">
                <a16:creationId xmlns:a16="http://schemas.microsoft.com/office/drawing/2014/main" id="{31FDC4B1-0785-4203-90B0-3586BA986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Picture 5" descr="Group of people in an office working." title="Microsoft Brand Photo">
            <a:extLst>
              <a:ext uri="{FF2B5EF4-FFF2-40B4-BE49-F238E27FC236}">
                <a16:creationId xmlns:a16="http://schemas.microsoft.com/office/drawing/2014/main" id="{D112DACC-3558-4EAF-B807-7C520DCF9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93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206259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479340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5135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4912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8426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3120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43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73513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7701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67522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7282989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59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9" pos="2993">
          <p15:clr>
            <a:srgbClr val="C35E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746443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59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body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1406672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54855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3888310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769821"/>
            <a:ext cx="388831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795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02916 1.48148E-6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02916 1.48148E-6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3.125E-6 1.48148E-6 L 0.02916 1.48148E-6 " pathEditMode="relative" rAng="0" ptsTypes="AA">
                      <p:cBhvr>
                        <p:cTn dur="500" spd="-1000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458" y="0"/>
                    </p:animMotion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5944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69925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86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675410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18979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99184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4451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936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7537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42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430085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ser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8075" y="-4979"/>
            <a:ext cx="6273925" cy="5684621"/>
          </a:xfrm>
          <a:prstGeom prst="rect">
            <a:avLst/>
          </a:prstGeom>
        </p:spPr>
      </p:pic>
      <p:sp>
        <p:nvSpPr>
          <p:cNvPr id="20" name="Picture Placeholder 144"/>
          <p:cNvSpPr>
            <a:spLocks noGrp="1"/>
          </p:cNvSpPr>
          <p:nvPr>
            <p:ph type="pic" sz="quarter" idx="20" hasCustomPrompt="1"/>
          </p:nvPr>
        </p:nvSpPr>
        <p:spPr>
          <a:xfrm>
            <a:off x="5918075" y="0"/>
            <a:ext cx="6273925" cy="56846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613786" y="851200"/>
            <a:ext cx="4699724" cy="10435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32"/>
          <p:cNvSpPr>
            <a:spLocks noGrp="1"/>
          </p:cNvSpPr>
          <p:nvPr>
            <p:ph type="body" sz="quarter" idx="11"/>
          </p:nvPr>
        </p:nvSpPr>
        <p:spPr>
          <a:xfrm>
            <a:off x="622300" y="1930399"/>
            <a:ext cx="4724400" cy="33829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800"/>
              </a:lnSpc>
              <a:buNone/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13962495" y="10026650"/>
            <a:ext cx="0" cy="635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0" y="5689600"/>
            <a:ext cx="1219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136"/>
          <p:cNvSpPr>
            <a:spLocks noGrp="1"/>
          </p:cNvSpPr>
          <p:nvPr>
            <p:ph type="body" sz="quarter" idx="35"/>
          </p:nvPr>
        </p:nvSpPr>
        <p:spPr>
          <a:xfrm>
            <a:off x="10933315" y="6301905"/>
            <a:ext cx="840508" cy="3829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0523604" y="5930900"/>
            <a:ext cx="0" cy="635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144"/>
          <p:cNvSpPr>
            <a:spLocks noGrp="1"/>
          </p:cNvSpPr>
          <p:nvPr>
            <p:ph type="pic" sz="quarter" idx="36" hasCustomPrompt="1"/>
          </p:nvPr>
        </p:nvSpPr>
        <p:spPr>
          <a:xfrm>
            <a:off x="202498" y="5884716"/>
            <a:ext cx="2064635" cy="83437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solidFill>
                  <a:srgbClr val="7030A0"/>
                </a:solidFill>
              </a:defRPr>
            </a:lvl1pPr>
          </a:lstStyle>
          <a:p>
            <a:r>
              <a:rPr lang="en-US"/>
              <a:t>Drag logo here</a:t>
            </a:r>
          </a:p>
        </p:txBody>
      </p:sp>
      <p:sp>
        <p:nvSpPr>
          <p:cNvPr id="55" name="Text Placeholder 136"/>
          <p:cNvSpPr>
            <a:spLocks noGrp="1"/>
          </p:cNvSpPr>
          <p:nvPr>
            <p:ph type="body" sz="quarter" idx="31"/>
          </p:nvPr>
        </p:nvSpPr>
        <p:spPr>
          <a:xfrm>
            <a:off x="8892839" y="6156112"/>
            <a:ext cx="805425" cy="4639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36"/>
          <p:cNvSpPr>
            <a:spLocks noGrp="1"/>
          </p:cNvSpPr>
          <p:nvPr>
            <p:ph type="body" sz="quarter" idx="32"/>
          </p:nvPr>
        </p:nvSpPr>
        <p:spPr>
          <a:xfrm>
            <a:off x="7302675" y="6181251"/>
            <a:ext cx="879812" cy="4639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36"/>
          <p:cNvSpPr>
            <a:spLocks noGrp="1"/>
          </p:cNvSpPr>
          <p:nvPr>
            <p:ph type="body" sz="quarter" idx="33"/>
          </p:nvPr>
        </p:nvSpPr>
        <p:spPr>
          <a:xfrm>
            <a:off x="5307250" y="6156112"/>
            <a:ext cx="988642" cy="4639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136"/>
          <p:cNvSpPr>
            <a:spLocks noGrp="1"/>
          </p:cNvSpPr>
          <p:nvPr>
            <p:ph type="body" sz="quarter" idx="34"/>
          </p:nvPr>
        </p:nvSpPr>
        <p:spPr>
          <a:xfrm>
            <a:off x="3087261" y="6171517"/>
            <a:ext cx="1505159" cy="4639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3197994" y="5916409"/>
            <a:ext cx="148754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bg1">
                    <a:lumMod val="50000"/>
                  </a:schemeClr>
                </a:solidFill>
              </a:rPr>
              <a:t>Products and Services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5294550" y="5912045"/>
            <a:ext cx="1247049" cy="155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bg1">
                    <a:lumMod val="50000"/>
                  </a:schemeClr>
                </a:solidFill>
              </a:rPr>
              <a:t>Organization Size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7464535" y="5915827"/>
            <a:ext cx="9886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bg1">
                    <a:lumMod val="50000"/>
                  </a:schemeClr>
                </a:solidFill>
              </a:rPr>
              <a:t>Industry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8994069" y="5930900"/>
            <a:ext cx="9886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bg1">
                    <a:lumMod val="50000"/>
                  </a:schemeClr>
                </a:solidFill>
              </a:rPr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1902914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785812-DBB3-49A5-B9A5-226A70E5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625184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984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- gra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717405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552A-AAC0-4F01-831B-9EA957BF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87412-0C91-4670-A795-C4380D7E4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9F54E-260E-44E7-8325-57774281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4CE2-AC3D-4429-9BEB-CA758087FBD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0B665-0398-4755-A0E1-B39C0EFD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53CCA-D3F7-467F-8692-3884AC76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57F4-6B61-45B2-9402-32DA8BD27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51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Picture 5" descr="Group of people in an office working." title="Microsoft Brand Photo">
            <a:extLst>
              <a:ext uri="{FF2B5EF4-FFF2-40B4-BE49-F238E27FC236}">
                <a16:creationId xmlns:a16="http://schemas.microsoft.com/office/drawing/2014/main" id="{31FDC4B1-0785-4203-90B0-3586BA986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779" t="15162" r="28893" b="1845"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67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Picture 5" descr="Group of people in an office working." title="Microsoft Brand Photo">
            <a:extLst>
              <a:ext uri="{FF2B5EF4-FFF2-40B4-BE49-F238E27FC236}">
                <a16:creationId xmlns:a16="http://schemas.microsoft.com/office/drawing/2014/main" id="{D112DACC-3558-4EAF-B807-7C520DCF9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779" t="15162" r="28893" b="1845"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09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4094681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65758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6546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97329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8535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63497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971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08040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5724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82248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3577011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59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9" pos="2993">
          <p15:clr>
            <a:srgbClr val="C35E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839302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59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body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7738565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19562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13024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740758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231385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258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36998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8871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9355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705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0358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19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55545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ser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075" y="-4979"/>
            <a:ext cx="6273925" cy="5684621"/>
          </a:xfrm>
          <a:prstGeom prst="rect">
            <a:avLst/>
          </a:prstGeom>
        </p:spPr>
      </p:pic>
      <p:sp>
        <p:nvSpPr>
          <p:cNvPr id="20" name="Picture Placeholder 144"/>
          <p:cNvSpPr>
            <a:spLocks noGrp="1"/>
          </p:cNvSpPr>
          <p:nvPr>
            <p:ph type="pic" sz="quarter" idx="20" hasCustomPrompt="1"/>
          </p:nvPr>
        </p:nvSpPr>
        <p:spPr>
          <a:xfrm>
            <a:off x="5918075" y="0"/>
            <a:ext cx="6273925" cy="56846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613786" y="851200"/>
            <a:ext cx="4699724" cy="10435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32"/>
          <p:cNvSpPr>
            <a:spLocks noGrp="1"/>
          </p:cNvSpPr>
          <p:nvPr>
            <p:ph type="body" sz="quarter" idx="11"/>
          </p:nvPr>
        </p:nvSpPr>
        <p:spPr>
          <a:xfrm>
            <a:off x="622300" y="1930399"/>
            <a:ext cx="4724400" cy="33829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800"/>
              </a:lnSpc>
              <a:buNone/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13962495" y="10026650"/>
            <a:ext cx="0" cy="635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0" y="5689600"/>
            <a:ext cx="1219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136"/>
          <p:cNvSpPr>
            <a:spLocks noGrp="1"/>
          </p:cNvSpPr>
          <p:nvPr>
            <p:ph type="body" sz="quarter" idx="35"/>
          </p:nvPr>
        </p:nvSpPr>
        <p:spPr>
          <a:xfrm>
            <a:off x="10933315" y="6301905"/>
            <a:ext cx="840508" cy="3829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0523604" y="5930900"/>
            <a:ext cx="0" cy="635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144"/>
          <p:cNvSpPr>
            <a:spLocks noGrp="1"/>
          </p:cNvSpPr>
          <p:nvPr>
            <p:ph type="pic" sz="quarter" idx="36" hasCustomPrompt="1"/>
          </p:nvPr>
        </p:nvSpPr>
        <p:spPr>
          <a:xfrm>
            <a:off x="202498" y="5884716"/>
            <a:ext cx="2064635" cy="83437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solidFill>
                  <a:srgbClr val="7030A0"/>
                </a:solidFill>
              </a:defRPr>
            </a:lvl1pPr>
          </a:lstStyle>
          <a:p>
            <a:r>
              <a:rPr lang="en-US"/>
              <a:t>Drag logo here</a:t>
            </a:r>
          </a:p>
        </p:txBody>
      </p:sp>
      <p:sp>
        <p:nvSpPr>
          <p:cNvPr id="55" name="Text Placeholder 136"/>
          <p:cNvSpPr>
            <a:spLocks noGrp="1"/>
          </p:cNvSpPr>
          <p:nvPr>
            <p:ph type="body" sz="quarter" idx="31"/>
          </p:nvPr>
        </p:nvSpPr>
        <p:spPr>
          <a:xfrm>
            <a:off x="8892839" y="6156112"/>
            <a:ext cx="805425" cy="4639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36"/>
          <p:cNvSpPr>
            <a:spLocks noGrp="1"/>
          </p:cNvSpPr>
          <p:nvPr>
            <p:ph type="body" sz="quarter" idx="32"/>
          </p:nvPr>
        </p:nvSpPr>
        <p:spPr>
          <a:xfrm>
            <a:off x="7302675" y="6181251"/>
            <a:ext cx="879812" cy="4639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36"/>
          <p:cNvSpPr>
            <a:spLocks noGrp="1"/>
          </p:cNvSpPr>
          <p:nvPr>
            <p:ph type="body" sz="quarter" idx="33"/>
          </p:nvPr>
        </p:nvSpPr>
        <p:spPr>
          <a:xfrm>
            <a:off x="5307250" y="6156112"/>
            <a:ext cx="988642" cy="4639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136"/>
          <p:cNvSpPr>
            <a:spLocks noGrp="1"/>
          </p:cNvSpPr>
          <p:nvPr>
            <p:ph type="body" sz="quarter" idx="34"/>
          </p:nvPr>
        </p:nvSpPr>
        <p:spPr>
          <a:xfrm>
            <a:off x="3087261" y="6171517"/>
            <a:ext cx="1505159" cy="4639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3197994" y="5916409"/>
            <a:ext cx="148754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bg1">
                    <a:lumMod val="50000"/>
                  </a:schemeClr>
                </a:solidFill>
              </a:rPr>
              <a:t>Products and Services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5294550" y="5912045"/>
            <a:ext cx="1247049" cy="155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bg1">
                    <a:lumMod val="50000"/>
                  </a:schemeClr>
                </a:solidFill>
              </a:rPr>
              <a:t>Organization Size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7464535" y="5915827"/>
            <a:ext cx="9886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bg1">
                    <a:lumMod val="50000"/>
                  </a:schemeClr>
                </a:solidFill>
              </a:rPr>
              <a:t>Industry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8994069" y="5930900"/>
            <a:ext cx="9886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bg1">
                    <a:lumMod val="50000"/>
                  </a:schemeClr>
                </a:solidFill>
              </a:rPr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26539492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785812-DBB3-49A5-B9A5-226A70E5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40787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- gra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3352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28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image of neuronetwork.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865" y="0"/>
            <a:ext cx="1219027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 bwMode="white">
          <a:xfrm>
            <a:off x="423333" y="2674773"/>
            <a:ext cx="7913674" cy="1508453"/>
          </a:xfrm>
          <a:prstGeom prst="rect">
            <a:avLst/>
          </a:prstGeom>
          <a:noFill/>
        </p:spPr>
        <p:txBody>
          <a:bodyPr wrap="square" lIns="134464" tIns="143428" rIns="134464" bIns="143428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440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Machine Learning,</a:t>
            </a:r>
            <a:r>
              <a:rPr lang="en-US" sz="440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 AI,</a:t>
            </a:r>
            <a:br>
              <a:rPr lang="en-US" sz="440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40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and </a:t>
            </a:r>
            <a:r>
              <a:rPr lang="en-US" sz="440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Data Science Conference</a:t>
            </a:r>
          </a:p>
        </p:txBody>
      </p:sp>
      <p:pic>
        <p:nvPicPr>
          <p:cNvPr id="10" name="MS logo white - EMF" descr="Microsoft logo white text version">
            <a:extLst>
              <a:ext uri="{FF2B5EF4-FFF2-40B4-BE49-F238E27FC236}">
                <a16:creationId xmlns:a16="http://schemas.microsoft.com/office/drawing/2014/main" id="{A1E802C5-F995-4758-BDEF-6665E09AE2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E754D0E-2F0C-497A-9A27-BFDBE035D3FE}"/>
              </a:ext>
            </a:extLst>
          </p:cNvPr>
          <p:cNvGrpSpPr/>
          <p:nvPr userDrawn="1"/>
        </p:nvGrpSpPr>
        <p:grpSpPr>
          <a:xfrm>
            <a:off x="7990972" y="2572073"/>
            <a:ext cx="3662864" cy="1713852"/>
            <a:chOff x="8377689" y="3035497"/>
            <a:chExt cx="3662864" cy="171385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354233-98E9-4113-A218-FAF747D633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56950" y="3035497"/>
              <a:ext cx="0" cy="1680460"/>
            </a:xfrm>
            <a:prstGeom prst="lin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5B65F6-BFDE-40DE-8686-A77A38A578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56950" y="3875727"/>
              <a:ext cx="914400" cy="0"/>
            </a:xfrm>
            <a:prstGeom prst="lin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701858-4A85-47DC-8EBA-D8E90AA283F2}"/>
                </a:ext>
              </a:extLst>
            </p:cNvPr>
            <p:cNvSpPr txBox="1"/>
            <p:nvPr userDrawn="1"/>
          </p:nvSpPr>
          <p:spPr>
            <a:xfrm>
              <a:off x="8377689" y="3385436"/>
              <a:ext cx="2679260" cy="96026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 anchor="ctr">
              <a:spAutoFit/>
            </a:bodyPr>
            <a:lstStyle/>
            <a:p>
              <a:pPr marL="0" marR="0" lvl="0" indent="0" algn="r" defTabSz="93274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November 12–14</a:t>
              </a:r>
            </a:p>
            <a:p>
              <a:pPr marL="0" marR="0" lvl="0" indent="0" algn="r" defTabSz="93274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Redmond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C5BD14-30C1-4C22-9F88-16A0629099D4}"/>
                </a:ext>
              </a:extLst>
            </p:cNvPr>
            <p:cNvSpPr txBox="1"/>
            <p:nvPr userDrawn="1"/>
          </p:nvSpPr>
          <p:spPr>
            <a:xfrm>
              <a:off x="11056950" y="3475328"/>
              <a:ext cx="983603" cy="398251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>
              <a:noAutofit/>
            </a:bodyPr>
            <a:lstStyle/>
            <a:p>
              <a:pPr marL="0" marR="0" lvl="0" indent="0" defTabSz="932742" eaLnBrk="1" fontAlgn="auto" latinLnBrk="0" hangingPunct="1">
                <a:lnSpc>
                  <a:spcPct val="1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</a:rPr>
                <a:t>20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5FE256-76B5-4E87-ADD8-E59DA6AFB5D8}"/>
                </a:ext>
              </a:extLst>
            </p:cNvPr>
            <p:cNvSpPr txBox="1"/>
            <p:nvPr userDrawn="1"/>
          </p:nvSpPr>
          <p:spPr>
            <a:xfrm>
              <a:off x="11056950" y="4351098"/>
              <a:ext cx="983603" cy="398251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t">
              <a:noAutofit/>
            </a:bodyPr>
            <a:lstStyle/>
            <a:p>
              <a:pPr marL="0" marR="0" lvl="0" indent="0" defTabSz="932742" eaLnBrk="1" fontAlgn="auto" latinLnBrk="0" hangingPunct="1">
                <a:lnSpc>
                  <a:spcPct val="1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1215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799579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34485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7018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0141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56247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0959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2362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86337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90937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88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9037461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1764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055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9106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rePoint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of neuronetwork.">
            <a:extLst>
              <a:ext uri="{FF2B5EF4-FFF2-40B4-BE49-F238E27FC236}">
                <a16:creationId xmlns:a16="http://schemas.microsoft.com/office/drawing/2014/main" id="{B3F963A3-2F4D-4783-B405-E83DA04286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865" y="0"/>
            <a:ext cx="1219027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1694BA-0F99-4A36-8E05-3F73A3A21D42}"/>
              </a:ext>
            </a:extLst>
          </p:cNvPr>
          <p:cNvSpPr txBox="1"/>
          <p:nvPr userDrawn="1"/>
        </p:nvSpPr>
        <p:spPr>
          <a:xfrm>
            <a:off x="584199" y="2044006"/>
            <a:ext cx="9142413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0" lang="en-US" sz="3600" b="0" i="0" u="none" strike="noStrike" kern="1200" cap="none" spc="-5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Thank you for attending MLADS and continuing to build our strong community</a:t>
            </a:r>
            <a:br>
              <a:rPr kumimoji="0" lang="en-US" sz="3600" b="0" i="0" u="none" strike="noStrike" kern="1200" cap="none" spc="-5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</a:br>
            <a:br>
              <a:rPr kumimoji="0" lang="en-US" sz="3600" b="0" i="0" u="none" strike="noStrike" kern="1200" cap="none" spc="-5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</a:br>
            <a:r>
              <a:rPr kumimoji="0" lang="en-US" sz="2400" b="0" i="0" u="none" strike="noStrike" kern="1200" cap="none" spc="-5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If you’re interested in accessing a recorded </a:t>
            </a:r>
            <a:br>
              <a:rPr kumimoji="0" lang="en-US" sz="2400" b="0" i="0" u="none" strike="noStrike" kern="1200" cap="none" spc="-5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</a:br>
            <a:r>
              <a:rPr kumimoji="0" lang="en-US" sz="2400" b="0" i="0" u="none" strike="noStrike" kern="1200" cap="none" spc="-5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version of content from the conference, </a:t>
            </a:r>
            <a:br>
              <a:rPr kumimoji="0" lang="en-US" sz="2400" b="0" i="0" u="none" strike="noStrike" kern="1200" cap="none" spc="-5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</a:br>
            <a:r>
              <a:rPr kumimoji="0" lang="en-US" sz="2400" b="0" i="0" u="none" strike="noStrike" kern="1200" cap="none" spc="-5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it can be found here: </a:t>
            </a:r>
            <a:r>
              <a:rPr lang="en-US" sz="24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http://aka.ms/fall2018mlads</a:t>
            </a:r>
            <a:endParaRPr lang="en-US" sz="3200" b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n-lt"/>
            </a:endParaRPr>
          </a:p>
        </p:txBody>
      </p:sp>
      <p:pic>
        <p:nvPicPr>
          <p:cNvPr id="4" name="MS logo white - EMF" descr="Microsoft logo white text version">
            <a:extLst>
              <a:ext uri="{FF2B5EF4-FFF2-40B4-BE49-F238E27FC236}">
                <a16:creationId xmlns:a16="http://schemas.microsoft.com/office/drawing/2014/main" id="{1C51E223-E511-45C6-B90B-21F97617A5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6D9DF8-5D28-4C40-8964-9A3444E35BDF}"/>
              </a:ext>
            </a:extLst>
          </p:cNvPr>
          <p:cNvCxnSpPr>
            <a:cxnSpLocks/>
          </p:cNvCxnSpPr>
          <p:nvPr userDrawn="1"/>
        </p:nvCxnSpPr>
        <p:spPr>
          <a:xfrm flipV="1">
            <a:off x="584199" y="3429000"/>
            <a:ext cx="2286000" cy="1"/>
          </a:xfrm>
          <a:prstGeom prst="line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539552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25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30546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72266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image" Target="../media/image4.emf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6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775" r:id="rId18"/>
    <p:sldLayoutId id="214748377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0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76" r:id="rId32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4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microsoft.com/home" TargetMode="External"/><Relationship Id="rId2" Type="http://schemas.openxmlformats.org/officeDocument/2006/relationships/hyperlink" Target="https://docs.microsoft.com/en-us/academic-services/knowledge-exploration-service/introduction" TargetMode="Externa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semanticscholar.org/coronavirus-research" TargetMode="External"/><Relationship Id="rId7" Type="http://schemas.openxmlformats.org/officeDocument/2006/relationships/hyperlink" Target="https://aka.ms/kdd2020-covid-demo" TargetMode="External"/><Relationship Id="rId2" Type="http://schemas.openxmlformats.org/officeDocument/2006/relationships/hyperlink" Target="https://github.com/microsoft/mag-covid19-research-examples/blob/master/src/data/releases.md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github.com/microsoft/mag-covid19-research-examples/blob/master/src/PAK-Samples/cord-19-closure.md" TargetMode="External"/><Relationship Id="rId5" Type="http://schemas.openxmlformats.org/officeDocument/2006/relationships/hyperlink" Target="https://www.microsoft.com/en-us/research/project/academic/articles/microsoft-academic-resources-and-their-application-to-covid-19-research" TargetMode="External"/><Relationship Id="rId4" Type="http://schemas.openxmlformats.org/officeDocument/2006/relationships/hyperlink" Target="https://github.com/microsoft/mag-covid19-research-exampl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ocs.microsoft.com/en-us/academic-services/graph/reference-data-schema" TargetMode="Externa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0.png"/><Relationship Id="rId4" Type="http://schemas.openxmlformats.org/officeDocument/2006/relationships/hyperlink" Target="https://www.microsoft.com/en-us/research/project/academic/articles/expanding-concept-understanding-in-microsoft-academic-graph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project/academic/articles/understanding-documents-by-using-semantics/" TargetMode="External"/><Relationship Id="rId2" Type="http://schemas.openxmlformats.org/officeDocument/2006/relationships/hyperlink" Target="https://docs.microsoft.com/en-us/academic-services/graph/language-similarity" TargetMode="Externa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7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github.com/microsoft/recommenders" TargetMode="Externa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dd2020tutorial.github.io/cord19recommender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aka.ms/kdd2020-covid-demo" TargetMode="Externa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7.jpeg"/><Relationship Id="rId18" Type="http://schemas.openxmlformats.org/officeDocument/2006/relationships/image" Target="../media/image92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76.png"/><Relationship Id="rId16" Type="http://schemas.openxmlformats.org/officeDocument/2006/relationships/image" Target="../media/image90.jpe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png"/><Relationship Id="rId15" Type="http://schemas.openxmlformats.org/officeDocument/2006/relationships/image" Target="../media/image89.jpeg"/><Relationship Id="rId10" Type="http://schemas.openxmlformats.org/officeDocument/2006/relationships/image" Target="../media/image84.jpe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jpeg"/><Relationship Id="rId1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D10_7A902FA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hyperlink" Target="https://neo4j.com/developer/graph-db-vs-rdbms/" TargetMode="Externa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stellargraph/stellargraph" TargetMode="External"/><Relationship Id="rId3" Type="http://schemas.openxmlformats.org/officeDocument/2006/relationships/hyperlink" Target="https://github.com/dmlc/dgl" TargetMode="External"/><Relationship Id="rId7" Type="http://schemas.openxmlformats.org/officeDocument/2006/relationships/hyperlink" Target="https://github.com/Accenture/AmpliGraph" TargetMode="External"/><Relationship Id="rId2" Type="http://schemas.openxmlformats.org/officeDocument/2006/relationships/hyperlink" Target="https://github.com/snap-stanford/snap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github.com/danielegrattarola/spektral" TargetMode="External"/><Relationship Id="rId5" Type="http://schemas.openxmlformats.org/officeDocument/2006/relationships/hyperlink" Target="https://github.com/deepmind/graph_nets" TargetMode="External"/><Relationship Id="rId4" Type="http://schemas.openxmlformats.org/officeDocument/2006/relationships/hyperlink" Target="https://github.com/alibaba/euler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microsoft/recommenders/blob/master/examples/01_prepare_data/wikidata_knowledge_graph.ipynb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ka.ms/kdd2020-covid-demo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zure.microsoft.com/en-us/services/open-datasets/catalog/covid-19-open-research/" TargetMode="Externa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kaggle.com/allen-institute-for-ai/CORD-19-research-challenge" TargetMode="External"/><Relationship Id="rId4" Type="http://schemas.openxmlformats.org/officeDocument/2006/relationships/hyperlink" Target="https://pages.semanticscholar.org/coronavirus-researc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project/microsoft-academic-graph/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academic.microsoft.com/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docs.microsoft.com/en-us/academic-services/grap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3960-A487-442C-B8F6-24C0B3FA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425780"/>
            <a:ext cx="9144000" cy="1107996"/>
          </a:xfrm>
        </p:spPr>
        <p:txBody>
          <a:bodyPr/>
          <a:lstStyle/>
          <a:p>
            <a:r>
              <a:rPr lang="en-US" b="1" i="0">
                <a:solidFill>
                  <a:schemeClr val="tx1"/>
                </a:solidFill>
                <a:effectLst/>
                <a:latin typeface="-apple-system"/>
              </a:rPr>
              <a:t>In Search For A Cure: Recommendation with Knowledge Graph on CORD-19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1E95F-2D31-4E69-91BF-ECCA5C6CA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962400"/>
            <a:ext cx="9144000" cy="615553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>
                <a:cs typeface="Segoe UI"/>
              </a:rPr>
              <a:t>Iris Shen, Jianxun Lian, Miguel Gonzalez-Fierro, and Le Zhang </a:t>
            </a:r>
          </a:p>
          <a:p>
            <a:r>
              <a:rPr lang="en-US" dirty="0">
                <a:cs typeface="Segoe UI"/>
              </a:rPr>
              <a:t>Microsoft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5664-49C9-47A8-B950-D7DC9D88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9" y="386968"/>
            <a:ext cx="10515600" cy="1325563"/>
          </a:xfrm>
        </p:spPr>
        <p:txBody>
          <a:bodyPr/>
          <a:lstStyle/>
          <a:p>
            <a:pPr algn="ctr"/>
            <a:r>
              <a:rPr lang="en-US" b="1"/>
              <a:t>CORD-19   +   MAG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E61F4E-BCE0-4059-BA4B-88A8FA1F0696}"/>
              </a:ext>
            </a:extLst>
          </p:cNvPr>
          <p:cNvSpPr txBox="1">
            <a:spLocks/>
          </p:cNvSpPr>
          <p:nvPr/>
        </p:nvSpPr>
        <p:spPr>
          <a:xfrm>
            <a:off x="476891" y="1195683"/>
            <a:ext cx="7485841" cy="52704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WHY</a:t>
            </a:r>
            <a:endParaRPr lang="en-US" sz="1200"/>
          </a:p>
          <a:p>
            <a:pPr lvl="1"/>
            <a:r>
              <a:rPr lang="en-US"/>
              <a:t>Richer Semantics</a:t>
            </a:r>
          </a:p>
          <a:p>
            <a:pPr lvl="1"/>
            <a:r>
              <a:rPr lang="en-US"/>
              <a:t>Empower more applications</a:t>
            </a:r>
          </a:p>
          <a:p>
            <a:pPr lvl="2"/>
            <a:r>
              <a:rPr lang="en-US"/>
              <a:t>Search</a:t>
            </a:r>
          </a:p>
          <a:p>
            <a:pPr lvl="2"/>
            <a:r>
              <a:rPr lang="en-US"/>
              <a:t>QnA</a:t>
            </a:r>
          </a:p>
          <a:p>
            <a:pPr lvl="2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understanding / Analytics (Module 2)</a:t>
            </a:r>
          </a:p>
          <a:p>
            <a:pPr lvl="2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 (Module 3 + 4)</a:t>
            </a:r>
          </a:p>
          <a:p>
            <a:pPr lvl="1"/>
            <a:endParaRPr lang="en-US" sz="1200"/>
          </a:p>
          <a:p>
            <a:r>
              <a:rPr lang="en-US"/>
              <a:t>WHAT</a:t>
            </a:r>
            <a:endParaRPr lang="en-US" sz="1200"/>
          </a:p>
          <a:p>
            <a:pPr lvl="1"/>
            <a:r>
              <a:rPr lang="en-US"/>
              <a:t>~88% CORD-19 mapped to MAG</a:t>
            </a:r>
          </a:p>
          <a:p>
            <a:pPr marL="457200" lvl="1" indent="0">
              <a:buNone/>
            </a:pPr>
            <a:r>
              <a:rPr lang="en-US"/>
              <a:t> </a:t>
            </a:r>
            <a:endParaRPr lang="en-US" sz="1200"/>
          </a:p>
          <a:p>
            <a:r>
              <a:rPr lang="en-US"/>
              <a:t>WHEN</a:t>
            </a:r>
            <a:endParaRPr lang="en-US" sz="1200"/>
          </a:p>
          <a:p>
            <a:pPr lvl="1"/>
            <a:r>
              <a:rPr lang="en-US"/>
              <a:t>Update daily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2AB49-EC5A-4C8B-9212-EB918047876E}"/>
              </a:ext>
            </a:extLst>
          </p:cNvPr>
          <p:cNvSpPr txBox="1">
            <a:spLocks/>
          </p:cNvSpPr>
          <p:nvPr/>
        </p:nvSpPr>
        <p:spPr>
          <a:xfrm>
            <a:off x="6464527" y="1303749"/>
            <a:ext cx="5291878" cy="1709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HOW</a:t>
            </a:r>
          </a:p>
          <a:p>
            <a:pPr lvl="1"/>
            <a:endParaRPr lang="en-US" sz="1200"/>
          </a:p>
          <a:p>
            <a:pPr lvl="1"/>
            <a:r>
              <a:rPr lang="en-US">
                <a:hlinkClick r:id="rId2"/>
              </a:rPr>
              <a:t>Microsoft Academic Knowledge Exploration Service</a:t>
            </a:r>
            <a:r>
              <a:rPr lang="en-US"/>
              <a:t> (MAKES) API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BBABB-773E-437F-ADFB-7AA3D6D58F9E}"/>
              </a:ext>
            </a:extLst>
          </p:cNvPr>
          <p:cNvSpPr txBox="1"/>
          <p:nvPr/>
        </p:nvSpPr>
        <p:spPr>
          <a:xfrm>
            <a:off x="7356453" y="3013364"/>
            <a:ext cx="40657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/>
              <a:t>Machine </a:t>
            </a:r>
            <a:r>
              <a:rPr lang="en-US" sz="18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inference engine </a:t>
            </a:r>
            <a:r>
              <a:rPr lang="en-US" sz="1800"/>
              <a:t>with </a:t>
            </a:r>
          </a:p>
          <a:p>
            <a:pPr algn="ctr"/>
            <a:r>
              <a:rPr lang="en-US" sz="1800"/>
              <a:t>knowledge in MAG</a:t>
            </a:r>
          </a:p>
          <a:p>
            <a:pPr algn="ctr"/>
            <a:endParaRPr lang="en-US"/>
          </a:p>
          <a:p>
            <a:pPr algn="ctr"/>
            <a:r>
              <a:rPr lang="en-US">
                <a:hlinkClick r:id="rId3"/>
              </a:rPr>
              <a:t>https://academic.microsoft.com/home</a:t>
            </a:r>
            <a:endParaRPr lang="en-US" sz="1800"/>
          </a:p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6371C-3F64-4A60-B84B-19FF67E5B791}"/>
              </a:ext>
            </a:extLst>
          </p:cNvPr>
          <p:cNvSpPr txBox="1"/>
          <p:nvPr/>
        </p:nvSpPr>
        <p:spPr>
          <a:xfrm>
            <a:off x="5333087" y="6082629"/>
            <a:ext cx="673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MAKES References</a:t>
            </a:r>
            <a:r>
              <a:rPr lang="en-US" sz="1200"/>
              <a:t>: </a:t>
            </a:r>
          </a:p>
          <a:p>
            <a:pPr algn="r"/>
            <a:r>
              <a:rPr lang="en-US" sz="1200"/>
              <a:t>Wang, Kuansan, et al. “A Review of Microsoft Academic Services for Science of Science Studies.” </a:t>
            </a:r>
          </a:p>
          <a:p>
            <a:pPr algn="r"/>
            <a:r>
              <a:rPr lang="en-US" sz="1200" i="1"/>
              <a:t>Frontiers in Big Data</a:t>
            </a:r>
            <a:r>
              <a:rPr lang="en-US" sz="1200"/>
              <a:t>, 2019.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6EBDE-2BA3-4F6B-BA2C-9F227091E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585" y="4178093"/>
            <a:ext cx="5182507" cy="183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990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5664-49C9-47A8-B950-D7DC9D88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333" y="266614"/>
            <a:ext cx="10515600" cy="1325563"/>
          </a:xfrm>
        </p:spPr>
        <p:txBody>
          <a:bodyPr/>
          <a:lstStyle/>
          <a:p>
            <a:pPr algn="ctr"/>
            <a:r>
              <a:rPr lang="en-US" b="1"/>
              <a:t>CORD-19   +   MAG : How + Where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A7A6D9-B969-4044-AEBF-DA92BC99A79A}"/>
              </a:ext>
            </a:extLst>
          </p:cNvPr>
          <p:cNvGrpSpPr/>
          <p:nvPr/>
        </p:nvGrpSpPr>
        <p:grpSpPr>
          <a:xfrm>
            <a:off x="280555" y="3440140"/>
            <a:ext cx="11911445" cy="3226214"/>
            <a:chOff x="280555" y="2598470"/>
            <a:chExt cx="11911445" cy="32262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9A351C-EE27-430A-B121-D0447A1BCC09}"/>
                </a:ext>
              </a:extLst>
            </p:cNvPr>
            <p:cNvSpPr txBox="1"/>
            <p:nvPr/>
          </p:nvSpPr>
          <p:spPr>
            <a:xfrm>
              <a:off x="3363733" y="4324605"/>
              <a:ext cx="8807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</a:t>
              </a:r>
              <a:r>
                <a:rPr lang="en-US" sz="1200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Get the </a:t>
              </a:r>
              <a:r>
                <a:rPr lang="en-US" sz="1200" b="1" i="1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CORD-19 to MAG paper IDs mapping</a:t>
              </a:r>
              <a:r>
                <a:rPr lang="en-US" sz="1200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r>
                <a:rPr lang="en-US" sz="1200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 </a:t>
              </a:r>
              <a:r>
                <a:rPr lang="en-US" sz="1200">
                  <a:hlinkClick r:id="rId2"/>
                </a:rPr>
                <a:t>https://github.com/microsoft/mag-covid19-research-examples/blob/master/src/data/releases.md</a:t>
              </a:r>
              <a:endParaRPr lang="en-US" sz="12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1BDB53E-D746-4ED4-8A96-9019310E0C7E}"/>
                </a:ext>
              </a:extLst>
            </p:cNvPr>
            <p:cNvGrpSpPr/>
            <p:nvPr/>
          </p:nvGrpSpPr>
          <p:grpSpPr>
            <a:xfrm>
              <a:off x="280555" y="2598470"/>
              <a:ext cx="11911445" cy="3226214"/>
              <a:chOff x="280555" y="2598470"/>
              <a:chExt cx="11911445" cy="322621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FD91248-22C7-4FB8-9A50-5744CEF16EBC}"/>
                  </a:ext>
                </a:extLst>
              </p:cNvPr>
              <p:cNvSpPr/>
              <p:nvPr/>
            </p:nvSpPr>
            <p:spPr>
              <a:xfrm>
                <a:off x="2178809" y="2598470"/>
                <a:ext cx="93862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i="1">
                    <a:solidFill>
                      <a:srgbClr val="99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CORD-19</a:t>
                </a:r>
                <a:r>
                  <a:rPr lang="en-US" sz="12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data set</a:t>
                </a:r>
                <a:r>
                  <a:rPr lang="en-US" sz="1200"/>
                  <a:t>:    </a:t>
                </a:r>
              </a:p>
              <a:p>
                <a:r>
                  <a:rPr lang="en-US" sz="1200"/>
                  <a:t>  						</a:t>
                </a:r>
                <a:r>
                  <a:rPr lang="en-US" sz="1200">
                    <a:hlinkClick r:id="rId3"/>
                  </a:rPr>
                  <a:t>https://pages.semanticscholar.org/coronavirus-research</a:t>
                </a:r>
                <a:endParaRPr lang="en-US" sz="12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78B068-83F0-4FFF-989E-6D97F86F59BC}"/>
                  </a:ext>
                </a:extLst>
              </p:cNvPr>
              <p:cNvSpPr txBox="1"/>
              <p:nvPr/>
            </p:nvSpPr>
            <p:spPr>
              <a:xfrm>
                <a:off x="2178810" y="3037559"/>
                <a:ext cx="95681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Step-by-step instruction on using </a:t>
                </a:r>
                <a:r>
                  <a:rPr lang="en-US" sz="1200" b="1" i="1">
                    <a:solidFill>
                      <a:srgbClr val="AC4C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(1) PEK API for dataset linking </a:t>
                </a:r>
                <a:r>
                  <a:rPr lang="en-US" sz="12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</a:t>
                </a:r>
                <a:r>
                  <a:rPr lang="en-US" sz="1200" b="1" i="1">
                    <a:solidFill>
                      <a:srgbClr val="AC4C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(2) PySpark script to get CORD-19 subgraph</a:t>
                </a:r>
                <a:r>
                  <a:rPr lang="en-US" sz="1200"/>
                  <a:t>: </a:t>
                </a:r>
              </a:p>
              <a:p>
                <a:r>
                  <a:rPr lang="en-US" sz="1200"/>
                  <a:t>				                                 </a:t>
                </a:r>
                <a:r>
                  <a:rPr lang="en-US" sz="1200">
                    <a:hlinkClick r:id="rId4"/>
                  </a:rPr>
                  <a:t>https://github.com/microsoft/mag-covid19-research-examples</a:t>
                </a:r>
                <a:endParaRPr lang="en-US" sz="12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8551DC-A906-47E5-B8B9-21EEC8F4CC09}"/>
                  </a:ext>
                </a:extLst>
              </p:cNvPr>
              <p:cNvSpPr txBox="1"/>
              <p:nvPr/>
            </p:nvSpPr>
            <p:spPr>
              <a:xfrm>
                <a:off x="2178809" y="3482292"/>
                <a:ext cx="9644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Blogpost on more details of Covid-19 research on MAG [how to request </a:t>
                </a:r>
                <a:r>
                  <a:rPr lang="en-US" sz="1200" b="1" i="1">
                    <a:solidFill>
                      <a:srgbClr val="99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MAG </a:t>
                </a:r>
                <a:r>
                  <a:rPr lang="en-US" sz="12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</a:t>
                </a:r>
                <a:r>
                  <a:rPr lang="en-US" sz="1200" b="1" i="1">
                    <a:solidFill>
                      <a:srgbClr val="99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PAK/MAKES </a:t>
                </a:r>
                <a:r>
                  <a:rPr lang="en-US" sz="12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access]</a:t>
                </a:r>
              </a:p>
              <a:p>
                <a:r>
                  <a:rPr lang="en-US" sz="12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</a:t>
                </a:r>
                <a:r>
                  <a:rPr lang="en-US" sz="1050">
                    <a:hlinkClick r:id="rId5"/>
                  </a:rPr>
                  <a:t>https://www.microsoft.com/en-us/research/project/academic/articles/microsoft-academic-resources-and-their-application-to-covid-19-research</a:t>
                </a:r>
                <a:endParaRPr lang="en-US" sz="105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0B3002-2998-46B3-8AFB-0B6815586FA1}"/>
                  </a:ext>
                </a:extLst>
              </p:cNvPr>
              <p:cNvSpPr txBox="1"/>
              <p:nvPr/>
            </p:nvSpPr>
            <p:spPr>
              <a:xfrm>
                <a:off x="3252074" y="5363019"/>
                <a:ext cx="88072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C. Access the mapped CORD-19 publication via API:</a:t>
                </a:r>
              </a:p>
              <a:p>
                <a:r>
                  <a:rPr lang="en-US" sz="12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                     </a:t>
                </a:r>
                <a:r>
                  <a:rPr lang="en-US" sz="1050">
                    <a:hlinkClick r:id="rId6"/>
                  </a:rPr>
                  <a:t>https://github.com/microsoft/mag-covid19-research-examples/blob/master/src/PAK-Samples/cord-19-closure.md</a:t>
                </a:r>
                <a:endParaRPr lang="en-US" sz="105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440A6D-5F59-4862-B06D-26BB27202D0D}"/>
                  </a:ext>
                </a:extLst>
              </p:cNvPr>
              <p:cNvSpPr txBox="1"/>
              <p:nvPr/>
            </p:nvSpPr>
            <p:spPr>
              <a:xfrm>
                <a:off x="3342744" y="4858251"/>
                <a:ext cx="8849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B.</a:t>
                </a:r>
                <a:r>
                  <a:rPr lang="en-US" sz="12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Get the </a:t>
                </a:r>
                <a:r>
                  <a:rPr lang="en-US" sz="1200" b="1" i="1"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CORD-19 MAG subgraph</a:t>
                </a:r>
                <a:r>
                  <a:rPr lang="en-US" sz="12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r>
                  <a:rPr lang="en-US" sz="12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		    	                                 </a:t>
                </a:r>
                <a:r>
                  <a:rPr lang="en-US" sz="1200" b="0" i="0">
                    <a:effectLst/>
                    <a:hlinkClick r:id="rId7" tooltip="https://aka.ms/kdd2020-covid-demo"/>
                  </a:rPr>
                  <a:t>https://aka.ms/kdd2020-covid-demo</a:t>
                </a:r>
                <a:r>
                  <a:rPr lang="en-US" sz="1200" b="0" i="0">
                    <a:effectLst/>
                  </a:rPr>
                  <a:t> 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0C352A-7786-40C2-AA96-ABA8ED93E3C0}"/>
                  </a:ext>
                </a:extLst>
              </p:cNvPr>
              <p:cNvSpPr txBox="1"/>
              <p:nvPr/>
            </p:nvSpPr>
            <p:spPr>
              <a:xfrm>
                <a:off x="626917" y="2881598"/>
                <a:ext cx="12368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i="1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Option 1: </a:t>
                </a:r>
              </a:p>
              <a:p>
                <a:pPr algn="ctr"/>
                <a:r>
                  <a:rPr lang="en-US" sz="2000" b="1" i="1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DIY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6FBAFE-407F-4C99-A7E1-40FD2B31E85F}"/>
                  </a:ext>
                </a:extLst>
              </p:cNvPr>
              <p:cNvSpPr txBox="1"/>
              <p:nvPr/>
            </p:nvSpPr>
            <p:spPr>
              <a:xfrm>
                <a:off x="364787" y="4698556"/>
                <a:ext cx="18140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i="1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Option 2: </a:t>
                </a:r>
              </a:p>
              <a:p>
                <a:pPr algn="ctr"/>
                <a:r>
                  <a:rPr lang="en-US" b="1" i="1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Grab the Results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B0880B9-24E5-4989-BF09-83070558C0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0555" y="4156365"/>
                <a:ext cx="11502736" cy="1284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8CB86D-FD31-40F8-B9C9-3773AEF1CCE0}"/>
              </a:ext>
            </a:extLst>
          </p:cNvPr>
          <p:cNvCxnSpPr>
            <a:cxnSpLocks/>
          </p:cNvCxnSpPr>
          <p:nvPr/>
        </p:nvCxnSpPr>
        <p:spPr>
          <a:xfrm flipV="1">
            <a:off x="249383" y="3232330"/>
            <a:ext cx="11502736" cy="128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F4BECA7-EF17-4BF2-A2A5-FF7A0308025D}"/>
              </a:ext>
            </a:extLst>
          </p:cNvPr>
          <p:cNvGrpSpPr/>
          <p:nvPr/>
        </p:nvGrpSpPr>
        <p:grpSpPr>
          <a:xfrm>
            <a:off x="528532" y="1034061"/>
            <a:ext cx="11032884" cy="2104480"/>
            <a:chOff x="149262" y="1034061"/>
            <a:chExt cx="11032884" cy="2104480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311B98B3-CA46-456A-B6D3-8F8B5C3E6053}"/>
                </a:ext>
              </a:extLst>
            </p:cNvPr>
            <p:cNvSpPr txBox="1">
              <a:spLocks/>
            </p:cNvSpPr>
            <p:nvPr/>
          </p:nvSpPr>
          <p:spPr>
            <a:xfrm>
              <a:off x="149262" y="1111475"/>
              <a:ext cx="2910878" cy="91523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lowchart: Process 23">
              <a:extLst>
                <a:ext uri="{FF2B5EF4-FFF2-40B4-BE49-F238E27FC236}">
                  <a16:creationId xmlns:a16="http://schemas.microsoft.com/office/drawing/2014/main" id="{D1795213-5475-441E-903E-795C4009D90F}"/>
                </a:ext>
              </a:extLst>
            </p:cNvPr>
            <p:cNvSpPr/>
            <p:nvPr/>
          </p:nvSpPr>
          <p:spPr>
            <a:xfrm>
              <a:off x="254595" y="1034061"/>
              <a:ext cx="2199745" cy="612648"/>
            </a:xfrm>
            <a:prstGeom prst="flowChartProcess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i="1">
                  <a:solidFill>
                    <a:schemeClr val="tx1"/>
                  </a:solidFill>
                </a:rPr>
                <a:t>Get </a:t>
              </a:r>
              <a:r>
                <a:rPr lang="en-US" sz="1400" b="1" i="1">
                  <a:solidFill>
                    <a:srgbClr val="9900FF"/>
                  </a:solidFill>
                </a:rPr>
                <a:t>Cord-19 </a:t>
              </a:r>
              <a:r>
                <a:rPr lang="en-US" sz="1400" b="1" i="1">
                  <a:solidFill>
                    <a:schemeClr val="tx1"/>
                  </a:solidFill>
                </a:rPr>
                <a:t>data</a:t>
              </a:r>
            </a:p>
            <a:p>
              <a:pPr algn="ctr"/>
              <a:r>
                <a:rPr lang="en-US" sz="1400" b="1" i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(Text Corpus+Metadata)</a:t>
              </a:r>
            </a:p>
          </p:txBody>
        </p:sp>
        <p:sp>
          <p:nvSpPr>
            <p:cNvPr id="26" name="Flowchart: Process 25">
              <a:extLst>
                <a:ext uri="{FF2B5EF4-FFF2-40B4-BE49-F238E27FC236}">
                  <a16:creationId xmlns:a16="http://schemas.microsoft.com/office/drawing/2014/main" id="{4B5B24C0-A390-4614-9841-BC49A1F12D03}"/>
                </a:ext>
              </a:extLst>
            </p:cNvPr>
            <p:cNvSpPr/>
            <p:nvPr/>
          </p:nvSpPr>
          <p:spPr>
            <a:xfrm>
              <a:off x="254595" y="2525893"/>
              <a:ext cx="2199744" cy="612648"/>
            </a:xfrm>
            <a:prstGeom prst="flowChartProcess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rgbClr val="002060"/>
                  </a:solidFill>
                </a:rPr>
                <a:t>Request </a:t>
              </a:r>
              <a:r>
                <a:rPr lang="en-US" sz="1400" b="1" i="1">
                  <a:solidFill>
                    <a:srgbClr val="9900FF"/>
                  </a:solidFill>
                </a:rPr>
                <a:t>MAG </a:t>
              </a:r>
              <a:r>
                <a:rPr lang="en-US" sz="1400">
                  <a:solidFill>
                    <a:srgbClr val="002060"/>
                  </a:solidFill>
                </a:rPr>
                <a:t>Access</a:t>
              </a:r>
            </a:p>
            <a:p>
              <a:pPr algn="ctr"/>
              <a:r>
                <a:rPr lang="en-US" sz="1400" b="1" i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(Knowledge Graph)</a:t>
              </a:r>
            </a:p>
          </p:txBody>
        </p:sp>
        <p:sp>
          <p:nvSpPr>
            <p:cNvPr id="30" name="Flowchart: Process 29">
              <a:extLst>
                <a:ext uri="{FF2B5EF4-FFF2-40B4-BE49-F238E27FC236}">
                  <a16:creationId xmlns:a16="http://schemas.microsoft.com/office/drawing/2014/main" id="{1DF5A139-6A0E-4F28-8D09-D2B766C0E05C}"/>
                </a:ext>
              </a:extLst>
            </p:cNvPr>
            <p:cNvSpPr/>
            <p:nvPr/>
          </p:nvSpPr>
          <p:spPr>
            <a:xfrm>
              <a:off x="254594" y="1774657"/>
              <a:ext cx="2199745" cy="612648"/>
            </a:xfrm>
            <a:prstGeom prst="flowChartProcess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rgbClr val="002060"/>
                  </a:solidFill>
                </a:rPr>
                <a:t>Request </a:t>
              </a:r>
              <a:r>
                <a:rPr lang="en-US" sz="1400" b="1" i="1">
                  <a:solidFill>
                    <a:srgbClr val="9900FF"/>
                  </a:solidFill>
                </a:rPr>
                <a:t>PAK API</a:t>
              </a:r>
              <a:r>
                <a:rPr lang="en-US" sz="1400">
                  <a:solidFill>
                    <a:srgbClr val="9900FF"/>
                  </a:solidFill>
                </a:rPr>
                <a:t> </a:t>
              </a:r>
              <a:r>
                <a:rPr lang="en-US" sz="1400">
                  <a:solidFill>
                    <a:srgbClr val="002060"/>
                  </a:solidFill>
                </a:rPr>
                <a:t>access or </a:t>
              </a:r>
              <a:r>
                <a:rPr lang="en-US" sz="1400" b="1" i="1">
                  <a:solidFill>
                    <a:srgbClr val="9900FF"/>
                  </a:solidFill>
                </a:rPr>
                <a:t>MAKES API </a:t>
              </a:r>
              <a:r>
                <a:rPr lang="en-US" sz="1400">
                  <a:solidFill>
                    <a:srgbClr val="002060"/>
                  </a:solidFill>
                </a:rPr>
                <a:t>instance</a:t>
              </a:r>
            </a:p>
            <a:p>
              <a:pPr algn="ctr"/>
              <a:r>
                <a:rPr lang="en-US" sz="1400" b="1" i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(Indexed KG/search API)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9885033-6561-4CD2-A541-0DA932A6B214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2454340" y="1340385"/>
              <a:ext cx="184951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9D0F04D-2B88-4EB7-8ADB-A35845FFCE5D}"/>
                </a:ext>
              </a:extLst>
            </p:cNvPr>
            <p:cNvCxnSpPr>
              <a:cxnSpLocks/>
            </p:cNvCxnSpPr>
            <p:nvPr/>
          </p:nvCxnSpPr>
          <p:spPr>
            <a:xfrm>
              <a:off x="2454339" y="2087866"/>
              <a:ext cx="18495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BCE1656-F002-40A6-9CA8-5D9F8F96ACEE}"/>
                </a:ext>
              </a:extLst>
            </p:cNvPr>
            <p:cNvCxnSpPr>
              <a:cxnSpLocks/>
            </p:cNvCxnSpPr>
            <p:nvPr/>
          </p:nvCxnSpPr>
          <p:spPr>
            <a:xfrm>
              <a:off x="2649710" y="1340385"/>
              <a:ext cx="0" cy="74059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DF1F4FE-E695-4731-B343-A631974617DB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 flipV="1">
              <a:off x="2649710" y="1713994"/>
              <a:ext cx="1383557" cy="52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owchart: Process 39">
              <a:extLst>
                <a:ext uri="{FF2B5EF4-FFF2-40B4-BE49-F238E27FC236}">
                  <a16:creationId xmlns:a16="http://schemas.microsoft.com/office/drawing/2014/main" id="{DE557DDD-6268-4418-A352-775416111360}"/>
                </a:ext>
              </a:extLst>
            </p:cNvPr>
            <p:cNvSpPr/>
            <p:nvPr/>
          </p:nvSpPr>
          <p:spPr>
            <a:xfrm>
              <a:off x="4033267" y="1407670"/>
              <a:ext cx="1931116" cy="612648"/>
            </a:xfrm>
            <a:prstGeom prst="flowChartProcess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i="1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CORD-19 to MAG ID mapping </a:t>
              </a:r>
              <a:r>
                <a:rPr lang="en-US" sz="140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en-US" sz="1400" b="1" i="1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n-US" sz="140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)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BB6B8A-5416-4971-B00A-1F8226A9290F}"/>
                </a:ext>
              </a:extLst>
            </p:cNvPr>
            <p:cNvCxnSpPr>
              <a:cxnSpLocks/>
            </p:cNvCxnSpPr>
            <p:nvPr/>
          </p:nvCxnSpPr>
          <p:spPr>
            <a:xfrm>
              <a:off x="2454339" y="2869581"/>
              <a:ext cx="370400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1827C12-B1C8-4EF6-B75D-0CEF15E23F00}"/>
                </a:ext>
              </a:extLst>
            </p:cNvPr>
            <p:cNvCxnSpPr>
              <a:cxnSpLocks/>
            </p:cNvCxnSpPr>
            <p:nvPr/>
          </p:nvCxnSpPr>
          <p:spPr>
            <a:xfrm>
              <a:off x="5964568" y="1713994"/>
              <a:ext cx="19377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1E215C3-5D22-4A8F-98B3-29C016B32D63}"/>
                </a:ext>
              </a:extLst>
            </p:cNvPr>
            <p:cNvCxnSpPr>
              <a:cxnSpLocks/>
            </p:cNvCxnSpPr>
            <p:nvPr/>
          </p:nvCxnSpPr>
          <p:spPr>
            <a:xfrm>
              <a:off x="6172225" y="1717568"/>
              <a:ext cx="0" cy="11520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80CA3EF-6AF4-42A6-BC19-F7AFCA60C2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2225" y="2297310"/>
              <a:ext cx="1383556" cy="52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lowchart: Process 51">
              <a:extLst>
                <a:ext uri="{FF2B5EF4-FFF2-40B4-BE49-F238E27FC236}">
                  <a16:creationId xmlns:a16="http://schemas.microsoft.com/office/drawing/2014/main" id="{8CD32ED7-B536-4FCF-AC03-2C5CA2A97668}"/>
                </a:ext>
              </a:extLst>
            </p:cNvPr>
            <p:cNvSpPr/>
            <p:nvPr/>
          </p:nvSpPr>
          <p:spPr>
            <a:xfrm>
              <a:off x="7544909" y="1976012"/>
              <a:ext cx="1655804" cy="612648"/>
            </a:xfrm>
            <a:prstGeom prst="flowChartProcess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i="1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CORD-19 MAG </a:t>
              </a:r>
            </a:p>
            <a:p>
              <a:pPr algn="ctr"/>
              <a:r>
                <a:rPr lang="en-US" sz="1400" b="1" i="1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Subgraph </a:t>
              </a:r>
              <a:r>
                <a:rPr lang="en-US" sz="140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en-US" sz="1400" b="1" i="1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sz="140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4283067-84AA-46A8-A33F-BBD411C07951}"/>
                </a:ext>
              </a:extLst>
            </p:cNvPr>
            <p:cNvSpPr txBox="1"/>
            <p:nvPr/>
          </p:nvSpPr>
          <p:spPr>
            <a:xfrm>
              <a:off x="2601635" y="1469930"/>
              <a:ext cx="1501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>
                  <a:solidFill>
                    <a:srgbClr val="AC4C9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(1) PAK or MAKES </a:t>
              </a:r>
            </a:p>
            <a:p>
              <a:pPr algn="ctr"/>
              <a:r>
                <a:rPr lang="en-US" sz="1200" b="1" i="1">
                  <a:solidFill>
                    <a:srgbClr val="AC4C9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API for ID linking</a:t>
              </a:r>
              <a:endParaRPr lang="en-US" sz="1200">
                <a:solidFill>
                  <a:srgbClr val="AC4C9E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20A39C0-9A39-4B89-86D0-A1E288DBDC6C}"/>
                </a:ext>
              </a:extLst>
            </p:cNvPr>
            <p:cNvSpPr txBox="1"/>
            <p:nvPr/>
          </p:nvSpPr>
          <p:spPr>
            <a:xfrm>
              <a:off x="6112879" y="2050081"/>
              <a:ext cx="14745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>
                  <a:solidFill>
                    <a:srgbClr val="AC4C9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(2) PySpark Script</a:t>
              </a:r>
            </a:p>
            <a:p>
              <a:pPr algn="ctr"/>
              <a:r>
                <a:rPr lang="en-US" sz="1200" b="1" i="1">
                  <a:solidFill>
                    <a:srgbClr val="AC4C9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get subgraph</a:t>
              </a:r>
              <a:endParaRPr lang="en-US" sz="1200">
                <a:solidFill>
                  <a:srgbClr val="AC4C9E"/>
                </a:solidFill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9B155F3-1BC8-43B7-AB80-94641C42DC60}"/>
                </a:ext>
              </a:extLst>
            </p:cNvPr>
            <p:cNvCxnSpPr>
              <a:cxnSpLocks/>
              <a:stCxn id="52" idx="3"/>
              <a:endCxn id="63" idx="1"/>
            </p:cNvCxnSpPr>
            <p:nvPr/>
          </p:nvCxnSpPr>
          <p:spPr>
            <a:xfrm flipV="1">
              <a:off x="9200713" y="1805827"/>
              <a:ext cx="481556" cy="4765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959E5A5-9D10-48CD-8EA7-E4BA86E42F2D}"/>
                </a:ext>
              </a:extLst>
            </p:cNvPr>
            <p:cNvCxnSpPr>
              <a:cxnSpLocks/>
              <a:stCxn id="52" idx="3"/>
              <a:endCxn id="65" idx="1"/>
            </p:cNvCxnSpPr>
            <p:nvPr/>
          </p:nvCxnSpPr>
          <p:spPr>
            <a:xfrm>
              <a:off x="9200713" y="2282336"/>
              <a:ext cx="481556" cy="376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id="{0448D027-3676-42E3-BC3D-8DB009B28515}"/>
                </a:ext>
              </a:extLst>
            </p:cNvPr>
            <p:cNvSpPr/>
            <p:nvPr/>
          </p:nvSpPr>
          <p:spPr>
            <a:xfrm>
              <a:off x="9682269" y="1499503"/>
              <a:ext cx="1499875" cy="612648"/>
            </a:xfrm>
            <a:prstGeom prst="flowChartProcess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i="1" u="sng">
                  <a:solidFill>
                    <a:schemeClr val="tx2">
                      <a:lumMod val="75000"/>
                    </a:schemeClr>
                  </a:solidFill>
                </a:rPr>
                <a:t>Module 2</a:t>
              </a:r>
              <a:r>
                <a:rPr lang="en-US" sz="1400" b="1" i="1">
                  <a:solidFill>
                    <a:schemeClr val="tx2">
                      <a:lumMod val="75000"/>
                    </a:schemeClr>
                  </a:solidFill>
                </a:rPr>
                <a:t>:</a:t>
              </a:r>
            </a:p>
            <a:p>
              <a:pPr algn="ctr"/>
              <a:r>
                <a:rPr lang="en-US" sz="1200" b="1" i="1">
                  <a:solidFill>
                    <a:schemeClr val="tx2">
                      <a:lumMod val="75000"/>
                    </a:schemeClr>
                  </a:solidFill>
                </a:rPr>
                <a:t>Content</a:t>
              </a:r>
            </a:p>
            <a:p>
              <a:pPr algn="ctr"/>
              <a:r>
                <a:rPr lang="en-US" sz="1200" b="1" i="1">
                  <a:solidFill>
                    <a:schemeClr val="tx2">
                      <a:lumMod val="75000"/>
                    </a:schemeClr>
                  </a:solidFill>
                </a:rPr>
                <a:t>Understanding</a:t>
              </a:r>
              <a:endParaRPr lang="en-US" sz="12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5" name="Flowchart: Process 64">
              <a:extLst>
                <a:ext uri="{FF2B5EF4-FFF2-40B4-BE49-F238E27FC236}">
                  <a16:creationId xmlns:a16="http://schemas.microsoft.com/office/drawing/2014/main" id="{AE98E0C3-689F-46AA-9E33-D91E807E0FF1}"/>
                </a:ext>
              </a:extLst>
            </p:cNvPr>
            <p:cNvSpPr/>
            <p:nvPr/>
          </p:nvSpPr>
          <p:spPr>
            <a:xfrm>
              <a:off x="9682269" y="2352616"/>
              <a:ext cx="1499877" cy="612648"/>
            </a:xfrm>
            <a:prstGeom prst="flowChartProcess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i="1" u="sng">
                  <a:solidFill>
                    <a:schemeClr val="tx2">
                      <a:lumMod val="75000"/>
                    </a:schemeClr>
                  </a:solidFill>
                </a:rPr>
                <a:t>Module 3</a:t>
              </a:r>
              <a:r>
                <a:rPr lang="en-US" sz="1400" b="1" i="1">
                  <a:solidFill>
                    <a:schemeClr val="tx2">
                      <a:lumMod val="75000"/>
                    </a:schemeClr>
                  </a:solidFill>
                </a:rPr>
                <a:t>:</a:t>
              </a:r>
            </a:p>
            <a:p>
              <a:pPr algn="ctr"/>
              <a:r>
                <a:rPr lang="en-US" sz="1200" b="1" i="1">
                  <a:solidFill>
                    <a:schemeClr val="tx2">
                      <a:lumMod val="75000"/>
                    </a:schemeClr>
                  </a:solidFill>
                </a:rPr>
                <a:t>KG-assisted</a:t>
              </a:r>
            </a:p>
            <a:p>
              <a:pPr algn="ctr"/>
              <a:r>
                <a:rPr lang="en-US" sz="1200" b="1" i="1">
                  <a:solidFill>
                    <a:schemeClr val="tx2">
                      <a:lumMod val="75000"/>
                    </a:schemeClr>
                  </a:solidFill>
                </a:rPr>
                <a:t>Recommendation</a:t>
              </a:r>
              <a:endParaRPr lang="en-US" sz="120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24946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BE19-2CDC-4789-B1DC-B13B681D4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55" y="415697"/>
            <a:ext cx="10515600" cy="553998"/>
          </a:xfrm>
        </p:spPr>
        <p:txBody>
          <a:bodyPr/>
          <a:lstStyle/>
          <a:p>
            <a:r>
              <a:rPr lang="en-US"/>
              <a:t>Module I – Dataset in a nutshell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49BDA3-1970-4924-85A0-8ECF731835AC}"/>
              </a:ext>
            </a:extLst>
          </p:cNvPr>
          <p:cNvGrpSpPr/>
          <p:nvPr/>
        </p:nvGrpSpPr>
        <p:grpSpPr>
          <a:xfrm>
            <a:off x="7350113" y="1457557"/>
            <a:ext cx="4356989" cy="3864180"/>
            <a:chOff x="6996811" y="1703244"/>
            <a:chExt cx="4356989" cy="38641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A2F627-F571-4078-8FBD-3F913EDE7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5944" y="2420780"/>
              <a:ext cx="3794734" cy="203142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C374EC-CA25-4B49-9BAB-120344FBD9FC}"/>
                </a:ext>
              </a:extLst>
            </p:cNvPr>
            <p:cNvSpPr txBox="1"/>
            <p:nvPr/>
          </p:nvSpPr>
          <p:spPr>
            <a:xfrm>
              <a:off x="7546679" y="4859538"/>
              <a:ext cx="30742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Microsoft Academic Graph </a:t>
              </a:r>
            </a:p>
            <a:p>
              <a:pPr algn="ctr"/>
              <a:r>
                <a:rPr 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(MAG)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980850-2A91-46C7-9A41-645E9863E039}"/>
                </a:ext>
              </a:extLst>
            </p:cNvPr>
            <p:cNvSpPr txBox="1"/>
            <p:nvPr/>
          </p:nvSpPr>
          <p:spPr>
            <a:xfrm>
              <a:off x="6996811" y="1703244"/>
              <a:ext cx="43569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Academic </a:t>
              </a:r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Knowledge Graph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2C6BBE-8073-4153-BE87-1C0F7E10A49E}"/>
              </a:ext>
            </a:extLst>
          </p:cNvPr>
          <p:cNvGrpSpPr/>
          <p:nvPr/>
        </p:nvGrpSpPr>
        <p:grpSpPr>
          <a:xfrm>
            <a:off x="794423" y="1450362"/>
            <a:ext cx="4356989" cy="3848428"/>
            <a:chOff x="1412682" y="1495828"/>
            <a:chExt cx="4356989" cy="384842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BE5CE5-0681-470E-B1CB-602C62183882}"/>
                </a:ext>
              </a:extLst>
            </p:cNvPr>
            <p:cNvGrpSpPr/>
            <p:nvPr/>
          </p:nvGrpSpPr>
          <p:grpSpPr>
            <a:xfrm>
              <a:off x="2441132" y="2544542"/>
              <a:ext cx="2419868" cy="2270740"/>
              <a:chOff x="3719214" y="2654776"/>
              <a:chExt cx="2419868" cy="227074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520C8CD-1A74-4A43-8370-711B7B9A2A1C}"/>
                  </a:ext>
                </a:extLst>
              </p:cNvPr>
              <p:cNvGrpSpPr/>
              <p:nvPr/>
            </p:nvGrpSpPr>
            <p:grpSpPr>
              <a:xfrm>
                <a:off x="3719214" y="2964046"/>
                <a:ext cx="934685" cy="1961470"/>
                <a:chOff x="2890923" y="5539191"/>
                <a:chExt cx="997308" cy="2037013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C88483AB-C872-4852-B2A5-BFC9951658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59904" y="5539191"/>
                  <a:ext cx="728327" cy="605120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DE6A98CA-BAB0-4B4B-A07B-7DD40C4E06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0923" y="6613750"/>
                  <a:ext cx="781455" cy="962454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87768AA-5C3C-4052-BF2F-D9D19D9EA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0793" y="2654776"/>
                <a:ext cx="900688" cy="111328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5098D78-02B6-47AB-9B32-1AEE74BFE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9733" y="4002186"/>
                <a:ext cx="729675" cy="92333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832FFBD-0DF4-4C85-9DE6-5A969C925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881" y="3981273"/>
                <a:ext cx="746201" cy="944243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A87132-4590-4E87-9E35-1A8ABEE4CB44}"/>
                </a:ext>
              </a:extLst>
            </p:cNvPr>
            <p:cNvSpPr txBox="1"/>
            <p:nvPr/>
          </p:nvSpPr>
          <p:spPr>
            <a:xfrm>
              <a:off x="3026236" y="4944146"/>
              <a:ext cx="11365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CORD-19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27A0A5-405D-4301-BE29-AD496C456C0F}"/>
                </a:ext>
              </a:extLst>
            </p:cNvPr>
            <p:cNvSpPr txBox="1"/>
            <p:nvPr/>
          </p:nvSpPr>
          <p:spPr>
            <a:xfrm>
              <a:off x="1412682" y="1495828"/>
              <a:ext cx="43569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Metadata + </a:t>
              </a:r>
            </a:p>
            <a:p>
              <a:pPr algn="ctr"/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Full Text Documents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5EC982-B611-4BDC-867A-92118FD36678}"/>
              </a:ext>
            </a:extLst>
          </p:cNvPr>
          <p:cNvGrpSpPr/>
          <p:nvPr/>
        </p:nvGrpSpPr>
        <p:grpSpPr>
          <a:xfrm>
            <a:off x="5033647" y="2899157"/>
            <a:ext cx="1817342" cy="192232"/>
            <a:chOff x="5379562" y="3559005"/>
            <a:chExt cx="1817342" cy="192232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64582860-7390-4A62-B006-181ECBABCE46}"/>
                </a:ext>
              </a:extLst>
            </p:cNvPr>
            <p:cNvSpPr/>
            <p:nvPr/>
          </p:nvSpPr>
          <p:spPr>
            <a:xfrm>
              <a:off x="6288233" y="3559005"/>
              <a:ext cx="908671" cy="192232"/>
            </a:xfrm>
            <a:prstGeom prst="rightArrow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B135AA79-4C9D-46C0-95A6-F24B6ED7723E}"/>
                </a:ext>
              </a:extLst>
            </p:cNvPr>
            <p:cNvSpPr/>
            <p:nvPr/>
          </p:nvSpPr>
          <p:spPr>
            <a:xfrm rot="10800000">
              <a:off x="5379562" y="3559005"/>
              <a:ext cx="908671" cy="192232"/>
            </a:xfrm>
            <a:prstGeom prst="rightArrow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4337A8-23DF-4F01-8EE5-AA4D00A80C09}"/>
              </a:ext>
            </a:extLst>
          </p:cNvPr>
          <p:cNvSpPr txBox="1"/>
          <p:nvPr/>
        </p:nvSpPr>
        <p:spPr>
          <a:xfrm>
            <a:off x="1769060" y="5743905"/>
            <a:ext cx="259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lang="en-US"/>
              <a:t> </a:t>
            </a:r>
            <a:r>
              <a:rPr lang="en-US" sz="1400" b="1"/>
              <a:t>(0.1% node size) </a:t>
            </a:r>
            <a:r>
              <a:rPr lang="en-US" b="1"/>
              <a:t> </a:t>
            </a:r>
          </a:p>
          <a:p>
            <a:pPr algn="ctr"/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en-US"/>
              <a:t> </a:t>
            </a:r>
            <a:r>
              <a:rPr lang="en-US" sz="1400" b="1"/>
              <a:t>(limited sub-domains)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91544-E7CF-4DBB-BFA0-F2CBEEE1E32E}"/>
              </a:ext>
            </a:extLst>
          </p:cNvPr>
          <p:cNvSpPr txBox="1"/>
          <p:nvPr/>
        </p:nvSpPr>
        <p:spPr>
          <a:xfrm>
            <a:off x="8080448" y="5729074"/>
            <a:ext cx="3054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/>
              <a:t> </a:t>
            </a:r>
            <a:r>
              <a:rPr lang="en-US" sz="1400" b="1"/>
              <a:t>(500G / 500M nodes) </a:t>
            </a:r>
          </a:p>
          <a:p>
            <a:pPr algn="ctr"/>
            <a:r>
              <a:rPr lang="en-US"/>
              <a:t> </a:t>
            </a:r>
            <a:r>
              <a:rPr lang="en-US" b="1" i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</a:t>
            </a:r>
            <a:r>
              <a:rPr lang="en-US"/>
              <a:t> </a:t>
            </a:r>
            <a:r>
              <a:rPr lang="en-US" sz="1400" b="1"/>
              <a:t>(all domains)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C3A56F-6914-484A-92CA-81B7F7928013}"/>
              </a:ext>
            </a:extLst>
          </p:cNvPr>
          <p:cNvCxnSpPr>
            <a:cxnSpLocks/>
          </p:cNvCxnSpPr>
          <p:nvPr/>
        </p:nvCxnSpPr>
        <p:spPr>
          <a:xfrm flipV="1">
            <a:off x="514351" y="5479995"/>
            <a:ext cx="11502736" cy="12842"/>
          </a:xfrm>
          <a:prstGeom prst="line">
            <a:avLst/>
          </a:prstGeom>
          <a:ln w="19050">
            <a:solidFill>
              <a:srgbClr val="AC4C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Right 6">
            <a:extLst>
              <a:ext uri="{FF2B5EF4-FFF2-40B4-BE49-F238E27FC236}">
                <a16:creationId xmlns:a16="http://schemas.microsoft.com/office/drawing/2014/main" id="{3C27FEC4-E667-416A-ACF1-8BDC6457D3F1}"/>
              </a:ext>
            </a:extLst>
          </p:cNvPr>
          <p:cNvSpPr/>
          <p:nvPr/>
        </p:nvSpPr>
        <p:spPr>
          <a:xfrm rot="10800000">
            <a:off x="4712216" y="5992415"/>
            <a:ext cx="3107006" cy="149310"/>
          </a:xfrm>
          <a:prstGeom prst="rightArrow">
            <a:avLst/>
          </a:prstGeom>
          <a:noFill/>
          <a:ln w="19050">
            <a:solidFill>
              <a:srgbClr val="AC4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4AAC4B-E969-461D-ABD0-0FAA4F2A22F6}"/>
              </a:ext>
            </a:extLst>
          </p:cNvPr>
          <p:cNvSpPr txBox="1"/>
          <p:nvPr/>
        </p:nvSpPr>
        <p:spPr>
          <a:xfrm>
            <a:off x="5334849" y="6067070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9900FF"/>
                </a:solidFill>
              </a:rPr>
              <a:t>Global Knowledge</a:t>
            </a:r>
          </a:p>
        </p:txBody>
      </p:sp>
    </p:spTree>
    <p:extLst>
      <p:ext uri="{BB962C8B-B14F-4D97-AF65-F5344CB8AC3E}">
        <p14:creationId xmlns:p14="http://schemas.microsoft.com/office/powerpoint/2010/main" val="180940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5CEE-E195-49E4-837D-8DFF3D88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2979778"/>
            <a:ext cx="11278937" cy="553998"/>
          </a:xfrm>
        </p:spPr>
        <p:txBody>
          <a:bodyPr>
            <a:normAutofit fontScale="90000"/>
          </a:bodyPr>
          <a:lstStyle/>
          <a:p>
            <a:r>
              <a:rPr lang="en-US"/>
              <a:t>Understanding contents with the aid of the knowledge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4D634-209F-4F3A-9A3C-B8C260F4A9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Iris Shen</a:t>
            </a:r>
          </a:p>
        </p:txBody>
      </p:sp>
    </p:spTree>
    <p:extLst>
      <p:ext uri="{BB962C8B-B14F-4D97-AF65-F5344CB8AC3E}">
        <p14:creationId xmlns:p14="http://schemas.microsoft.com/office/powerpoint/2010/main" val="4178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BE19-2CDC-4789-B1DC-B13B681D4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365" y="347273"/>
            <a:ext cx="10515600" cy="553998"/>
          </a:xfrm>
        </p:spPr>
        <p:txBody>
          <a:bodyPr/>
          <a:lstStyle/>
          <a:p>
            <a:r>
              <a:rPr lang="en-US" b="1"/>
              <a:t>Module II – </a:t>
            </a:r>
            <a:r>
              <a:rPr lang="en-US" sz="3200" b="1"/>
              <a:t>Content Understanding with the aid of KG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12646AA-671A-47AE-B524-6D6A394C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86" y="1622852"/>
            <a:ext cx="10607902" cy="4422713"/>
          </a:xfrm>
        </p:spPr>
        <p:txBody>
          <a:bodyPr>
            <a:normAutofit fontScale="92500" lnSpcReduction="10000"/>
          </a:bodyPr>
          <a:lstStyle/>
          <a:p>
            <a:r>
              <a:rPr lang="en-US" sz="3000"/>
              <a:t>KG (MAG) size and schema</a:t>
            </a:r>
          </a:p>
          <a:p>
            <a:endParaRPr lang="en-US"/>
          </a:p>
          <a:p>
            <a:r>
              <a:rPr lang="en-US"/>
              <a:t>Language Similarity API </a:t>
            </a:r>
          </a:p>
          <a:p>
            <a:endParaRPr lang="en-US"/>
          </a:p>
          <a:p>
            <a:r>
              <a:rPr lang="en-US" sz="3000"/>
              <a:t>Content understanding / Analytics</a:t>
            </a:r>
          </a:p>
          <a:p>
            <a:pPr marL="0" indent="0">
              <a:buNone/>
            </a:pPr>
            <a:endParaRPr lang="en-US" sz="3000"/>
          </a:p>
          <a:p>
            <a:pPr lvl="1"/>
            <a:r>
              <a:rPr lang="en-US"/>
              <a:t>Publication trend? – </a:t>
            </a:r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</a:t>
            </a:r>
            <a:r>
              <a:rPr lang="en-US"/>
              <a:t> distribution</a:t>
            </a:r>
          </a:p>
          <a:p>
            <a:pPr lvl="1"/>
            <a:r>
              <a:rPr lang="en-US"/>
              <a:t>Where did they published? – </a:t>
            </a:r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Publishing Venue</a:t>
            </a:r>
            <a:r>
              <a:rPr lang="en-US"/>
              <a:t> distribution</a:t>
            </a:r>
          </a:p>
          <a:p>
            <a:pPr lvl="1"/>
            <a:r>
              <a:rPr lang="en-US"/>
              <a:t>Where did these research come from? – </a:t>
            </a:r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</a:t>
            </a:r>
            <a:r>
              <a:rPr lang="en-US"/>
              <a:t> distribution</a:t>
            </a:r>
          </a:p>
          <a:p>
            <a:pPr lvl="1"/>
            <a:r>
              <a:rPr lang="en-US"/>
              <a:t>Were these research are conducted by small or large groups? – </a:t>
            </a:r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Size</a:t>
            </a:r>
            <a:r>
              <a:rPr lang="en-US"/>
              <a:t> distribution</a:t>
            </a:r>
          </a:p>
          <a:p>
            <a:pPr lvl="1"/>
            <a:r>
              <a:rPr lang="en-US"/>
              <a:t>What are they talking about? - </a:t>
            </a:r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</a:t>
            </a:r>
            <a:r>
              <a:rPr lang="en-US"/>
              <a:t> distribution</a:t>
            </a:r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E8C736-36F7-44E9-A50D-FC612CFED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539" y="1168071"/>
            <a:ext cx="2833833" cy="252394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0B6E9FB-0949-471A-8F32-E673ADB02850}"/>
              </a:ext>
            </a:extLst>
          </p:cNvPr>
          <p:cNvGrpSpPr/>
          <p:nvPr/>
        </p:nvGrpSpPr>
        <p:grpSpPr>
          <a:xfrm>
            <a:off x="6418497" y="1286652"/>
            <a:ext cx="1776811" cy="2186774"/>
            <a:chOff x="2441132" y="2544542"/>
            <a:chExt cx="2419868" cy="279971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16E2977-A4E4-4C51-AA14-A1746A3A5BBE}"/>
                </a:ext>
              </a:extLst>
            </p:cNvPr>
            <p:cNvGrpSpPr/>
            <p:nvPr/>
          </p:nvGrpSpPr>
          <p:grpSpPr>
            <a:xfrm>
              <a:off x="2441132" y="2544542"/>
              <a:ext cx="2419868" cy="2270740"/>
              <a:chOff x="3719214" y="2654776"/>
              <a:chExt cx="2419868" cy="227074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CB62A39-B832-4A00-BE80-E679A4E5ED93}"/>
                  </a:ext>
                </a:extLst>
              </p:cNvPr>
              <p:cNvGrpSpPr/>
              <p:nvPr/>
            </p:nvGrpSpPr>
            <p:grpSpPr>
              <a:xfrm>
                <a:off x="3719214" y="2964046"/>
                <a:ext cx="934685" cy="1961470"/>
                <a:chOff x="2890923" y="5539191"/>
                <a:chExt cx="997308" cy="2037013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428C0C67-1587-4676-904B-1CBC15004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59904" y="5539191"/>
                  <a:ext cx="728327" cy="605120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0BD205BD-6762-42CE-BEA7-FADB3A6477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0923" y="6613750"/>
                  <a:ext cx="781455" cy="962454"/>
                </a:xfrm>
                <a:prstGeom prst="rect">
                  <a:avLst/>
                </a:prstGeom>
              </p:spPr>
            </p:pic>
          </p:grp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377E220-DB73-4177-B4DB-C58A22AF6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0793" y="2654776"/>
                <a:ext cx="900688" cy="111328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7E3298-C982-4D13-B73D-ED4DA4758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9733" y="4002186"/>
                <a:ext cx="729675" cy="92333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E4A1D76-0F3F-4174-BD91-40640A94B2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881" y="3981273"/>
                <a:ext cx="746201" cy="944243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3AE26B5-0201-490E-8BEC-9EDBBA360EBD}"/>
                </a:ext>
              </a:extLst>
            </p:cNvPr>
            <p:cNvSpPr txBox="1"/>
            <p:nvPr/>
          </p:nvSpPr>
          <p:spPr>
            <a:xfrm>
              <a:off x="3026236" y="4944146"/>
              <a:ext cx="11365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CORD-19</a:t>
              </a:r>
            </a:p>
          </p:txBody>
        </p:sp>
      </p:grpSp>
      <p:sp>
        <p:nvSpPr>
          <p:cNvPr id="40" name="Cross 39">
            <a:extLst>
              <a:ext uri="{FF2B5EF4-FFF2-40B4-BE49-F238E27FC236}">
                <a16:creationId xmlns:a16="http://schemas.microsoft.com/office/drawing/2014/main" id="{E9035319-C9C6-4EAB-B230-1CCBFC1CD24B}"/>
              </a:ext>
            </a:extLst>
          </p:cNvPr>
          <p:cNvSpPr/>
          <p:nvPr/>
        </p:nvSpPr>
        <p:spPr>
          <a:xfrm>
            <a:off x="8370017" y="2041177"/>
            <a:ext cx="385312" cy="388864"/>
          </a:xfrm>
          <a:prstGeom prst="plus">
            <a:avLst>
              <a:gd name="adj" fmla="val 3839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77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CCD606-67F7-4E06-9DCA-8925AB8CD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614" y="1621896"/>
            <a:ext cx="5051187" cy="2729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12AFA0-D6D1-43AD-9A65-16B45ABEE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68" y="1638027"/>
            <a:ext cx="4906461" cy="268264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7C88681-F1AD-42E1-90A7-D3E78A22B778}"/>
              </a:ext>
            </a:extLst>
          </p:cNvPr>
          <p:cNvSpPr txBox="1">
            <a:spLocks/>
          </p:cNvSpPr>
          <p:nvPr/>
        </p:nvSpPr>
        <p:spPr>
          <a:xfrm>
            <a:off x="838201" y="130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Module II – </a:t>
            </a:r>
            <a:r>
              <a:rPr lang="en-US" sz="3600" b="1"/>
              <a:t>Knowledge Graph size comparison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5A0881-ADB4-4B6B-A93B-D7B7959F1E74}"/>
              </a:ext>
            </a:extLst>
          </p:cNvPr>
          <p:cNvSpPr txBox="1"/>
          <p:nvPr/>
        </p:nvSpPr>
        <p:spPr>
          <a:xfrm>
            <a:off x="773115" y="4639104"/>
            <a:ext cx="4465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 CORD-19 Subgraph</a:t>
            </a:r>
          </a:p>
          <a:p>
            <a:pPr algn="ctr"/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(Version: CORD-19 </a:t>
            </a:r>
            <a:r>
              <a:rPr lang="en-US" sz="1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06/14/2020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MAG </a:t>
            </a:r>
            <a:r>
              <a:rPr lang="en-US" sz="1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06/05/2020)</a:t>
            </a:r>
          </a:p>
          <a:p>
            <a:pPr algn="ctr"/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Nodes: ~623K</a:t>
            </a:r>
          </a:p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Edges:  ~2M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D39E69-334D-4465-BF6C-D005255831F4}"/>
              </a:ext>
            </a:extLst>
          </p:cNvPr>
          <p:cNvSpPr txBox="1"/>
          <p:nvPr/>
        </p:nvSpPr>
        <p:spPr>
          <a:xfrm>
            <a:off x="7280016" y="4574215"/>
            <a:ext cx="35118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Microsoft Academic Graph </a:t>
            </a:r>
          </a:p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(MAG)</a:t>
            </a:r>
          </a:p>
          <a:p>
            <a:pPr algn="ctr"/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Nodes: ~480M</a:t>
            </a:r>
          </a:p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Edges: ~4B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BC9C47-45CB-4CB6-969F-FB1FB0AC7770}"/>
              </a:ext>
            </a:extLst>
          </p:cNvPr>
          <p:cNvSpPr txBox="1"/>
          <p:nvPr/>
        </p:nvSpPr>
        <p:spPr>
          <a:xfrm>
            <a:off x="4053159" y="5882265"/>
            <a:ext cx="2119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Small: 0.1%</a:t>
            </a:r>
            <a:r>
              <a:rPr lang="en-US" sz="1400" b="1"/>
              <a:t> node size </a:t>
            </a:r>
            <a:r>
              <a:rPr lang="en-US" b="1"/>
              <a:t> </a:t>
            </a:r>
          </a:p>
          <a:p>
            <a:pPr algn="ctr"/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Specific: 7.8% </a:t>
            </a:r>
            <a:r>
              <a:rPr lang="en-US" sz="1400" b="1"/>
              <a:t>topics </a:t>
            </a:r>
          </a:p>
        </p:txBody>
      </p:sp>
    </p:spTree>
    <p:extLst>
      <p:ext uri="{BB962C8B-B14F-4D97-AF65-F5344CB8AC3E}">
        <p14:creationId xmlns:p14="http://schemas.microsoft.com/office/powerpoint/2010/main" val="3163071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7C88681-F1AD-42E1-90A7-D3E78A22B778}"/>
              </a:ext>
            </a:extLst>
          </p:cNvPr>
          <p:cNvSpPr txBox="1">
            <a:spLocks/>
          </p:cNvSpPr>
          <p:nvPr/>
        </p:nvSpPr>
        <p:spPr>
          <a:xfrm>
            <a:off x="838201" y="130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Microsoft Academic Graph Schema</a:t>
            </a:r>
            <a:endParaRPr lang="en-US" sz="3600" b="1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E6D519-F2B3-4E6E-BB1A-1BC26A0EE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95" y="1116334"/>
            <a:ext cx="11256818" cy="441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>
                <a:hlinkClick r:id="rId2"/>
              </a:rPr>
              <a:t>https://docs.microsoft.com/en-us/academic-services/graph/reference-data-schema</a:t>
            </a:r>
            <a:endParaRPr lang="en-US" sz="1800"/>
          </a:p>
          <a:p>
            <a:endParaRPr lang="en-US"/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EE9DB-75EC-41DC-9CEB-5E2B78356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91" y="1809459"/>
            <a:ext cx="3276601" cy="4524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0168ED-F568-48B9-9943-C9315FA132A5}"/>
              </a:ext>
            </a:extLst>
          </p:cNvPr>
          <p:cNvSpPr txBox="1"/>
          <p:nvPr/>
        </p:nvSpPr>
        <p:spPr>
          <a:xfrm>
            <a:off x="8820930" y="1878327"/>
            <a:ext cx="302833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FieldOfStudy</a:t>
            </a:r>
          </a:p>
          <a:p>
            <a:pPr algn="ctr"/>
            <a:endParaRPr lang="en-US" sz="1600" b="1" i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i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FieldOfStudyChildren</a:t>
            </a:r>
          </a:p>
          <a:p>
            <a:pPr algn="ctr"/>
            <a:endParaRPr lang="en-US" sz="1600" b="1" i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i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PaperFieldsOfStudy</a:t>
            </a:r>
          </a:p>
          <a:p>
            <a:pPr algn="ctr"/>
            <a:r>
              <a:rPr lang="en-US" sz="1600" b="1" i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600" b="1" i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RelatedFieldOfStudy</a:t>
            </a:r>
          </a:p>
          <a:p>
            <a:pPr algn="ctr"/>
            <a:endParaRPr lang="en-US" sz="1600" b="1" i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Tables used in Module 3 KG-assisted </a:t>
            </a:r>
          </a:p>
          <a:p>
            <a:pPr algn="ctr"/>
            <a:r>
              <a:rPr lang="en-US" sz="1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FAD6-852F-40AB-BE79-C7DE5AEBA195}"/>
              </a:ext>
            </a:extLst>
          </p:cNvPr>
          <p:cNvSpPr txBox="1">
            <a:spLocks/>
          </p:cNvSpPr>
          <p:nvPr/>
        </p:nvSpPr>
        <p:spPr>
          <a:xfrm>
            <a:off x="3655192" y="1654715"/>
            <a:ext cx="5096560" cy="3070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>
              <a:buNone/>
            </a:pPr>
            <a:r>
              <a:rPr lang="en-US" sz="28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 Topics</a:t>
            </a:r>
          </a:p>
          <a:p>
            <a:pPr lvl="1"/>
            <a:r>
              <a:rPr lang="en-US" sz="2000" b="1"/>
              <a:t>740K+ topics / fields of study</a:t>
            </a:r>
          </a:p>
          <a:p>
            <a:pPr lvl="2"/>
            <a:r>
              <a:rPr lang="en-US" sz="1600"/>
              <a:t>230K+ from Wikipedia</a:t>
            </a:r>
          </a:p>
          <a:p>
            <a:pPr lvl="2"/>
            <a:r>
              <a:rPr lang="en-US" sz="1600"/>
              <a:t>433K+ from UMLS (NIH, Bio-Med)</a:t>
            </a:r>
          </a:p>
          <a:p>
            <a:pPr lvl="2"/>
            <a:r>
              <a:rPr lang="en-US" sz="1600"/>
              <a:t>77K+ mined from MAG corpus</a:t>
            </a:r>
          </a:p>
          <a:p>
            <a:pPr lvl="1"/>
            <a:r>
              <a:rPr lang="en-US" sz="2000" b="1"/>
              <a:t>6 level auto-constructed taxonomy</a:t>
            </a:r>
          </a:p>
          <a:p>
            <a:pPr lvl="2"/>
            <a:r>
              <a:rPr lang="en-US" sz="1600"/>
              <a:t>19 domain (manually-curated)</a:t>
            </a:r>
          </a:p>
          <a:p>
            <a:pPr lvl="2"/>
            <a:r>
              <a:rPr lang="en-US" sz="1600"/>
              <a:t>270 sub-domain (manually-curated)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C0A7F-34CC-4DA3-AE73-B0FF186D7131}"/>
              </a:ext>
            </a:extLst>
          </p:cNvPr>
          <p:cNvSpPr txBox="1"/>
          <p:nvPr/>
        </p:nvSpPr>
        <p:spPr>
          <a:xfrm>
            <a:off x="5432446" y="6261135"/>
            <a:ext cx="663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i="1"/>
              <a:t>References</a:t>
            </a:r>
            <a:r>
              <a:rPr lang="en-US" sz="1200"/>
              <a:t>: Shen, Zhihong, et al. “A Web-Scale System for Scientific Knowledge Exploration.” ACL, 2018.</a:t>
            </a:r>
          </a:p>
          <a:p>
            <a:pPr algn="r"/>
            <a:r>
              <a:rPr lang="en-US" sz="1200" b="1" i="1"/>
              <a:t>Blogpost</a:t>
            </a:r>
            <a:r>
              <a:rPr lang="en-US" sz="1200"/>
              <a:t>:  </a:t>
            </a:r>
            <a:r>
              <a:rPr lang="en-US" sz="1200">
                <a:hlinkClick r:id="rId4"/>
              </a:rPr>
              <a:t>Expanding concept understanding in Microsoft Academic Graph</a:t>
            </a:r>
            <a:endParaRPr lang="en-US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EEBF2-8883-487D-AC68-801F8C90B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766" y="4508274"/>
            <a:ext cx="6095998" cy="161590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F399B8-34BD-415F-96A2-80C82875A26F}"/>
              </a:ext>
            </a:extLst>
          </p:cNvPr>
          <p:cNvCxnSpPr/>
          <p:nvPr/>
        </p:nvCxnSpPr>
        <p:spPr>
          <a:xfrm>
            <a:off x="8751752" y="3734292"/>
            <a:ext cx="31876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87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7C88681-F1AD-42E1-90A7-D3E78A22B778}"/>
              </a:ext>
            </a:extLst>
          </p:cNvPr>
          <p:cNvSpPr txBox="1">
            <a:spLocks/>
          </p:cNvSpPr>
          <p:nvPr/>
        </p:nvSpPr>
        <p:spPr>
          <a:xfrm>
            <a:off x="838201" y="130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CORD-19 </a:t>
            </a:r>
            <a:r>
              <a:rPr lang="en-US" sz="40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 </a:t>
            </a:r>
            <a:r>
              <a:rPr lang="en-US" sz="4000" b="1"/>
              <a:t>Distribution</a:t>
            </a:r>
          </a:p>
          <a:p>
            <a:pPr algn="r"/>
            <a:r>
              <a:rPr lang="en-US" sz="3200" b="1"/>
              <a:t>paper nodes in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5D50B-D8AB-467E-8E5C-58FD5E0665DA}"/>
              </a:ext>
            </a:extLst>
          </p:cNvPr>
          <p:cNvSpPr txBox="1"/>
          <p:nvPr/>
        </p:nvSpPr>
        <p:spPr>
          <a:xfrm>
            <a:off x="1657722" y="1365217"/>
            <a:ext cx="3666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HOW: Paper- FieldsOfStudy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B805FF-A7DF-4FDC-B7E9-5874F37BBB42}"/>
              </a:ext>
            </a:extLst>
          </p:cNvPr>
          <p:cNvSpPr txBox="1"/>
          <p:nvPr/>
        </p:nvSpPr>
        <p:spPr>
          <a:xfrm>
            <a:off x="5461943" y="6421554"/>
            <a:ext cx="6638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i="1"/>
              <a:t>References</a:t>
            </a:r>
            <a:r>
              <a:rPr lang="en-US" sz="1200"/>
              <a:t>: Shen, Zhihong, et al. “A Web-Scale System for Scientific Knowledge Exploration.” ACL, 2018.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29D556-2575-420C-8559-AD042EA8A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29" y="1856060"/>
            <a:ext cx="9590383" cy="41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73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7C88681-F1AD-42E1-90A7-D3E78A22B778}"/>
              </a:ext>
            </a:extLst>
          </p:cNvPr>
          <p:cNvSpPr txBox="1">
            <a:spLocks/>
          </p:cNvSpPr>
          <p:nvPr/>
        </p:nvSpPr>
        <p:spPr>
          <a:xfrm>
            <a:off x="838201" y="130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CORD-19 </a:t>
            </a:r>
            <a:r>
              <a:rPr lang="en-US" sz="40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 </a:t>
            </a:r>
            <a:r>
              <a:rPr lang="en-US" sz="4000" b="1"/>
              <a:t>Distribution</a:t>
            </a:r>
          </a:p>
          <a:p>
            <a:pPr algn="r"/>
            <a:r>
              <a:rPr lang="en-US" sz="3200" b="1"/>
              <a:t>paper nodes in MAG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FE699-97CB-497F-9854-255C527F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77" y="1343839"/>
            <a:ext cx="10515600" cy="4351338"/>
          </a:xfrm>
        </p:spPr>
        <p:txBody>
          <a:bodyPr/>
          <a:lstStyle/>
          <a:p>
            <a:r>
              <a:rPr lang="en-US"/>
              <a:t>What are the CORD-19 papers talking about?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9AB9B-97C3-4673-AAC7-50814E981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65" y="2321579"/>
            <a:ext cx="4029533" cy="3554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8E5D2A-91F5-4453-BD97-CA004160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326" y="2387053"/>
            <a:ext cx="4072067" cy="3423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05D50B-D8AB-467E-8E5C-58FD5E0665DA}"/>
              </a:ext>
            </a:extLst>
          </p:cNvPr>
          <p:cNvSpPr txBox="1"/>
          <p:nvPr/>
        </p:nvSpPr>
        <p:spPr>
          <a:xfrm>
            <a:off x="1186835" y="6209439"/>
            <a:ext cx="14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Domains</a:t>
            </a:r>
            <a:endParaRPr 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56141-4876-445C-877A-783A873392A3}"/>
              </a:ext>
            </a:extLst>
          </p:cNvPr>
          <p:cNvSpPr txBox="1"/>
          <p:nvPr/>
        </p:nvSpPr>
        <p:spPr>
          <a:xfrm>
            <a:off x="8937457" y="6276441"/>
            <a:ext cx="1820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Sub-domains</a:t>
            </a:r>
            <a:endParaRPr lang="en-US" b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1B9593-2FFA-4051-BEE5-150E4AF55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181" y="2000271"/>
            <a:ext cx="3255011" cy="1694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B708C0-C526-4259-BB8F-34A85386B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688" y="4099003"/>
            <a:ext cx="2843008" cy="24358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8BB309-F6AE-42C3-ABB6-9AFDC1692EE3}"/>
              </a:ext>
            </a:extLst>
          </p:cNvPr>
          <p:cNvCxnSpPr>
            <a:cxnSpLocks/>
          </p:cNvCxnSpPr>
          <p:nvPr/>
        </p:nvCxnSpPr>
        <p:spPr>
          <a:xfrm>
            <a:off x="4784173" y="3917172"/>
            <a:ext cx="23698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481853-F271-4492-A305-0FC7910F4636}"/>
              </a:ext>
            </a:extLst>
          </p:cNvPr>
          <p:cNvCxnSpPr>
            <a:cxnSpLocks/>
          </p:cNvCxnSpPr>
          <p:nvPr/>
        </p:nvCxnSpPr>
        <p:spPr>
          <a:xfrm>
            <a:off x="7153993" y="2499360"/>
            <a:ext cx="0" cy="14178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D1575F-D20C-4BEA-923D-22DB68557BDE}"/>
              </a:ext>
            </a:extLst>
          </p:cNvPr>
          <p:cNvCxnSpPr>
            <a:cxnSpLocks/>
          </p:cNvCxnSpPr>
          <p:nvPr/>
        </p:nvCxnSpPr>
        <p:spPr>
          <a:xfrm>
            <a:off x="4784173" y="3917172"/>
            <a:ext cx="0" cy="2232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336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7C88681-F1AD-42E1-90A7-D3E78A22B778}"/>
              </a:ext>
            </a:extLst>
          </p:cNvPr>
          <p:cNvSpPr txBox="1">
            <a:spLocks/>
          </p:cNvSpPr>
          <p:nvPr/>
        </p:nvSpPr>
        <p:spPr>
          <a:xfrm>
            <a:off x="777971" y="114202"/>
            <a:ext cx="11053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CORD-19 </a:t>
            </a:r>
            <a:r>
              <a:rPr lang="en-US" sz="40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</a:t>
            </a:r>
            <a:r>
              <a:rPr lang="en-US" sz="4000" b="1"/>
              <a:t> Distribution</a:t>
            </a:r>
          </a:p>
          <a:p>
            <a:pPr algn="r"/>
            <a:r>
              <a:rPr lang="en-US" sz="3500" b="1"/>
              <a:t>A document cannot map to a paper node in MAG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FE699-97CB-497F-9854-255C527F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86" y="1515249"/>
            <a:ext cx="10515600" cy="4351338"/>
          </a:xfrm>
        </p:spPr>
        <p:txBody>
          <a:bodyPr/>
          <a:lstStyle/>
          <a:p>
            <a:r>
              <a:rPr lang="en-US"/>
              <a:t>Language Similarity API</a:t>
            </a:r>
          </a:p>
          <a:p>
            <a:pPr lvl="1"/>
            <a:r>
              <a:rPr lang="en-US"/>
              <a:t>WHAT</a:t>
            </a:r>
          </a:p>
          <a:p>
            <a:pPr lvl="1"/>
            <a:r>
              <a:rPr lang="en-US"/>
              <a:t>WHY </a:t>
            </a:r>
          </a:p>
          <a:p>
            <a:pPr lvl="1"/>
            <a:r>
              <a:rPr lang="en-US"/>
              <a:t>WHEN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94498-B7DD-4EE6-BE9B-B6BDEEE03563}"/>
              </a:ext>
            </a:extLst>
          </p:cNvPr>
          <p:cNvSpPr txBox="1"/>
          <p:nvPr/>
        </p:nvSpPr>
        <p:spPr>
          <a:xfrm>
            <a:off x="4663692" y="6128504"/>
            <a:ext cx="722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i="1"/>
              <a:t>Documentation: </a:t>
            </a:r>
            <a:r>
              <a:rPr lang="en-US" sz="1400">
                <a:hlinkClick r:id="rId2"/>
              </a:rPr>
              <a:t>https://docs.microsoft.com/en-us/academic-services/graph/language-similarity</a:t>
            </a:r>
            <a:endParaRPr lang="en-US" sz="1400" b="1" i="1"/>
          </a:p>
          <a:p>
            <a:pPr algn="r"/>
            <a:r>
              <a:rPr lang="en-US" sz="1400" b="1" i="1"/>
              <a:t>Blogpost</a:t>
            </a:r>
            <a:r>
              <a:rPr lang="en-US" sz="1400"/>
              <a:t>: </a:t>
            </a:r>
            <a:r>
              <a:rPr lang="en-US" sz="1400">
                <a:hlinkClick r:id="rId3"/>
              </a:rPr>
              <a:t>Understanding documents by using semantics</a:t>
            </a:r>
            <a:endParaRPr lang="en-US" sz="1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624AD2-8280-4A9A-9831-A3A307D4F74A}"/>
              </a:ext>
            </a:extLst>
          </p:cNvPr>
          <p:cNvGrpSpPr/>
          <p:nvPr/>
        </p:nvGrpSpPr>
        <p:grpSpPr>
          <a:xfrm>
            <a:off x="946566" y="3225705"/>
            <a:ext cx="5055075" cy="2640882"/>
            <a:chOff x="586705" y="2490635"/>
            <a:chExt cx="5055075" cy="26408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DE918D-C7E6-4AA8-A4F4-89F171030C69}"/>
                </a:ext>
              </a:extLst>
            </p:cNvPr>
            <p:cNvSpPr/>
            <p:nvPr/>
          </p:nvSpPr>
          <p:spPr bwMode="auto">
            <a:xfrm>
              <a:off x="586705" y="2490635"/>
              <a:ext cx="4546855" cy="26408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2BC06CD9-4688-44FA-A9FC-CD31BEC1A990}"/>
                </a:ext>
              </a:extLst>
            </p:cNvPr>
            <p:cNvSpPr txBox="1">
              <a:spLocks/>
            </p:cNvSpPr>
            <p:nvPr/>
          </p:nvSpPr>
          <p:spPr>
            <a:xfrm>
              <a:off x="758453" y="2602891"/>
              <a:ext cx="4883327" cy="2528626"/>
            </a:xfrm>
            <a:prstGeom prst="rect">
              <a:avLst/>
            </a:prstGeom>
          </p:spPr>
          <p:txBody>
            <a:bodyPr anchor="t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</a:rPr>
                <a:t>Constructor</a:t>
              </a:r>
            </a:p>
            <a:p>
              <a:pPr lvl="1"/>
              <a:r>
                <a:rPr lang="en-US" sz="1600" err="1">
                  <a:solidFill>
                    <a:schemeClr val="bg1"/>
                  </a:solidFill>
                </a:rPr>
                <a:t>LanguageSimilarity</a:t>
              </a:r>
              <a:r>
                <a:rPr lang="en-US" sz="1600">
                  <a:solidFill>
                    <a:schemeClr val="bg1"/>
                  </a:solidFill>
                </a:rPr>
                <a:t>(</a:t>
              </a:r>
              <a:r>
                <a:rPr lang="en-US" sz="1600" err="1">
                  <a:solidFill>
                    <a:schemeClr val="bg1"/>
                  </a:solidFill>
                </a:rPr>
                <a:t>resourceFolder</a:t>
              </a:r>
              <a:r>
                <a:rPr lang="en-US" sz="1600">
                  <a:solidFill>
                    <a:schemeClr val="bg1"/>
                  </a:solidFill>
                </a:rPr>
                <a:t>)</a:t>
              </a:r>
            </a:p>
            <a:p>
              <a:r>
                <a:rPr lang="en-US">
                  <a:solidFill>
                    <a:schemeClr val="bg1"/>
                  </a:solidFill>
                </a:rPr>
                <a:t>Methods</a:t>
              </a:r>
            </a:p>
            <a:p>
              <a:pPr lvl="1"/>
              <a:r>
                <a:rPr lang="en-US" sz="1600">
                  <a:solidFill>
                    <a:schemeClr val="bg1"/>
                  </a:solidFill>
                </a:rPr>
                <a:t>(Score) </a:t>
              </a:r>
              <a:r>
                <a:rPr lang="en-US" sz="1600" err="1">
                  <a:solidFill>
                    <a:schemeClr val="bg1"/>
                  </a:solidFill>
                </a:rPr>
                <a:t>ComputeSimilarity</a:t>
              </a:r>
              <a:r>
                <a:rPr lang="en-US" sz="1600">
                  <a:solidFill>
                    <a:schemeClr val="bg1"/>
                  </a:solidFill>
                </a:rPr>
                <a:t>( text, text )</a:t>
              </a:r>
              <a:endParaRPr lang="en-US" sz="1600">
                <a:solidFill>
                  <a:schemeClr val="bg1"/>
                </a:solidFill>
                <a:cs typeface="Segoe UI"/>
              </a:endParaRPr>
            </a:p>
            <a:p>
              <a:pPr lvl="1"/>
              <a:r>
                <a:rPr lang="en-US" sz="1600">
                  <a:solidFill>
                    <a:schemeClr val="bg1"/>
                  </a:solidFill>
                </a:rPr>
                <a:t>(Score) </a:t>
              </a:r>
              <a:r>
                <a:rPr lang="en-US" sz="1600" err="1">
                  <a:solidFill>
                    <a:schemeClr val="bg1"/>
                  </a:solidFill>
                </a:rPr>
                <a:t>ComputeSimilarity</a:t>
              </a:r>
              <a:r>
                <a:rPr lang="en-US" sz="1600">
                  <a:solidFill>
                    <a:schemeClr val="bg1"/>
                  </a:solidFill>
                </a:rPr>
                <a:t>( text, id </a:t>
              </a:r>
              <a:r>
                <a:rPr lang="en-US" sz="1600"/>
                <a:t>)</a:t>
              </a:r>
            </a:p>
            <a:p>
              <a:pPr lvl="1"/>
              <a:r>
                <a:rPr lang="en-US" sz="1600">
                  <a:solidFill>
                    <a:srgbClr val="FF0000"/>
                  </a:solidFill>
                </a:rPr>
                <a:t>(Id, Score)[ ]  </a:t>
              </a:r>
              <a:r>
                <a:rPr lang="en-US" sz="1600" err="1">
                  <a:solidFill>
                    <a:srgbClr val="FF0000"/>
                  </a:solidFill>
                </a:rPr>
                <a:t>GetTopFieldsOfStudy</a:t>
              </a:r>
              <a:r>
                <a:rPr lang="en-US" sz="1600">
                  <a:solidFill>
                    <a:srgbClr val="FF0000"/>
                  </a:solidFill>
                </a:rPr>
                <a:t>( text )</a:t>
              </a:r>
              <a:endParaRPr lang="en-US" sz="3600">
                <a:solidFill>
                  <a:srgbClr val="FF0000"/>
                </a:solidFill>
              </a:endParaRPr>
            </a:p>
            <a:p>
              <a:pPr marL="0" indent="0">
                <a:buFont typeface="Wingdings" panose="05000000000000000000" pitchFamily="2" charset="2"/>
                <a:buNone/>
              </a:pPr>
              <a:endParaRPr lang="en-US" sz="3600"/>
            </a:p>
          </p:txBody>
        </p:sp>
      </p:grpSp>
      <p:pic>
        <p:nvPicPr>
          <p:cNvPr id="13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250213A-D584-4BE1-9349-C0C8578A5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732" y="2089416"/>
            <a:ext cx="4183685" cy="35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0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4C9A4B-AF8D-4F63-A5DB-60031243B73C}"/>
              </a:ext>
            </a:extLst>
          </p:cNvPr>
          <p:cNvSpPr txBox="1"/>
          <p:nvPr/>
        </p:nvSpPr>
        <p:spPr>
          <a:xfrm>
            <a:off x="1574420" y="1843951"/>
            <a:ext cx="90431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effectLst/>
                <a:latin typeface="Helvetica" panose="020B0604020202020204" pitchFamily="34" charset="0"/>
              </a:rPr>
              <a:t>Globally</a:t>
            </a:r>
            <a:r>
              <a:rPr lang="en-US" sz="4000" b="0" i="0" dirty="0">
                <a:effectLst/>
                <a:latin typeface="Helvetica" panose="020B0604020202020204" pitchFamily="34" charset="0"/>
              </a:rPr>
              <a:t>, as of </a:t>
            </a:r>
            <a:r>
              <a:rPr lang="en-US" sz="4000" b="1" i="0" dirty="0">
                <a:effectLst/>
                <a:latin typeface="Helvetica" panose="020B0604020202020204" pitchFamily="34" charset="0"/>
              </a:rPr>
              <a:t>12:48pm CEST, 23 August 2020</a:t>
            </a:r>
            <a:r>
              <a:rPr lang="en-US" sz="4000" b="0" i="0" dirty="0">
                <a:effectLst/>
                <a:latin typeface="Helvetica" panose="020B0604020202020204" pitchFamily="34" charset="0"/>
              </a:rPr>
              <a:t>, there have been </a:t>
            </a:r>
            <a:r>
              <a:rPr lang="en-US" sz="4000" b="1" i="0" dirty="0">
                <a:effectLst/>
                <a:latin typeface="Helvetica" panose="020B0604020202020204" pitchFamily="34" charset="0"/>
              </a:rPr>
              <a:t>23,057,288 confirmed cases</a:t>
            </a:r>
            <a:r>
              <a:rPr lang="en-US" sz="4000" b="0" i="0" dirty="0">
                <a:effectLst/>
                <a:latin typeface="Helvetica" panose="020B0604020202020204" pitchFamily="34" charset="0"/>
              </a:rPr>
              <a:t> of COVID-19, including </a:t>
            </a:r>
            <a:r>
              <a:rPr lang="en-US" sz="4000" b="1" i="0" dirty="0">
                <a:effectLst/>
                <a:latin typeface="Helvetica" panose="020B0604020202020204" pitchFamily="34" charset="0"/>
              </a:rPr>
              <a:t>800,906 deaths</a:t>
            </a:r>
            <a:r>
              <a:rPr lang="en-US" sz="4000" b="0" i="0" dirty="0">
                <a:effectLst/>
                <a:latin typeface="Helvetica" panose="020B0604020202020204" pitchFamily="34" charset="0"/>
              </a:rPr>
              <a:t>, reported to WHO.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C9EB6-9DC6-4B57-8CAB-7BD073664306}"/>
              </a:ext>
            </a:extLst>
          </p:cNvPr>
          <p:cNvSpPr txBox="1"/>
          <p:nvPr/>
        </p:nvSpPr>
        <p:spPr>
          <a:xfrm>
            <a:off x="0" y="6596390"/>
            <a:ext cx="97540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https://covid19.who.int/?gclid=Cj0KCQjw6uT4BRD5ARIsADwJQ19jnAzaXO3sJguACQIGTi0oRYfs8q0KQiitpu5Sw2OOcqRppoqiyF0aAqCwEALw_wcB</a:t>
            </a:r>
          </a:p>
        </p:txBody>
      </p:sp>
    </p:spTree>
    <p:extLst>
      <p:ext uri="{BB962C8B-B14F-4D97-AF65-F5344CB8AC3E}">
        <p14:creationId xmlns:p14="http://schemas.microsoft.com/office/powerpoint/2010/main" val="3538480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7C88681-F1AD-42E1-90A7-D3E78A22B778}"/>
              </a:ext>
            </a:extLst>
          </p:cNvPr>
          <p:cNvSpPr txBox="1">
            <a:spLocks/>
          </p:cNvSpPr>
          <p:nvPr/>
        </p:nvSpPr>
        <p:spPr>
          <a:xfrm>
            <a:off x="838201" y="130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CORD-19 </a:t>
            </a:r>
            <a:r>
              <a:rPr lang="en-US" sz="40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Publishing Venue</a:t>
            </a:r>
            <a:r>
              <a:rPr lang="en-US" sz="4000" b="1"/>
              <a:t>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FE699-97CB-497F-9854-255C527F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21" y="1608549"/>
            <a:ext cx="10515600" cy="4351338"/>
          </a:xfrm>
        </p:spPr>
        <p:txBody>
          <a:bodyPr/>
          <a:lstStyle/>
          <a:p>
            <a:r>
              <a:rPr lang="en-US"/>
              <a:t>Where did the CORD-19 research publish?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AB0144-0643-4B32-A429-0F9CA2ACF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83" y="2308475"/>
            <a:ext cx="10231632" cy="39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14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7C88681-F1AD-42E1-90A7-D3E78A22B778}"/>
              </a:ext>
            </a:extLst>
          </p:cNvPr>
          <p:cNvSpPr txBox="1">
            <a:spLocks/>
          </p:cNvSpPr>
          <p:nvPr/>
        </p:nvSpPr>
        <p:spPr>
          <a:xfrm>
            <a:off x="838201" y="130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CORD-19 </a:t>
            </a:r>
            <a:r>
              <a:rPr lang="en-US" sz="40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 &amp; Temporal</a:t>
            </a:r>
            <a:r>
              <a:rPr lang="en-US" sz="4000" b="1"/>
              <a:t>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FE699-97CB-497F-9854-255C527F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21" y="1608555"/>
            <a:ext cx="10515600" cy="4351338"/>
          </a:xfrm>
        </p:spPr>
        <p:txBody>
          <a:bodyPr/>
          <a:lstStyle/>
          <a:p>
            <a:r>
              <a:rPr lang="en-US"/>
              <a:t>Where did the CORD-19 research come from in past 20 years?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AA625-2506-40A6-8AEC-65E4BDC6F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555" y="2282071"/>
            <a:ext cx="8428186" cy="413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09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7C88681-F1AD-42E1-90A7-D3E78A22B778}"/>
              </a:ext>
            </a:extLst>
          </p:cNvPr>
          <p:cNvSpPr txBox="1">
            <a:spLocks/>
          </p:cNvSpPr>
          <p:nvPr/>
        </p:nvSpPr>
        <p:spPr>
          <a:xfrm>
            <a:off x="838201" y="130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CORD-19 </a:t>
            </a:r>
            <a:r>
              <a:rPr lang="en-US" sz="40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Size</a:t>
            </a:r>
            <a:r>
              <a:rPr lang="en-US" sz="4000" b="1"/>
              <a:t>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FE699-97CB-497F-9854-255C527F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57" y="1519099"/>
            <a:ext cx="10515600" cy="4351338"/>
          </a:xfrm>
        </p:spPr>
        <p:txBody>
          <a:bodyPr/>
          <a:lstStyle/>
          <a:p>
            <a:r>
              <a:rPr lang="en-US"/>
              <a:t>Were the CORD-19 research conducted by small or large groups?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853EB0-2289-482F-B2F8-8BE9B191A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518" y="2294848"/>
            <a:ext cx="8053435" cy="39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07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BE19-2CDC-4789-B1DC-B13B681D4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823"/>
            <a:ext cx="10515600" cy="1325563"/>
          </a:xfrm>
        </p:spPr>
        <p:txBody>
          <a:bodyPr/>
          <a:lstStyle/>
          <a:p>
            <a:r>
              <a:rPr lang="en-US" b="1"/>
              <a:t>Module II – </a:t>
            </a:r>
            <a:r>
              <a:rPr lang="en-US" sz="3600" b="1"/>
              <a:t>KG-based content understanding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12646AA-671A-47AE-B524-6D6A394C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86" y="1622852"/>
            <a:ext cx="10607902" cy="4422713"/>
          </a:xfrm>
        </p:spPr>
        <p:txBody>
          <a:bodyPr>
            <a:normAutofit fontScale="92500" lnSpcReduction="20000"/>
          </a:bodyPr>
          <a:lstStyle/>
          <a:p>
            <a:r>
              <a:rPr lang="en-US" sz="3000"/>
              <a:t>KG (MAG) size and schema</a:t>
            </a:r>
          </a:p>
          <a:p>
            <a:endParaRPr lang="en-US"/>
          </a:p>
          <a:p>
            <a:r>
              <a:rPr lang="en-US"/>
              <a:t>Language Similarity API </a:t>
            </a:r>
          </a:p>
          <a:p>
            <a:endParaRPr lang="en-US"/>
          </a:p>
          <a:p>
            <a:r>
              <a:rPr lang="en-US" sz="3000"/>
              <a:t>Content understanding / Analytics</a:t>
            </a:r>
          </a:p>
          <a:p>
            <a:pPr marL="0" indent="0">
              <a:buNone/>
            </a:pPr>
            <a:endParaRPr lang="en-US" sz="3000"/>
          </a:p>
          <a:p>
            <a:pPr lvl="1"/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</a:t>
            </a:r>
            <a:r>
              <a:rPr lang="en-US"/>
              <a:t> distribution</a:t>
            </a:r>
            <a:endParaRPr lang="en-US" b="1" i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 &amp; Geo</a:t>
            </a:r>
            <a:r>
              <a:rPr lang="en-US"/>
              <a:t> distribution</a:t>
            </a:r>
          </a:p>
          <a:p>
            <a:pPr lvl="1"/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Venue</a:t>
            </a:r>
            <a:r>
              <a:rPr lang="en-US"/>
              <a:t> distribution</a:t>
            </a:r>
          </a:p>
          <a:p>
            <a:pPr lvl="1"/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Size</a:t>
            </a:r>
            <a:r>
              <a:rPr lang="en-US"/>
              <a:t> distribution</a:t>
            </a:r>
          </a:p>
          <a:p>
            <a:pPr lvl="1"/>
            <a:endParaRPr lang="en-US"/>
          </a:p>
          <a:p>
            <a:r>
              <a:rPr lang="en-US"/>
              <a:t>Code demo</a:t>
            </a:r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5E383-1560-4EE0-ADF0-9EF306F94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164" y="3616302"/>
            <a:ext cx="2833833" cy="252394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994EA4D-C517-4DEC-9B81-9E31ABE04DFB}"/>
              </a:ext>
            </a:extLst>
          </p:cNvPr>
          <p:cNvGrpSpPr/>
          <p:nvPr/>
        </p:nvGrpSpPr>
        <p:grpSpPr>
          <a:xfrm>
            <a:off x="6206122" y="3734883"/>
            <a:ext cx="1776811" cy="2186774"/>
            <a:chOff x="2441132" y="2544542"/>
            <a:chExt cx="2419868" cy="27997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C6E3788-C3A6-42DB-8ADE-DB7C66445FA9}"/>
                </a:ext>
              </a:extLst>
            </p:cNvPr>
            <p:cNvGrpSpPr/>
            <p:nvPr/>
          </p:nvGrpSpPr>
          <p:grpSpPr>
            <a:xfrm>
              <a:off x="2441132" y="2544542"/>
              <a:ext cx="2419868" cy="2270740"/>
              <a:chOff x="3719214" y="2654776"/>
              <a:chExt cx="2419868" cy="227074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32F8C1E-449D-4101-93F3-FE96161DAE88}"/>
                  </a:ext>
                </a:extLst>
              </p:cNvPr>
              <p:cNvGrpSpPr/>
              <p:nvPr/>
            </p:nvGrpSpPr>
            <p:grpSpPr>
              <a:xfrm>
                <a:off x="3719214" y="2964046"/>
                <a:ext cx="934685" cy="1961470"/>
                <a:chOff x="2890923" y="5539191"/>
                <a:chExt cx="997308" cy="2037013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91642F07-52DB-4E2D-8E56-1CB4E3B4AE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59904" y="5539191"/>
                  <a:ext cx="728327" cy="605120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4365C93B-2891-4544-BB82-17C02F7F10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0923" y="6613750"/>
                  <a:ext cx="781455" cy="962454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B4E8E30-BA12-4CF7-A117-539287177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0793" y="2654776"/>
                <a:ext cx="900688" cy="1113281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E567E8E-9233-48FC-8F2B-49461EC77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9733" y="4002186"/>
                <a:ext cx="729675" cy="92333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8F556D7-DC0F-4709-8A3D-69C21A5CFD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881" y="3981273"/>
                <a:ext cx="746201" cy="944243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9E3BC7-22D3-4389-A587-50394785EE01}"/>
                </a:ext>
              </a:extLst>
            </p:cNvPr>
            <p:cNvSpPr txBox="1"/>
            <p:nvPr/>
          </p:nvSpPr>
          <p:spPr>
            <a:xfrm>
              <a:off x="3026236" y="4944146"/>
              <a:ext cx="11365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CORD-19</a:t>
              </a:r>
            </a:p>
          </p:txBody>
        </p:sp>
      </p:grpSp>
      <p:sp>
        <p:nvSpPr>
          <p:cNvPr id="15" name="Cross 14">
            <a:extLst>
              <a:ext uri="{FF2B5EF4-FFF2-40B4-BE49-F238E27FC236}">
                <a16:creationId xmlns:a16="http://schemas.microsoft.com/office/drawing/2014/main" id="{08585FAA-1E4C-466D-928F-41645DFE9EC0}"/>
              </a:ext>
            </a:extLst>
          </p:cNvPr>
          <p:cNvSpPr/>
          <p:nvPr/>
        </p:nvSpPr>
        <p:spPr>
          <a:xfrm>
            <a:off x="8157642" y="4489408"/>
            <a:ext cx="385312" cy="388864"/>
          </a:xfrm>
          <a:prstGeom prst="plus">
            <a:avLst>
              <a:gd name="adj" fmla="val 3839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88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DB63-6CE4-4A1B-8E6A-54945524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Applications of Knowledge Graph: Academic Recommender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0EE07-166C-47FD-9BCC-8D1EFE11D5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Jianxun Lian</a:t>
            </a:r>
          </a:p>
        </p:txBody>
      </p:sp>
    </p:spTree>
    <p:extLst>
      <p:ext uri="{BB962C8B-B14F-4D97-AF65-F5344CB8AC3E}">
        <p14:creationId xmlns:p14="http://schemas.microsoft.com/office/powerpoint/2010/main" val="26899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CAB1-531B-4262-A60F-03BEC93E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Knowledge-Aware Academic Recommender </a:t>
            </a:r>
            <a:r>
              <a:rPr lang="en-US" altLang="zh-CN"/>
              <a:t>Systems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99849-9D69-4353-8733-48626B9A8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435503"/>
            <a:ext cx="11018520" cy="4715137"/>
          </a:xfrm>
        </p:spPr>
        <p:txBody>
          <a:bodyPr/>
          <a:lstStyle/>
          <a:p>
            <a:r>
              <a:rPr lang="en-US">
                <a:latin typeface="Myriad Pro"/>
              </a:rPr>
              <a:t>Background i</a:t>
            </a:r>
            <a:r>
              <a:rPr lang="en-US" b="0" i="0">
                <a:effectLst/>
                <a:latin typeface="Myriad Pro"/>
              </a:rPr>
              <a:t>ntroduction</a:t>
            </a:r>
          </a:p>
          <a:p>
            <a:pPr lvl="1"/>
            <a:r>
              <a:rPr lang="en-US">
                <a:latin typeface="Myriad Pro"/>
              </a:rPr>
              <a:t>A</a:t>
            </a:r>
            <a:r>
              <a:rPr lang="en-US" b="0" i="0">
                <a:effectLst/>
                <a:latin typeface="Myriad Pro"/>
              </a:rPr>
              <a:t>cademic recommendations with knowledge graph</a:t>
            </a:r>
            <a:endParaRPr lang="en-US">
              <a:latin typeface="Myriad Pro"/>
            </a:endParaRPr>
          </a:p>
          <a:p>
            <a:pPr lvl="1"/>
            <a:r>
              <a:rPr lang="en-US" b="0" i="0">
                <a:effectLst/>
                <a:latin typeface="Myriad Pro"/>
              </a:rPr>
              <a:t>Microsoft Recommenders</a:t>
            </a:r>
          </a:p>
          <a:p>
            <a:pPr lvl="1"/>
            <a:endParaRPr lang="en-US" b="0" i="0">
              <a:effectLst/>
              <a:latin typeface="Myriad Pro"/>
            </a:endParaRPr>
          </a:p>
          <a:p>
            <a:r>
              <a:rPr lang="en-US">
                <a:latin typeface="Myriad Pro"/>
              </a:rPr>
              <a:t>DKN: a knowledge-aware deep recommendation model</a:t>
            </a:r>
          </a:p>
          <a:p>
            <a:pPr lvl="1"/>
            <a:endParaRPr lang="en-US">
              <a:latin typeface="Myriad Pro"/>
            </a:endParaRPr>
          </a:p>
          <a:p>
            <a:r>
              <a:rPr lang="en-US">
                <a:latin typeface="Myriad Pro"/>
              </a:rPr>
              <a:t>Hands on Building with Jupyter Notebooks</a:t>
            </a:r>
          </a:p>
          <a:p>
            <a:pPr lvl="1"/>
            <a:r>
              <a:rPr lang="en-US">
                <a:latin typeface="Myriad Pro"/>
              </a:rPr>
              <a:t>Data preparations</a:t>
            </a:r>
          </a:p>
          <a:p>
            <a:pPr lvl="1"/>
            <a:r>
              <a:rPr lang="en-US">
                <a:latin typeface="Myriad Pro"/>
              </a:rPr>
              <a:t>Model building</a:t>
            </a:r>
          </a:p>
          <a:p>
            <a:pPr lvl="1"/>
            <a:endParaRPr lang="en-US">
              <a:latin typeface="Myriad Pro"/>
            </a:endParaRPr>
          </a:p>
          <a:p>
            <a:r>
              <a:rPr lang="en-US"/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2521436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A5B7-315B-4DF1-A6BD-A31B94DF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73737"/>
                </a:solidFill>
              </a:rPr>
              <a:t>A</a:t>
            </a:r>
            <a:r>
              <a:rPr lang="en-US" i="0">
                <a:solidFill>
                  <a:srgbClr val="373737"/>
                </a:solidFill>
                <a:effectLst/>
              </a:rPr>
              <a:t>cademic recommendation with knowledge graph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981A4-DBE2-4071-9F5C-B2CB4D292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18" y="1594701"/>
            <a:ext cx="10515600" cy="957525"/>
          </a:xfrm>
        </p:spPr>
        <p:txBody>
          <a:bodyPr/>
          <a:lstStyle/>
          <a:p>
            <a:r>
              <a:rPr lang="en-US"/>
              <a:t>Two applications of academic recommendations: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D1B78-7086-42A7-B67D-DAA0FE05C57C}"/>
              </a:ext>
            </a:extLst>
          </p:cNvPr>
          <p:cNvSpPr txBox="1"/>
          <p:nvPr/>
        </p:nvSpPr>
        <p:spPr>
          <a:xfrm>
            <a:off x="738327" y="2733421"/>
            <a:ext cx="535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You May Cite</a:t>
            </a:r>
            <a:r>
              <a:rPr lang="en-US"/>
              <a:t>:</a:t>
            </a:r>
          </a:p>
          <a:p>
            <a:r>
              <a:rPr lang="en-US"/>
              <a:t>      author-to-paper recommendation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0FCBC-F7F9-4B2A-8D97-85B0B49512FA}"/>
              </a:ext>
            </a:extLst>
          </p:cNvPr>
          <p:cNvSpPr txBox="1"/>
          <p:nvPr/>
        </p:nvSpPr>
        <p:spPr>
          <a:xfrm>
            <a:off x="6528047" y="2733421"/>
            <a:ext cx="535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More Like This</a:t>
            </a:r>
            <a:r>
              <a:rPr lang="en-US"/>
              <a:t>: </a:t>
            </a:r>
          </a:p>
          <a:p>
            <a:r>
              <a:rPr lang="en-US"/>
              <a:t>      paper-to-paper recommendation</a:t>
            </a:r>
          </a:p>
        </p:txBody>
      </p:sp>
      <p:pic>
        <p:nvPicPr>
          <p:cNvPr id="8" name="Graphic 7" descr="Blog">
            <a:extLst>
              <a:ext uri="{FF2B5EF4-FFF2-40B4-BE49-F238E27FC236}">
                <a16:creationId xmlns:a16="http://schemas.microsoft.com/office/drawing/2014/main" id="{19A8A474-8F7F-4824-A228-E6AEF2038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404" y="3504824"/>
            <a:ext cx="564502" cy="564502"/>
          </a:xfrm>
          <a:prstGeom prst="rect">
            <a:avLst/>
          </a:prstGeom>
        </p:spPr>
      </p:pic>
      <p:pic>
        <p:nvPicPr>
          <p:cNvPr id="10" name="Graphic 9" descr="User Crown Female">
            <a:extLst>
              <a:ext uri="{FF2B5EF4-FFF2-40B4-BE49-F238E27FC236}">
                <a16:creationId xmlns:a16="http://schemas.microsoft.com/office/drawing/2014/main" id="{E25049FE-93A0-4E29-8027-1B192E48A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1452" y="4427737"/>
            <a:ext cx="594797" cy="594797"/>
          </a:xfrm>
          <a:prstGeom prst="rect">
            <a:avLst/>
          </a:prstGeom>
        </p:spPr>
      </p:pic>
      <p:pic>
        <p:nvPicPr>
          <p:cNvPr id="12" name="Graphic 11" descr="Blog">
            <a:extLst>
              <a:ext uri="{FF2B5EF4-FFF2-40B4-BE49-F238E27FC236}">
                <a16:creationId xmlns:a16="http://schemas.microsoft.com/office/drawing/2014/main" id="{EA38EA3A-E58B-437B-8328-D4E053AE8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404" y="4145486"/>
            <a:ext cx="564502" cy="564502"/>
          </a:xfrm>
          <a:prstGeom prst="rect">
            <a:avLst/>
          </a:prstGeom>
        </p:spPr>
      </p:pic>
      <p:pic>
        <p:nvPicPr>
          <p:cNvPr id="14" name="Graphic 13" descr="Blog">
            <a:extLst>
              <a:ext uri="{FF2B5EF4-FFF2-40B4-BE49-F238E27FC236}">
                <a16:creationId xmlns:a16="http://schemas.microsoft.com/office/drawing/2014/main" id="{CE449108-B625-4B52-AA9E-7BC32604C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404" y="5332086"/>
            <a:ext cx="564502" cy="5645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9311D0-F160-49DE-B980-652EE2275055}"/>
              </a:ext>
            </a:extLst>
          </p:cNvPr>
          <p:cNvSpPr txBox="1"/>
          <p:nvPr/>
        </p:nvSpPr>
        <p:spPr>
          <a:xfrm rot="16200000">
            <a:off x="1118900" y="4818723"/>
            <a:ext cx="42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pic>
        <p:nvPicPr>
          <p:cNvPr id="17" name="Graphic 16" descr="Blog">
            <a:extLst>
              <a:ext uri="{FF2B5EF4-FFF2-40B4-BE49-F238E27FC236}">
                <a16:creationId xmlns:a16="http://schemas.microsoft.com/office/drawing/2014/main" id="{002821CC-00E4-4245-B9C7-04AFE54B1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5061" y="3509281"/>
            <a:ext cx="564502" cy="564502"/>
          </a:xfrm>
          <a:prstGeom prst="rect">
            <a:avLst/>
          </a:prstGeom>
        </p:spPr>
      </p:pic>
      <p:pic>
        <p:nvPicPr>
          <p:cNvPr id="19" name="Graphic 18" descr="Blog">
            <a:extLst>
              <a:ext uri="{FF2B5EF4-FFF2-40B4-BE49-F238E27FC236}">
                <a16:creationId xmlns:a16="http://schemas.microsoft.com/office/drawing/2014/main" id="{35F071A1-2B52-4F38-BC74-0BF73DE06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5061" y="4145486"/>
            <a:ext cx="564502" cy="564502"/>
          </a:xfrm>
          <a:prstGeom prst="rect">
            <a:avLst/>
          </a:prstGeom>
        </p:spPr>
      </p:pic>
      <p:pic>
        <p:nvPicPr>
          <p:cNvPr id="21" name="Graphic 20" descr="Blog">
            <a:extLst>
              <a:ext uri="{FF2B5EF4-FFF2-40B4-BE49-F238E27FC236}">
                <a16:creationId xmlns:a16="http://schemas.microsoft.com/office/drawing/2014/main" id="{1311BC34-94E2-493D-954E-5D2A467CFE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5061" y="4790409"/>
            <a:ext cx="564502" cy="564502"/>
          </a:xfrm>
          <a:prstGeom prst="rect">
            <a:avLst/>
          </a:prstGeom>
        </p:spPr>
      </p:pic>
      <p:pic>
        <p:nvPicPr>
          <p:cNvPr id="23" name="Graphic 22" descr="Blog">
            <a:extLst>
              <a:ext uri="{FF2B5EF4-FFF2-40B4-BE49-F238E27FC236}">
                <a16:creationId xmlns:a16="http://schemas.microsoft.com/office/drawing/2014/main" id="{36E5EDE6-3764-4FCC-A177-E807FD54E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5061" y="5419929"/>
            <a:ext cx="564502" cy="564502"/>
          </a:xfrm>
          <a:prstGeom prst="rect">
            <a:avLst/>
          </a:prstGeom>
        </p:spPr>
      </p:pic>
      <p:pic>
        <p:nvPicPr>
          <p:cNvPr id="25" name="Graphic 24" descr="Checkmark">
            <a:extLst>
              <a:ext uri="{FF2B5EF4-FFF2-40B4-BE49-F238E27FC236}">
                <a16:creationId xmlns:a16="http://schemas.microsoft.com/office/drawing/2014/main" id="{278F02DA-D507-4FC6-BA96-49359D5077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8716" y="4932101"/>
            <a:ext cx="281117" cy="281117"/>
          </a:xfrm>
          <a:prstGeom prst="rect">
            <a:avLst/>
          </a:prstGeom>
        </p:spPr>
      </p:pic>
      <p:pic>
        <p:nvPicPr>
          <p:cNvPr id="33" name="Graphic 32" descr="Close">
            <a:extLst>
              <a:ext uri="{FF2B5EF4-FFF2-40B4-BE49-F238E27FC236}">
                <a16:creationId xmlns:a16="http://schemas.microsoft.com/office/drawing/2014/main" id="{6BA18FFF-7A28-4763-94B5-2A343CB9FF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48715" y="3654989"/>
            <a:ext cx="281117" cy="281117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6D547440-752D-4B73-8E34-294D33247C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38348" y="4272358"/>
            <a:ext cx="281117" cy="281117"/>
          </a:xfrm>
          <a:prstGeom prst="rect">
            <a:avLst/>
          </a:prstGeom>
        </p:spPr>
      </p:pic>
      <p:pic>
        <p:nvPicPr>
          <p:cNvPr id="37" name="Graphic 36" descr="Close">
            <a:extLst>
              <a:ext uri="{FF2B5EF4-FFF2-40B4-BE49-F238E27FC236}">
                <a16:creationId xmlns:a16="http://schemas.microsoft.com/office/drawing/2014/main" id="{49797925-6D4B-4D93-A4E2-B4B450FB815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36858" y="5561621"/>
            <a:ext cx="281117" cy="281117"/>
          </a:xfrm>
          <a:prstGeom prst="rect">
            <a:avLst/>
          </a:prstGeom>
        </p:spPr>
      </p:pic>
      <p:sp>
        <p:nvSpPr>
          <p:cNvPr id="38" name="Left Brace 37">
            <a:extLst>
              <a:ext uri="{FF2B5EF4-FFF2-40B4-BE49-F238E27FC236}">
                <a16:creationId xmlns:a16="http://schemas.microsoft.com/office/drawing/2014/main" id="{12B9E36B-C690-498A-983B-741967E764CA}"/>
              </a:ext>
            </a:extLst>
          </p:cNvPr>
          <p:cNvSpPr/>
          <p:nvPr/>
        </p:nvSpPr>
        <p:spPr>
          <a:xfrm rot="10800000">
            <a:off x="1849676" y="3775574"/>
            <a:ext cx="252005" cy="1838763"/>
          </a:xfrm>
          <a:prstGeom prst="leftBrace">
            <a:avLst>
              <a:gd name="adj1" fmla="val 85835"/>
              <a:gd name="adj2" fmla="val 50000"/>
            </a:avLst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4BA803B-B1BB-4732-87DF-C3F7BE9D8AEA}"/>
              </a:ext>
            </a:extLst>
          </p:cNvPr>
          <p:cNvCxnSpPr>
            <a:stCxn id="10" idx="3"/>
            <a:endCxn id="17" idx="1"/>
          </p:cNvCxnSpPr>
          <p:nvPr/>
        </p:nvCxnSpPr>
        <p:spPr>
          <a:xfrm flipV="1">
            <a:off x="2866249" y="3791532"/>
            <a:ext cx="948812" cy="933604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0146B6D-793A-47DF-9267-25907AADE936}"/>
              </a:ext>
            </a:extLst>
          </p:cNvPr>
          <p:cNvCxnSpPr>
            <a:cxnSpLocks/>
            <a:stCxn id="10" idx="3"/>
            <a:endCxn id="19" idx="1"/>
          </p:cNvCxnSpPr>
          <p:nvPr/>
        </p:nvCxnSpPr>
        <p:spPr>
          <a:xfrm flipV="1">
            <a:off x="2866249" y="4427737"/>
            <a:ext cx="948812" cy="297399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C3E6C8A-9010-408B-9298-6FB8254B329D}"/>
              </a:ext>
            </a:extLst>
          </p:cNvPr>
          <p:cNvCxnSpPr>
            <a:cxnSpLocks/>
            <a:stCxn id="10" idx="3"/>
            <a:endCxn id="21" idx="1"/>
          </p:cNvCxnSpPr>
          <p:nvPr/>
        </p:nvCxnSpPr>
        <p:spPr>
          <a:xfrm>
            <a:off x="2866249" y="4725136"/>
            <a:ext cx="948812" cy="347524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45461E7-8070-4F6B-A0B0-D7D14B0F983B}"/>
              </a:ext>
            </a:extLst>
          </p:cNvPr>
          <p:cNvCxnSpPr>
            <a:cxnSpLocks/>
            <a:stCxn id="10" idx="3"/>
            <a:endCxn id="23" idx="1"/>
          </p:cNvCxnSpPr>
          <p:nvPr/>
        </p:nvCxnSpPr>
        <p:spPr>
          <a:xfrm>
            <a:off x="2866249" y="4725136"/>
            <a:ext cx="948812" cy="977044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phic 53" descr="Blog">
            <a:extLst>
              <a:ext uri="{FF2B5EF4-FFF2-40B4-BE49-F238E27FC236}">
                <a16:creationId xmlns:a16="http://schemas.microsoft.com/office/drawing/2014/main" id="{1E19CEF5-8945-46D0-9097-64891C59FA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89168" y="4336117"/>
            <a:ext cx="564502" cy="564502"/>
          </a:xfrm>
          <a:prstGeom prst="rect">
            <a:avLst/>
          </a:prstGeom>
        </p:spPr>
      </p:pic>
      <p:pic>
        <p:nvPicPr>
          <p:cNvPr id="64" name="Graphic 63" descr="Blog">
            <a:extLst>
              <a:ext uri="{FF2B5EF4-FFF2-40B4-BE49-F238E27FC236}">
                <a16:creationId xmlns:a16="http://schemas.microsoft.com/office/drawing/2014/main" id="{54285A97-D0B4-449C-B08F-E646B6AE05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094637" y="3402513"/>
            <a:ext cx="564502" cy="564502"/>
          </a:xfrm>
          <a:prstGeom prst="rect">
            <a:avLst/>
          </a:prstGeom>
        </p:spPr>
      </p:pic>
      <p:pic>
        <p:nvPicPr>
          <p:cNvPr id="66" name="Graphic 65" descr="Blog">
            <a:extLst>
              <a:ext uri="{FF2B5EF4-FFF2-40B4-BE49-F238E27FC236}">
                <a16:creationId xmlns:a16="http://schemas.microsoft.com/office/drawing/2014/main" id="{55179BB3-5A77-4C08-B9C7-F61E89395E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094637" y="4038718"/>
            <a:ext cx="564502" cy="564502"/>
          </a:xfrm>
          <a:prstGeom prst="rect">
            <a:avLst/>
          </a:prstGeom>
        </p:spPr>
      </p:pic>
      <p:pic>
        <p:nvPicPr>
          <p:cNvPr id="68" name="Graphic 67" descr="Blog">
            <a:extLst>
              <a:ext uri="{FF2B5EF4-FFF2-40B4-BE49-F238E27FC236}">
                <a16:creationId xmlns:a16="http://schemas.microsoft.com/office/drawing/2014/main" id="{A6F32B15-E247-4A17-A284-5E5191C453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94637" y="4683641"/>
            <a:ext cx="564502" cy="564502"/>
          </a:xfrm>
          <a:prstGeom prst="rect">
            <a:avLst/>
          </a:prstGeom>
        </p:spPr>
      </p:pic>
      <p:pic>
        <p:nvPicPr>
          <p:cNvPr id="70" name="Graphic 69" descr="Blog">
            <a:extLst>
              <a:ext uri="{FF2B5EF4-FFF2-40B4-BE49-F238E27FC236}">
                <a16:creationId xmlns:a16="http://schemas.microsoft.com/office/drawing/2014/main" id="{CD6C5A43-E82A-4162-A00F-9F39C2EF0C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094637" y="5313161"/>
            <a:ext cx="564502" cy="564502"/>
          </a:xfrm>
          <a:prstGeom prst="rect">
            <a:avLst/>
          </a:prstGeom>
        </p:spPr>
      </p:pic>
      <p:pic>
        <p:nvPicPr>
          <p:cNvPr id="72" name="Graphic 71" descr="Checkmark">
            <a:extLst>
              <a:ext uri="{FF2B5EF4-FFF2-40B4-BE49-F238E27FC236}">
                <a16:creationId xmlns:a16="http://schemas.microsoft.com/office/drawing/2014/main" id="{DFD43451-D905-480F-BAE0-E0712F3AB1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28292" y="4825333"/>
            <a:ext cx="281117" cy="281117"/>
          </a:xfrm>
          <a:prstGeom prst="rect">
            <a:avLst/>
          </a:prstGeom>
        </p:spPr>
      </p:pic>
      <p:pic>
        <p:nvPicPr>
          <p:cNvPr id="74" name="Graphic 73" descr="Close">
            <a:extLst>
              <a:ext uri="{FF2B5EF4-FFF2-40B4-BE49-F238E27FC236}">
                <a16:creationId xmlns:a16="http://schemas.microsoft.com/office/drawing/2014/main" id="{01B0DA2B-AC64-41B6-99A1-4F5BEBE8FB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28291" y="3548221"/>
            <a:ext cx="281117" cy="281117"/>
          </a:xfrm>
          <a:prstGeom prst="rect">
            <a:avLst/>
          </a:prstGeom>
        </p:spPr>
      </p:pic>
      <p:pic>
        <p:nvPicPr>
          <p:cNvPr id="76" name="Graphic 75" descr="Close">
            <a:extLst>
              <a:ext uri="{FF2B5EF4-FFF2-40B4-BE49-F238E27FC236}">
                <a16:creationId xmlns:a16="http://schemas.microsoft.com/office/drawing/2014/main" id="{9B364F9D-E5BE-4957-9CAD-11575617A5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17924" y="4165590"/>
            <a:ext cx="281117" cy="281117"/>
          </a:xfrm>
          <a:prstGeom prst="rect">
            <a:avLst/>
          </a:prstGeom>
        </p:spPr>
      </p:pic>
      <p:pic>
        <p:nvPicPr>
          <p:cNvPr id="78" name="Graphic 77" descr="Close">
            <a:extLst>
              <a:ext uri="{FF2B5EF4-FFF2-40B4-BE49-F238E27FC236}">
                <a16:creationId xmlns:a16="http://schemas.microsoft.com/office/drawing/2014/main" id="{7A70ECC9-3F1D-404B-AF6D-6E5312F921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16434" y="5454853"/>
            <a:ext cx="281117" cy="281117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C6A2D46-7003-40BD-9DD5-5DEC388FF77F}"/>
              </a:ext>
            </a:extLst>
          </p:cNvPr>
          <p:cNvCxnSpPr>
            <a:cxnSpLocks/>
            <a:endCxn id="64" idx="1"/>
          </p:cNvCxnSpPr>
          <p:nvPr/>
        </p:nvCxnSpPr>
        <p:spPr>
          <a:xfrm flipV="1">
            <a:off x="8145825" y="3684764"/>
            <a:ext cx="948812" cy="933604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DAC06A5-A4EC-48B2-B957-86D8849424D3}"/>
              </a:ext>
            </a:extLst>
          </p:cNvPr>
          <p:cNvCxnSpPr>
            <a:cxnSpLocks/>
            <a:endCxn id="66" idx="1"/>
          </p:cNvCxnSpPr>
          <p:nvPr/>
        </p:nvCxnSpPr>
        <p:spPr>
          <a:xfrm flipV="1">
            <a:off x="8145825" y="4320969"/>
            <a:ext cx="948812" cy="297399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EFCE177-912C-4143-86FD-64600CF84AF1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8145825" y="4618368"/>
            <a:ext cx="948812" cy="347524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8B1765D-6718-46B1-BD5E-3047D512CB28}"/>
              </a:ext>
            </a:extLst>
          </p:cNvPr>
          <p:cNvCxnSpPr>
            <a:cxnSpLocks/>
            <a:endCxn id="70" idx="1"/>
          </p:cNvCxnSpPr>
          <p:nvPr/>
        </p:nvCxnSpPr>
        <p:spPr>
          <a:xfrm>
            <a:off x="8145825" y="4618368"/>
            <a:ext cx="948812" cy="977044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418041F-C0A3-4D2E-8C7C-E8363494E3EE}"/>
              </a:ext>
            </a:extLst>
          </p:cNvPr>
          <p:cNvSpPr txBox="1"/>
          <p:nvPr/>
        </p:nvSpPr>
        <p:spPr>
          <a:xfrm>
            <a:off x="3505112" y="6186675"/>
            <a:ext cx="1748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Recommendations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CFF780-DCA0-416A-B474-71D8C370A4D9}"/>
              </a:ext>
            </a:extLst>
          </p:cNvPr>
          <p:cNvSpPr txBox="1"/>
          <p:nvPr/>
        </p:nvSpPr>
        <p:spPr>
          <a:xfrm>
            <a:off x="8658837" y="6165036"/>
            <a:ext cx="1748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Recommendations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619E8B1-DA10-41EF-A30C-A8120AE63483}"/>
              </a:ext>
            </a:extLst>
          </p:cNvPr>
          <p:cNvSpPr txBox="1"/>
          <p:nvPr/>
        </p:nvSpPr>
        <p:spPr>
          <a:xfrm>
            <a:off x="1095234" y="6186674"/>
            <a:ext cx="84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Citation history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1A5F2FC-6E96-45BD-BE52-2A8D5C6FD8DB}"/>
              </a:ext>
            </a:extLst>
          </p:cNvPr>
          <p:cNvSpPr txBox="1"/>
          <p:nvPr/>
        </p:nvSpPr>
        <p:spPr>
          <a:xfrm>
            <a:off x="7389168" y="6165035"/>
            <a:ext cx="84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Current paper</a:t>
            </a:r>
          </a:p>
        </p:txBody>
      </p:sp>
    </p:spTree>
    <p:extLst>
      <p:ext uri="{BB962C8B-B14F-4D97-AF65-F5344CB8AC3E}">
        <p14:creationId xmlns:p14="http://schemas.microsoft.com/office/powerpoint/2010/main" val="3221283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E35B8-A6CF-42AE-B00F-04A996F8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327"/>
            <a:ext cx="10515600" cy="1325563"/>
          </a:xfrm>
        </p:spPr>
        <p:txBody>
          <a:bodyPr/>
          <a:lstStyle/>
          <a:p>
            <a:r>
              <a:rPr lang="en-US"/>
              <a:t>Research Papers with Knowledge 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7113F-4501-4F09-8407-D77EA79DB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00219"/>
          </a:xfrm>
        </p:spPr>
        <p:txBody>
          <a:bodyPr/>
          <a:lstStyle/>
          <a:p>
            <a:r>
              <a:rPr lang="en-US"/>
              <a:t>Knowledge entities:  field of study</a:t>
            </a:r>
          </a:p>
          <a:p>
            <a:pPr lvl="1"/>
            <a:r>
              <a:rPr lang="en-US"/>
              <a:t>An area of academic concentration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B3ED55-484C-43EB-8E32-BED5A1E1175A}"/>
              </a:ext>
            </a:extLst>
          </p:cNvPr>
          <p:cNvSpPr txBox="1"/>
          <p:nvPr/>
        </p:nvSpPr>
        <p:spPr>
          <a:xfrm>
            <a:off x="2799795" y="4132939"/>
            <a:ext cx="734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2E2E2E"/>
                </a:solidFill>
                <a:effectLst/>
              </a:rPr>
              <a:t>severe acute </a:t>
            </a:r>
            <a:r>
              <a:rPr lang="en-US" b="1" i="0">
                <a:solidFill>
                  <a:srgbClr val="FF0000"/>
                </a:solidFill>
                <a:effectLst/>
              </a:rPr>
              <a:t>respiratory system </a:t>
            </a:r>
            <a:r>
              <a:rPr lang="en-US" b="1" i="0">
                <a:solidFill>
                  <a:srgbClr val="2E2E2E"/>
                </a:solidFill>
                <a:effectLst/>
              </a:rPr>
              <a:t>syndrome scientific and </a:t>
            </a:r>
            <a:r>
              <a:rPr lang="en-US" b="1" i="0">
                <a:solidFill>
                  <a:srgbClr val="FF0000"/>
                </a:solidFill>
                <a:effectLst/>
              </a:rPr>
              <a:t>anecdotal evidence </a:t>
            </a:r>
            <a:r>
              <a:rPr lang="en-US" b="1" i="0">
                <a:solidFill>
                  <a:srgbClr val="2E2E2E"/>
                </a:solidFill>
                <a:effectLst/>
              </a:rPr>
              <a:t>for </a:t>
            </a:r>
            <a:r>
              <a:rPr lang="en-US" b="1" i="0">
                <a:solidFill>
                  <a:srgbClr val="FF0000"/>
                </a:solidFill>
                <a:effectLst/>
              </a:rPr>
              <a:t>drug treatment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86647-6591-4F3E-9B63-2D5AAF45C243}"/>
              </a:ext>
            </a:extLst>
          </p:cNvPr>
          <p:cNvSpPr txBox="1"/>
          <p:nvPr/>
        </p:nvSpPr>
        <p:spPr>
          <a:xfrm>
            <a:off x="2799795" y="5003474"/>
            <a:ext cx="6415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One Health </a:t>
            </a:r>
            <a:r>
              <a:rPr lang="en-US" b="1"/>
              <a:t>approach in the </a:t>
            </a:r>
            <a:r>
              <a:rPr lang="en-US" b="1">
                <a:solidFill>
                  <a:srgbClr val="FF0000"/>
                </a:solidFill>
              </a:rPr>
              <a:t>South East Asia </a:t>
            </a:r>
            <a:r>
              <a:rPr lang="en-US" b="1"/>
              <a:t>region: opportunities and challenges </a:t>
            </a:r>
          </a:p>
          <a:p>
            <a:endParaRPr lang="en-US"/>
          </a:p>
        </p:txBody>
      </p:sp>
      <p:pic>
        <p:nvPicPr>
          <p:cNvPr id="7" name="Graphic 6" descr="Blog">
            <a:extLst>
              <a:ext uri="{FF2B5EF4-FFF2-40B4-BE49-F238E27FC236}">
                <a16:creationId xmlns:a16="http://schemas.microsoft.com/office/drawing/2014/main" id="{8FE4F37F-D126-4897-96F8-1379B7055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5664" y="4167548"/>
            <a:ext cx="564502" cy="564502"/>
          </a:xfrm>
          <a:prstGeom prst="rect">
            <a:avLst/>
          </a:prstGeom>
        </p:spPr>
      </p:pic>
      <p:pic>
        <p:nvPicPr>
          <p:cNvPr id="9" name="Graphic 8" descr="Blog">
            <a:extLst>
              <a:ext uri="{FF2B5EF4-FFF2-40B4-BE49-F238E27FC236}">
                <a16:creationId xmlns:a16="http://schemas.microsoft.com/office/drawing/2014/main" id="{FD3E4FFA-75C8-4324-938E-2A7B18627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5664" y="5003474"/>
            <a:ext cx="564502" cy="564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1EE06C-AE06-433F-8099-982FD6F57FCB}"/>
              </a:ext>
            </a:extLst>
          </p:cNvPr>
          <p:cNvSpPr txBox="1"/>
          <p:nvPr/>
        </p:nvSpPr>
        <p:spPr>
          <a:xfrm>
            <a:off x="1796988" y="3535562"/>
            <a:ext cx="48967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Examples: </a:t>
            </a:r>
            <a:endParaRPr lang="en-US" sz="20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16842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50AFC0-09A8-475F-9D10-B7F42D37C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219" y="0"/>
            <a:ext cx="7133993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5D6BA2-44FD-491F-8C2A-91C93DB36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41" y="2633493"/>
            <a:ext cx="4550546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/>
              <a:t>Field of study as a graph:</a:t>
            </a:r>
          </a:p>
        </p:txBody>
      </p:sp>
    </p:spTree>
    <p:extLst>
      <p:ext uri="{BB962C8B-B14F-4D97-AF65-F5344CB8AC3E}">
        <p14:creationId xmlns:p14="http://schemas.microsoft.com/office/powerpoint/2010/main" val="1239000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6786-4F75-4976-A6A7-AF66C5B8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373737"/>
                </a:solidFill>
              </a:rPr>
              <a:t>Microsoft Recommenders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BCEE3-8EA1-412E-A83B-3881DEDE8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96" y="1059120"/>
            <a:ext cx="11018520" cy="430887"/>
          </a:xfrm>
        </p:spPr>
        <p:txBody>
          <a:bodyPr/>
          <a:lstStyle/>
          <a:p>
            <a:r>
              <a:rPr lang="en-US">
                <a:hlinkClick r:id="rId2"/>
              </a:rPr>
              <a:t>https://github.com/microsoft/recommenders</a:t>
            </a:r>
            <a:r>
              <a:rPr lang="en-US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7B238-F515-4B03-B7CD-E4E539D20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89" y="1862630"/>
            <a:ext cx="7557797" cy="4478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779C3F-05A3-40C5-81D9-ED1830F77DD1}"/>
              </a:ext>
            </a:extLst>
          </p:cNvPr>
          <p:cNvSpPr txBox="1"/>
          <p:nvPr/>
        </p:nvSpPr>
        <p:spPr>
          <a:xfrm>
            <a:off x="298579" y="2342041"/>
            <a:ext cx="4198776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 galaxy of examples and practices for building recommender systems.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Helping researchers and developers to quickly select, prototype, demonstrate, and productionize a recommender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Accelerating enterprise-grade development and deployment of a recommender system into production</a:t>
            </a:r>
            <a:endParaRPr lang="en-US" sz="20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5755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2030-094B-4B71-991D-B3664B4ED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0A889-DE62-4625-81A6-A8244CF7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tutorial provides best practices on developing COVID-19 related academic research recommendation with the aim of the knowledge graph </a:t>
            </a:r>
          </a:p>
          <a:p>
            <a:r>
              <a:rPr lang="en-US"/>
              <a:t>You will learn</a:t>
            </a:r>
          </a:p>
          <a:p>
            <a:pPr lvl="1"/>
            <a:r>
              <a:rPr lang="en-US"/>
              <a:t>The CORD-19 data set and COVID-19 related knowledge graph</a:t>
            </a:r>
          </a:p>
          <a:p>
            <a:pPr lvl="1"/>
            <a:r>
              <a:rPr lang="en-US"/>
              <a:t>Graph-based recommendation techniques and implementations</a:t>
            </a:r>
          </a:p>
          <a:p>
            <a:pPr lvl="1"/>
            <a:r>
              <a:rPr lang="en-US"/>
              <a:t>Operationalization methods for Graph database, model, and system</a:t>
            </a:r>
          </a:p>
          <a:p>
            <a:r>
              <a:rPr lang="en-US"/>
              <a:t>The tutorial content, materials, and source codes can be found in the website </a:t>
            </a:r>
            <a:r>
              <a:rPr lang="en-US">
                <a:hlinkClick r:id="rId2"/>
              </a:rPr>
              <a:t>https://kdd2020tutorial.github.io/cord19recommender/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92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2040F-2840-4189-A461-6ADB98F4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06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DKN: Deep Knowledge-Aware Network for News Recommendation</a:t>
            </a:r>
          </a:p>
        </p:txBody>
      </p:sp>
      <p:pic>
        <p:nvPicPr>
          <p:cNvPr id="4" name="Picture 8" descr="“用户头像”的图片搜索结果">
            <a:extLst>
              <a:ext uri="{FF2B5EF4-FFF2-40B4-BE49-F238E27FC236}">
                <a16:creationId xmlns:a16="http://schemas.microsoft.com/office/drawing/2014/main" id="{F15AD179-4827-40B3-8CCA-9852D6CE8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90" y="3429000"/>
            <a:ext cx="503807" cy="50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6148">
            <a:extLst>
              <a:ext uri="{FF2B5EF4-FFF2-40B4-BE49-F238E27FC236}">
                <a16:creationId xmlns:a16="http://schemas.microsoft.com/office/drawing/2014/main" id="{6B2BA7CA-089E-4E91-A09D-80876DA2DC74}"/>
              </a:ext>
            </a:extLst>
          </p:cNvPr>
          <p:cNvGrpSpPr/>
          <p:nvPr/>
        </p:nvGrpSpPr>
        <p:grpSpPr>
          <a:xfrm>
            <a:off x="1939791" y="1846464"/>
            <a:ext cx="4207969" cy="2844523"/>
            <a:chOff x="857090" y="1594560"/>
            <a:chExt cx="4207969" cy="2844523"/>
          </a:xfrm>
        </p:grpSpPr>
        <p:sp>
          <p:nvSpPr>
            <p:cNvPr id="6" name="左大括号 55">
              <a:extLst>
                <a:ext uri="{FF2B5EF4-FFF2-40B4-BE49-F238E27FC236}">
                  <a16:creationId xmlns:a16="http://schemas.microsoft.com/office/drawing/2014/main" id="{4063C091-0075-4C47-BABD-E40FEE560F14}"/>
                </a:ext>
              </a:extLst>
            </p:cNvPr>
            <p:cNvSpPr/>
            <p:nvPr/>
          </p:nvSpPr>
          <p:spPr>
            <a:xfrm>
              <a:off x="857090" y="2687910"/>
              <a:ext cx="326250" cy="1489564"/>
            </a:xfrm>
            <a:prstGeom prst="leftBrace">
              <a:avLst>
                <a:gd name="adj1" fmla="val 66139"/>
                <a:gd name="adj2" fmla="val 47049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“文件 图标”的图片搜索结果">
              <a:extLst>
                <a:ext uri="{FF2B5EF4-FFF2-40B4-BE49-F238E27FC236}">
                  <a16:creationId xmlns:a16="http://schemas.microsoft.com/office/drawing/2014/main" id="{CD2E5277-F13D-427A-82AF-8D99038A4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122" y="2428357"/>
              <a:ext cx="326250" cy="452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“文件 图标”的图片搜索结果">
              <a:extLst>
                <a:ext uri="{FF2B5EF4-FFF2-40B4-BE49-F238E27FC236}">
                  <a16:creationId xmlns:a16="http://schemas.microsoft.com/office/drawing/2014/main" id="{1CD563CE-912F-4EC3-AB64-3D8F565E9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122" y="3193979"/>
              <a:ext cx="326250" cy="452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“文件 图标”的图片搜索结果">
              <a:extLst>
                <a:ext uri="{FF2B5EF4-FFF2-40B4-BE49-F238E27FC236}">
                  <a16:creationId xmlns:a16="http://schemas.microsoft.com/office/drawing/2014/main" id="{E7358C22-A3F2-4685-AEFF-D29CD3D27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122" y="3925818"/>
              <a:ext cx="326250" cy="452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1">
              <a:extLst>
                <a:ext uri="{FF2B5EF4-FFF2-40B4-BE49-F238E27FC236}">
                  <a16:creationId xmlns:a16="http://schemas.microsoft.com/office/drawing/2014/main" id="{10A730FF-2208-4B31-8C7A-E0B5A74F0D5B}"/>
                </a:ext>
              </a:extLst>
            </p:cNvPr>
            <p:cNvSpPr/>
            <p:nvPr/>
          </p:nvSpPr>
          <p:spPr>
            <a:xfrm>
              <a:off x="1888767" y="2331376"/>
              <a:ext cx="281040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i="1">
                  <a:solidFill>
                    <a:schemeClr val="accent1">
                      <a:lumMod val="50000"/>
                    </a:schemeClr>
                  </a:solidFill>
                  <a:latin typeface="LinLibertineT"/>
                </a:rPr>
                <a:t>Elon Musk </a:t>
              </a:r>
              <a:r>
                <a:rPr lang="en-US" sz="1600" i="1">
                  <a:solidFill>
                    <a:schemeClr val="accent1">
                      <a:lumMod val="50000"/>
                    </a:schemeClr>
                  </a:solidFill>
                  <a:latin typeface="LinLibertineT"/>
                </a:rPr>
                <a:t>offers </a:t>
              </a:r>
              <a:r>
                <a:rPr lang="en-US" sz="1600" b="1" i="1">
                  <a:solidFill>
                    <a:schemeClr val="accent1">
                      <a:lumMod val="50000"/>
                    </a:schemeClr>
                  </a:solidFill>
                  <a:latin typeface="LinLibertineT"/>
                </a:rPr>
                <a:t>Tesla Model 3 </a:t>
              </a:r>
              <a:r>
                <a:rPr lang="en-US" sz="1600" i="1">
                  <a:solidFill>
                    <a:schemeClr val="accent1">
                      <a:lumMod val="50000"/>
                    </a:schemeClr>
                  </a:solidFill>
                  <a:latin typeface="LinLibertineT"/>
                </a:rPr>
                <a:t>sneak peek …</a:t>
              </a:r>
              <a:endParaRPr lang="en-US" sz="1600" i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矩形 2">
              <a:extLst>
                <a:ext uri="{FF2B5EF4-FFF2-40B4-BE49-F238E27FC236}">
                  <a16:creationId xmlns:a16="http://schemas.microsoft.com/office/drawing/2014/main" id="{18D39886-F6E0-45E8-9BF8-B721AA9D79FB}"/>
                </a:ext>
              </a:extLst>
            </p:cNvPr>
            <p:cNvSpPr/>
            <p:nvPr/>
          </p:nvSpPr>
          <p:spPr>
            <a:xfrm>
              <a:off x="1879155" y="3088820"/>
              <a:ext cx="31859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i="1">
                  <a:solidFill>
                    <a:schemeClr val="accent1">
                      <a:lumMod val="50000"/>
                    </a:schemeClr>
                  </a:solidFill>
                  <a:latin typeface="LinLibertineT"/>
                </a:rPr>
                <a:t>Google</a:t>
              </a:r>
              <a:r>
                <a:rPr lang="en-US" sz="1600" i="1">
                  <a:solidFill>
                    <a:schemeClr val="accent1">
                      <a:lumMod val="50000"/>
                    </a:schemeClr>
                  </a:solidFill>
                  <a:latin typeface="LinLibertineT"/>
                </a:rPr>
                <a:t> fumbles while </a:t>
              </a:r>
              <a:r>
                <a:rPr lang="en-US" sz="1600" b="1" i="1">
                  <a:solidFill>
                    <a:schemeClr val="accent1">
                      <a:lumMod val="50000"/>
                    </a:schemeClr>
                  </a:solidFill>
                  <a:latin typeface="LinLibertineT"/>
                </a:rPr>
                <a:t>Tesla </a:t>
              </a:r>
              <a:r>
                <a:rPr lang="en-US" sz="1600" i="1">
                  <a:solidFill>
                    <a:schemeClr val="accent1">
                      <a:lumMod val="50000"/>
                    </a:schemeClr>
                  </a:solidFill>
                  <a:latin typeface="LinLibertineT"/>
                </a:rPr>
                <a:t>sprints toward a driverless future …</a:t>
              </a:r>
              <a:endParaRPr lang="en-US" sz="1600" i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矩形 3">
              <a:extLst>
                <a:ext uri="{FF2B5EF4-FFF2-40B4-BE49-F238E27FC236}">
                  <a16:creationId xmlns:a16="http://schemas.microsoft.com/office/drawing/2014/main" id="{ACE52FEE-D79F-4531-9BAA-97E64B13992D}"/>
                </a:ext>
              </a:extLst>
            </p:cNvPr>
            <p:cNvSpPr/>
            <p:nvPr/>
          </p:nvSpPr>
          <p:spPr>
            <a:xfrm>
              <a:off x="1875721" y="3854308"/>
              <a:ext cx="31859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i="1">
                  <a:solidFill>
                    <a:schemeClr val="accent1">
                      <a:lumMod val="50000"/>
                    </a:schemeClr>
                  </a:solidFill>
                  <a:latin typeface="LinLibertineT"/>
                </a:rPr>
                <a:t>Trump</a:t>
              </a:r>
              <a:r>
                <a:rPr lang="en-US" sz="1600" i="1">
                  <a:solidFill>
                    <a:schemeClr val="accent1">
                      <a:lumMod val="50000"/>
                    </a:schemeClr>
                  </a:solidFill>
                  <a:latin typeface="LinLibertineT"/>
                </a:rPr>
                <a:t> pledges aid to </a:t>
              </a:r>
              <a:r>
                <a:rPr lang="en-US" sz="1600" b="1" i="1">
                  <a:solidFill>
                    <a:schemeClr val="accent1">
                      <a:lumMod val="50000"/>
                    </a:schemeClr>
                  </a:solidFill>
                  <a:latin typeface="LinLibertineT"/>
                </a:rPr>
                <a:t>Silicon Valley</a:t>
              </a:r>
              <a:r>
                <a:rPr lang="en-US" sz="1600" i="1">
                  <a:solidFill>
                    <a:schemeClr val="accent1">
                      <a:lumMod val="50000"/>
                    </a:schemeClr>
                  </a:solidFill>
                  <a:latin typeface="LinLibertineT"/>
                </a:rPr>
                <a:t> during tech meeting …</a:t>
              </a:r>
              <a:endParaRPr lang="en-US" sz="1600" i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矩形 5">
              <a:extLst>
                <a:ext uri="{FF2B5EF4-FFF2-40B4-BE49-F238E27FC236}">
                  <a16:creationId xmlns:a16="http://schemas.microsoft.com/office/drawing/2014/main" id="{253E9B8C-460E-456D-A07B-7FE908639B00}"/>
                </a:ext>
              </a:extLst>
            </p:cNvPr>
            <p:cNvSpPr/>
            <p:nvPr/>
          </p:nvSpPr>
          <p:spPr>
            <a:xfrm>
              <a:off x="2279272" y="15945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Click history</a:t>
              </a:r>
              <a:endParaRPr lang="en-US" b="1"/>
            </a:p>
          </p:txBody>
        </p:sp>
      </p:grpSp>
      <p:grpSp>
        <p:nvGrpSpPr>
          <p:cNvPr id="14" name="组合 6149">
            <a:extLst>
              <a:ext uri="{FF2B5EF4-FFF2-40B4-BE49-F238E27FC236}">
                <a16:creationId xmlns:a16="http://schemas.microsoft.com/office/drawing/2014/main" id="{B951EBA1-8906-4E1A-9CBE-27CA63837FAD}"/>
              </a:ext>
            </a:extLst>
          </p:cNvPr>
          <p:cNvGrpSpPr/>
          <p:nvPr/>
        </p:nvGrpSpPr>
        <p:grpSpPr>
          <a:xfrm>
            <a:off x="6863389" y="1846464"/>
            <a:ext cx="3240199" cy="3102679"/>
            <a:chOff x="5780688" y="1594560"/>
            <a:chExt cx="3240199" cy="3102679"/>
          </a:xfrm>
        </p:grpSpPr>
        <p:pic>
          <p:nvPicPr>
            <p:cNvPr id="15" name="Picture 2" descr="âç¥è¯å¾è°±âçå¾çæç´¢ç»æ">
              <a:extLst>
                <a:ext uri="{FF2B5EF4-FFF2-40B4-BE49-F238E27FC236}">
                  <a16:creationId xmlns:a16="http://schemas.microsoft.com/office/drawing/2014/main" id="{2C8BCF57-E65A-448C-B507-355780D16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688" y="2160758"/>
              <a:ext cx="3240199" cy="2536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59">
              <a:extLst>
                <a:ext uri="{FF2B5EF4-FFF2-40B4-BE49-F238E27FC236}">
                  <a16:creationId xmlns:a16="http://schemas.microsoft.com/office/drawing/2014/main" id="{9A7BECBC-DFE0-41C2-A8B7-A228C9F680B1}"/>
                </a:ext>
              </a:extLst>
            </p:cNvPr>
            <p:cNvSpPr/>
            <p:nvPr/>
          </p:nvSpPr>
          <p:spPr>
            <a:xfrm>
              <a:off x="6340242" y="1594560"/>
              <a:ext cx="2121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Knowledge graph</a:t>
              </a:r>
              <a:endParaRPr lang="en-US" b="1"/>
            </a:p>
          </p:txBody>
        </p:sp>
      </p:grpSp>
      <p:grpSp>
        <p:nvGrpSpPr>
          <p:cNvPr id="17" name="组合 6150">
            <a:extLst>
              <a:ext uri="{FF2B5EF4-FFF2-40B4-BE49-F238E27FC236}">
                <a16:creationId xmlns:a16="http://schemas.microsoft.com/office/drawing/2014/main" id="{2114B508-FACB-4D58-ACD4-FE118BB87DD9}"/>
              </a:ext>
            </a:extLst>
          </p:cNvPr>
          <p:cNvGrpSpPr/>
          <p:nvPr/>
        </p:nvGrpSpPr>
        <p:grpSpPr>
          <a:xfrm>
            <a:off x="3121550" y="5387527"/>
            <a:ext cx="5046729" cy="584775"/>
            <a:chOff x="2038849" y="5135623"/>
            <a:chExt cx="5046729" cy="584775"/>
          </a:xfrm>
        </p:grpSpPr>
        <p:sp>
          <p:nvSpPr>
            <p:cNvPr id="18" name="矩形 6">
              <a:extLst>
                <a:ext uri="{FF2B5EF4-FFF2-40B4-BE49-F238E27FC236}">
                  <a16:creationId xmlns:a16="http://schemas.microsoft.com/office/drawing/2014/main" id="{96A9DF0F-A326-429F-BD1F-4BD1F6F92A9B}"/>
                </a:ext>
              </a:extLst>
            </p:cNvPr>
            <p:cNvSpPr/>
            <p:nvPr/>
          </p:nvSpPr>
          <p:spPr>
            <a:xfrm>
              <a:off x="2527923" y="5135623"/>
              <a:ext cx="45576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i="1">
                  <a:solidFill>
                    <a:schemeClr val="accent6">
                      <a:lumMod val="75000"/>
                    </a:schemeClr>
                  </a:solidFill>
                  <a:latin typeface="LinLibertineT"/>
                </a:rPr>
                <a:t>General Motors </a:t>
              </a:r>
              <a:r>
                <a:rPr lang="en-US" sz="1600" i="1">
                  <a:solidFill>
                    <a:schemeClr val="accent6">
                      <a:lumMod val="75000"/>
                    </a:schemeClr>
                  </a:solidFill>
                  <a:latin typeface="LinLibertineT"/>
                </a:rPr>
                <a:t>is ramping up its self-driving car: </a:t>
              </a:r>
              <a:r>
                <a:rPr lang="en-US" sz="1600" b="1" i="1">
                  <a:solidFill>
                    <a:schemeClr val="accent6">
                      <a:lumMod val="75000"/>
                    </a:schemeClr>
                  </a:solidFill>
                  <a:latin typeface="LinLibertineT"/>
                </a:rPr>
                <a:t>Ford</a:t>
              </a:r>
              <a:r>
                <a:rPr lang="en-US" sz="1600" i="1">
                  <a:solidFill>
                    <a:schemeClr val="accent6">
                      <a:lumMod val="75000"/>
                    </a:schemeClr>
                  </a:solidFill>
                  <a:latin typeface="LinLibertineT"/>
                </a:rPr>
                <a:t> should be nervous …</a:t>
              </a:r>
              <a:endParaRPr lang="en-US" sz="1600" i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9" name="Picture 2" descr="“文件 图标”的图片搜索结果">
              <a:extLst>
                <a:ext uri="{FF2B5EF4-FFF2-40B4-BE49-F238E27FC236}">
                  <a16:creationId xmlns:a16="http://schemas.microsoft.com/office/drawing/2014/main" id="{8F0A27A2-0E9F-4B13-92A6-BAF8BFD8B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849" y="5181760"/>
              <a:ext cx="326250" cy="452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组合 6151">
            <a:extLst>
              <a:ext uri="{FF2B5EF4-FFF2-40B4-BE49-F238E27FC236}">
                <a16:creationId xmlns:a16="http://schemas.microsoft.com/office/drawing/2014/main" id="{E40017EB-390B-44CB-9236-B52287C3FE44}"/>
              </a:ext>
            </a:extLst>
          </p:cNvPr>
          <p:cNvGrpSpPr/>
          <p:nvPr/>
        </p:nvGrpSpPr>
        <p:grpSpPr>
          <a:xfrm>
            <a:off x="1566794" y="4137890"/>
            <a:ext cx="5209964" cy="2384457"/>
            <a:chOff x="484093" y="3885986"/>
            <a:chExt cx="5209964" cy="2384457"/>
          </a:xfrm>
        </p:grpSpPr>
        <p:cxnSp>
          <p:nvCxnSpPr>
            <p:cNvPr id="21" name="连接符: 肘形 14">
              <a:extLst>
                <a:ext uri="{FF2B5EF4-FFF2-40B4-BE49-F238E27FC236}">
                  <a16:creationId xmlns:a16="http://schemas.microsoft.com/office/drawing/2014/main" id="{AF1B2991-B576-4291-867F-EBF40B8779D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1272" y="3988807"/>
              <a:ext cx="1542026" cy="1336383"/>
            </a:xfrm>
            <a:prstGeom prst="bentConnector3">
              <a:avLst>
                <a:gd name="adj1" fmla="val 99997"/>
              </a:avLst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6147">
              <a:extLst>
                <a:ext uri="{FF2B5EF4-FFF2-40B4-BE49-F238E27FC236}">
                  <a16:creationId xmlns:a16="http://schemas.microsoft.com/office/drawing/2014/main" id="{9B47F586-1363-4092-8D68-310A58626CD8}"/>
                </a:ext>
              </a:extLst>
            </p:cNvPr>
            <p:cNvSpPr/>
            <p:nvPr/>
          </p:nvSpPr>
          <p:spPr>
            <a:xfrm>
              <a:off x="3215943" y="5901111"/>
              <a:ext cx="24781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C0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Will the user click it?</a:t>
              </a:r>
              <a:endParaRPr lang="en-US" b="1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137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FF954-EF40-4302-8926-46A894F8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40"/>
            <a:ext cx="10515600" cy="1325563"/>
          </a:xfrm>
        </p:spPr>
        <p:txBody>
          <a:bodyPr/>
          <a:lstStyle/>
          <a:p>
            <a:r>
              <a:rPr lang="en-US"/>
              <a:t>Attention-based User Interest Extraction</a:t>
            </a:r>
          </a:p>
        </p:txBody>
      </p:sp>
      <p:pic>
        <p:nvPicPr>
          <p:cNvPr id="4" name="Picture 8" descr="“用户头像”的图片搜索结果">
            <a:extLst>
              <a:ext uri="{FF2B5EF4-FFF2-40B4-BE49-F238E27FC236}">
                <a16:creationId xmlns:a16="http://schemas.microsoft.com/office/drawing/2014/main" id="{DA1CC178-E3E5-4B87-A958-2890DB694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31" y="5790432"/>
            <a:ext cx="345153" cy="34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Brace 7">
            <a:extLst>
              <a:ext uri="{FF2B5EF4-FFF2-40B4-BE49-F238E27FC236}">
                <a16:creationId xmlns:a16="http://schemas.microsoft.com/office/drawing/2014/main" id="{8CA28A04-B438-41A6-BC68-87A9EDD37FE1}"/>
              </a:ext>
            </a:extLst>
          </p:cNvPr>
          <p:cNvSpPr/>
          <p:nvPr/>
        </p:nvSpPr>
        <p:spPr>
          <a:xfrm rot="16200000">
            <a:off x="8337943" y="4665297"/>
            <a:ext cx="119137" cy="1936514"/>
          </a:xfrm>
          <a:prstGeom prst="leftBrace">
            <a:avLst>
              <a:gd name="adj1" fmla="val 109580"/>
              <a:gd name="adj2" fmla="val 5011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37"/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B69857C9-6C78-495B-B172-F24F5F22C3B8}"/>
              </a:ext>
            </a:extLst>
          </p:cNvPr>
          <p:cNvSpPr txBox="1"/>
          <p:nvPr/>
        </p:nvSpPr>
        <p:spPr>
          <a:xfrm>
            <a:off x="7613118" y="6125414"/>
            <a:ext cx="1595467" cy="27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85" b="1"/>
              <a:t>User’s clicked news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341233E4-A42F-43FA-B6FD-BF2C5D66A76E}"/>
              </a:ext>
            </a:extLst>
          </p:cNvPr>
          <p:cNvSpPr txBox="1"/>
          <p:nvPr/>
        </p:nvSpPr>
        <p:spPr>
          <a:xfrm>
            <a:off x="5516478" y="5619498"/>
            <a:ext cx="1244321" cy="27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85" b="1"/>
              <a:t>Candidate news</a:t>
            </a:r>
          </a:p>
        </p:txBody>
      </p:sp>
      <p:grpSp>
        <p:nvGrpSpPr>
          <p:cNvPr id="8" name="Group 67">
            <a:extLst>
              <a:ext uri="{FF2B5EF4-FFF2-40B4-BE49-F238E27FC236}">
                <a16:creationId xmlns:a16="http://schemas.microsoft.com/office/drawing/2014/main" id="{D3D15BC7-2F84-446E-9693-F5A1E9DCB93D}"/>
              </a:ext>
            </a:extLst>
          </p:cNvPr>
          <p:cNvGrpSpPr/>
          <p:nvPr/>
        </p:nvGrpSpPr>
        <p:grpSpPr>
          <a:xfrm>
            <a:off x="6503999" y="3943967"/>
            <a:ext cx="1043567" cy="261610"/>
            <a:chOff x="9216567" y="1269844"/>
            <a:chExt cx="3365479" cy="548491"/>
          </a:xfrm>
        </p:grpSpPr>
        <p:sp>
          <p:nvSpPr>
            <p:cNvPr id="9" name="Rounded Rectangle 68">
              <a:extLst>
                <a:ext uri="{FF2B5EF4-FFF2-40B4-BE49-F238E27FC236}">
                  <a16:creationId xmlns:a16="http://schemas.microsoft.com/office/drawing/2014/main" id="{97690EC0-D560-4EA4-B957-72DB5844295E}"/>
                </a:ext>
              </a:extLst>
            </p:cNvPr>
            <p:cNvSpPr/>
            <p:nvPr/>
          </p:nvSpPr>
          <p:spPr>
            <a:xfrm>
              <a:off x="9432758" y="1339694"/>
              <a:ext cx="2951055" cy="429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85"/>
            </a:p>
          </p:txBody>
        </p:sp>
        <p:sp>
          <p:nvSpPr>
            <p:cNvPr id="10" name="TextBox 69">
              <a:extLst>
                <a:ext uri="{FF2B5EF4-FFF2-40B4-BE49-F238E27FC236}">
                  <a16:creationId xmlns:a16="http://schemas.microsoft.com/office/drawing/2014/main" id="{0B310CF7-959F-43E2-A9C1-86971A06FB71}"/>
                </a:ext>
              </a:extLst>
            </p:cNvPr>
            <p:cNvSpPr txBox="1"/>
            <p:nvPr/>
          </p:nvSpPr>
          <p:spPr>
            <a:xfrm>
              <a:off x="9216567" y="1269844"/>
              <a:ext cx="3365479" cy="548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Attention Net</a:t>
              </a:r>
            </a:p>
          </p:txBody>
        </p:sp>
      </p:grpSp>
      <p:cxnSp>
        <p:nvCxnSpPr>
          <p:cNvPr id="11" name="Straight Arrow Connector 70">
            <a:extLst>
              <a:ext uri="{FF2B5EF4-FFF2-40B4-BE49-F238E27FC236}">
                <a16:creationId xmlns:a16="http://schemas.microsoft.com/office/drawing/2014/main" id="{6B635812-D16F-43FD-91C6-0D49ECEF0138}"/>
              </a:ext>
            </a:extLst>
          </p:cNvPr>
          <p:cNvCxnSpPr>
            <a:stCxn id="27" idx="0"/>
            <a:endCxn id="9" idx="2"/>
          </p:cNvCxnSpPr>
          <p:nvPr/>
        </p:nvCxnSpPr>
        <p:spPr>
          <a:xfrm flipH="1" flipV="1">
            <a:off x="7028566" y="4182217"/>
            <a:ext cx="392203" cy="240005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76">
            <a:extLst>
              <a:ext uri="{FF2B5EF4-FFF2-40B4-BE49-F238E27FC236}">
                <a16:creationId xmlns:a16="http://schemas.microsoft.com/office/drawing/2014/main" id="{90A32B3C-C0EA-4B5B-BA00-AED50B79D056}"/>
              </a:ext>
            </a:extLst>
          </p:cNvPr>
          <p:cNvCxnSpPr>
            <a:stCxn id="34" idx="0"/>
            <a:endCxn id="9" idx="2"/>
          </p:cNvCxnSpPr>
          <p:nvPr/>
        </p:nvCxnSpPr>
        <p:spPr>
          <a:xfrm flipH="1" flipV="1">
            <a:off x="7028566" y="4182217"/>
            <a:ext cx="1355040" cy="240200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79">
            <a:extLst>
              <a:ext uri="{FF2B5EF4-FFF2-40B4-BE49-F238E27FC236}">
                <a16:creationId xmlns:a16="http://schemas.microsoft.com/office/drawing/2014/main" id="{168A075B-E706-4FE2-9AAF-2988039AD81F}"/>
              </a:ext>
            </a:extLst>
          </p:cNvPr>
          <p:cNvCxnSpPr>
            <a:stCxn id="41" idx="0"/>
            <a:endCxn id="9" idx="2"/>
          </p:cNvCxnSpPr>
          <p:nvPr/>
        </p:nvCxnSpPr>
        <p:spPr>
          <a:xfrm flipH="1" flipV="1">
            <a:off x="7028566" y="4182217"/>
            <a:ext cx="2318651" cy="240200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“文件 图标”的图片搜索结果">
            <a:extLst>
              <a:ext uri="{FF2B5EF4-FFF2-40B4-BE49-F238E27FC236}">
                <a16:creationId xmlns:a16="http://schemas.microsoft.com/office/drawing/2014/main" id="{AC80CC75-ADC6-4C51-8F82-1B6F255E8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73" y="5190968"/>
            <a:ext cx="233733" cy="3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28">
            <a:extLst>
              <a:ext uri="{FF2B5EF4-FFF2-40B4-BE49-F238E27FC236}">
                <a16:creationId xmlns:a16="http://schemas.microsoft.com/office/drawing/2014/main" id="{8EF2CF7C-5631-4C2F-BDCA-E490EB257D4A}"/>
              </a:ext>
            </a:extLst>
          </p:cNvPr>
          <p:cNvGrpSpPr/>
          <p:nvPr/>
        </p:nvGrpSpPr>
        <p:grpSpPr>
          <a:xfrm>
            <a:off x="5783858" y="4781552"/>
            <a:ext cx="727011" cy="226355"/>
            <a:chOff x="10078307" y="1543548"/>
            <a:chExt cx="3122945" cy="520412"/>
          </a:xfrm>
        </p:grpSpPr>
        <p:sp>
          <p:nvSpPr>
            <p:cNvPr id="16" name="Rounded Rectangle 129">
              <a:extLst>
                <a:ext uri="{FF2B5EF4-FFF2-40B4-BE49-F238E27FC236}">
                  <a16:creationId xmlns:a16="http://schemas.microsoft.com/office/drawing/2014/main" id="{CDA9BFFC-E56C-44F3-830A-B68F30894BFB}"/>
                </a:ext>
              </a:extLst>
            </p:cNvPr>
            <p:cNvSpPr/>
            <p:nvPr/>
          </p:nvSpPr>
          <p:spPr>
            <a:xfrm>
              <a:off x="10147167" y="1543548"/>
              <a:ext cx="2951054" cy="4296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37">
                <a:solidFill>
                  <a:schemeClr val="tx1"/>
                </a:solidFill>
              </a:endParaRPr>
            </a:p>
          </p:txBody>
        </p:sp>
        <p:sp>
          <p:nvSpPr>
            <p:cNvPr id="17" name="TextBox 130">
              <a:extLst>
                <a:ext uri="{FF2B5EF4-FFF2-40B4-BE49-F238E27FC236}">
                  <a16:creationId xmlns:a16="http://schemas.microsoft.com/office/drawing/2014/main" id="{71267FD2-8165-4CA5-8F9C-01490AE26BAD}"/>
                </a:ext>
              </a:extLst>
            </p:cNvPr>
            <p:cNvSpPr txBox="1"/>
            <p:nvPr/>
          </p:nvSpPr>
          <p:spPr>
            <a:xfrm>
              <a:off x="10078307" y="1604750"/>
              <a:ext cx="3122945" cy="45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67"/>
                </a:lnSpc>
              </a:pPr>
              <a:r>
                <a:rPr lang="en-US" sz="1185"/>
                <a:t>KCNN</a:t>
              </a:r>
            </a:p>
          </p:txBody>
        </p:sp>
      </p:grpSp>
      <p:cxnSp>
        <p:nvCxnSpPr>
          <p:cNvPr id="18" name="Straight Arrow Connector 131">
            <a:extLst>
              <a:ext uri="{FF2B5EF4-FFF2-40B4-BE49-F238E27FC236}">
                <a16:creationId xmlns:a16="http://schemas.microsoft.com/office/drawing/2014/main" id="{F22A8EFE-BFCB-4CFA-8076-6A70C2ACB387}"/>
              </a:ext>
            </a:extLst>
          </p:cNvPr>
          <p:cNvCxnSpPr>
            <a:stCxn id="14" idx="0"/>
            <a:endCxn id="16" idx="2"/>
          </p:cNvCxnSpPr>
          <p:nvPr/>
        </p:nvCxnSpPr>
        <p:spPr>
          <a:xfrm flipV="1">
            <a:off x="6138640" y="4968438"/>
            <a:ext cx="4746" cy="2225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32">
            <a:extLst>
              <a:ext uri="{FF2B5EF4-FFF2-40B4-BE49-F238E27FC236}">
                <a16:creationId xmlns:a16="http://schemas.microsoft.com/office/drawing/2014/main" id="{73EE9DD8-231B-4A5B-8710-06528F402075}"/>
              </a:ext>
            </a:extLst>
          </p:cNvPr>
          <p:cNvCxnSpPr>
            <a:stCxn id="16" idx="0"/>
            <a:endCxn id="20" idx="2"/>
          </p:cNvCxnSpPr>
          <p:nvPr/>
        </p:nvCxnSpPr>
        <p:spPr>
          <a:xfrm flipV="1">
            <a:off x="6143386" y="4544069"/>
            <a:ext cx="3981" cy="2374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33">
            <a:extLst>
              <a:ext uri="{FF2B5EF4-FFF2-40B4-BE49-F238E27FC236}">
                <a16:creationId xmlns:a16="http://schemas.microsoft.com/office/drawing/2014/main" id="{7D081D73-ABA6-4E80-8341-17DC4F1DF470}"/>
              </a:ext>
            </a:extLst>
          </p:cNvPr>
          <p:cNvGraphicFramePr>
            <a:graphicFrameLocks noGrp="1"/>
          </p:cNvGraphicFramePr>
          <p:nvPr/>
        </p:nvGraphicFramePr>
        <p:xfrm>
          <a:off x="5820205" y="4420745"/>
          <a:ext cx="654325" cy="123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65">
                  <a:extLst>
                    <a:ext uri="{9D8B030D-6E8A-4147-A177-3AD203B41FA5}">
                      <a16:colId xmlns:a16="http://schemas.microsoft.com/office/drawing/2014/main" val="1941107726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2468373870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1718859110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3819328082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3418595322"/>
                    </a:ext>
                  </a:extLst>
                </a:gridCol>
              </a:tblGrid>
              <a:tr h="123324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63569"/>
                  </a:ext>
                </a:extLst>
              </a:tr>
            </a:tbl>
          </a:graphicData>
        </a:graphic>
      </p:graphicFrame>
      <p:pic>
        <p:nvPicPr>
          <p:cNvPr id="21" name="Picture 2" descr="“文件 图标”的图片搜索结果">
            <a:extLst>
              <a:ext uri="{FF2B5EF4-FFF2-40B4-BE49-F238E27FC236}">
                <a16:creationId xmlns:a16="http://schemas.microsoft.com/office/drawing/2014/main" id="{D861B7BC-7F40-4893-AB99-B5F958CD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90" y="5190969"/>
            <a:ext cx="233733" cy="3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146">
            <a:extLst>
              <a:ext uri="{FF2B5EF4-FFF2-40B4-BE49-F238E27FC236}">
                <a16:creationId xmlns:a16="http://schemas.microsoft.com/office/drawing/2014/main" id="{63DA9BBC-1104-4EDD-9ED2-160B14F1B71A}"/>
              </a:ext>
            </a:extLst>
          </p:cNvPr>
          <p:cNvGrpSpPr/>
          <p:nvPr/>
        </p:nvGrpSpPr>
        <p:grpSpPr>
          <a:xfrm>
            <a:off x="7057216" y="4773310"/>
            <a:ext cx="727011" cy="229169"/>
            <a:chOff x="10061221" y="1543548"/>
            <a:chExt cx="3122945" cy="526878"/>
          </a:xfrm>
        </p:grpSpPr>
        <p:sp>
          <p:nvSpPr>
            <p:cNvPr id="23" name="Rounded Rectangle 147">
              <a:extLst>
                <a:ext uri="{FF2B5EF4-FFF2-40B4-BE49-F238E27FC236}">
                  <a16:creationId xmlns:a16="http://schemas.microsoft.com/office/drawing/2014/main" id="{F65C469D-AC69-4C8A-96B1-96AFA0F89C23}"/>
                </a:ext>
              </a:extLst>
            </p:cNvPr>
            <p:cNvSpPr/>
            <p:nvPr/>
          </p:nvSpPr>
          <p:spPr>
            <a:xfrm>
              <a:off x="10147167" y="1543548"/>
              <a:ext cx="2951052" cy="4296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37">
                <a:solidFill>
                  <a:schemeClr val="tx1"/>
                </a:solidFill>
              </a:endParaRPr>
            </a:p>
          </p:txBody>
        </p:sp>
        <p:sp>
          <p:nvSpPr>
            <p:cNvPr id="24" name="TextBox 148">
              <a:extLst>
                <a:ext uri="{FF2B5EF4-FFF2-40B4-BE49-F238E27FC236}">
                  <a16:creationId xmlns:a16="http://schemas.microsoft.com/office/drawing/2014/main" id="{3FE71660-283D-43C7-B1B6-96E1514C9793}"/>
                </a:ext>
              </a:extLst>
            </p:cNvPr>
            <p:cNvSpPr txBox="1"/>
            <p:nvPr/>
          </p:nvSpPr>
          <p:spPr>
            <a:xfrm>
              <a:off x="10061221" y="1611219"/>
              <a:ext cx="3122945" cy="459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67"/>
                </a:lnSpc>
              </a:pPr>
              <a:r>
                <a:rPr lang="en-US" sz="1185"/>
                <a:t>KCNN</a:t>
              </a:r>
            </a:p>
          </p:txBody>
        </p:sp>
      </p:grpSp>
      <p:cxnSp>
        <p:nvCxnSpPr>
          <p:cNvPr id="25" name="Straight Arrow Connector 149">
            <a:extLst>
              <a:ext uri="{FF2B5EF4-FFF2-40B4-BE49-F238E27FC236}">
                <a16:creationId xmlns:a16="http://schemas.microsoft.com/office/drawing/2014/main" id="{AB113F33-3915-4CEA-888A-3FBB2EC9BABD}"/>
              </a:ext>
            </a:extLst>
          </p:cNvPr>
          <p:cNvCxnSpPr>
            <a:stCxn id="21" idx="0"/>
            <a:endCxn id="23" idx="2"/>
          </p:cNvCxnSpPr>
          <p:nvPr/>
        </p:nvCxnSpPr>
        <p:spPr>
          <a:xfrm flipV="1">
            <a:off x="7420257" y="4960192"/>
            <a:ext cx="465" cy="2307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50">
            <a:extLst>
              <a:ext uri="{FF2B5EF4-FFF2-40B4-BE49-F238E27FC236}">
                <a16:creationId xmlns:a16="http://schemas.microsoft.com/office/drawing/2014/main" id="{490CEE5A-3624-4C0A-BFDD-2C5ABB42A0ED}"/>
              </a:ext>
            </a:extLst>
          </p:cNvPr>
          <p:cNvCxnSpPr>
            <a:stCxn id="23" idx="0"/>
            <a:endCxn id="27" idx="2"/>
          </p:cNvCxnSpPr>
          <p:nvPr/>
        </p:nvCxnSpPr>
        <p:spPr>
          <a:xfrm flipV="1">
            <a:off x="7420722" y="4549939"/>
            <a:ext cx="47" cy="2233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151">
            <a:extLst>
              <a:ext uri="{FF2B5EF4-FFF2-40B4-BE49-F238E27FC236}">
                <a16:creationId xmlns:a16="http://schemas.microsoft.com/office/drawing/2014/main" id="{9C053BEA-056D-43BF-B9E9-35FDBC63E287}"/>
              </a:ext>
            </a:extLst>
          </p:cNvPr>
          <p:cNvGraphicFramePr>
            <a:graphicFrameLocks noGrp="1"/>
          </p:cNvGraphicFramePr>
          <p:nvPr/>
        </p:nvGraphicFramePr>
        <p:xfrm>
          <a:off x="7093607" y="4422222"/>
          <a:ext cx="654325" cy="127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65">
                  <a:extLst>
                    <a:ext uri="{9D8B030D-6E8A-4147-A177-3AD203B41FA5}">
                      <a16:colId xmlns:a16="http://schemas.microsoft.com/office/drawing/2014/main" val="1941107726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2468373870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1718859110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3819328082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3418595322"/>
                    </a:ext>
                  </a:extLst>
                </a:gridCol>
              </a:tblGrid>
              <a:tr h="127717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63569"/>
                  </a:ext>
                </a:extLst>
              </a:tr>
            </a:tbl>
          </a:graphicData>
        </a:graphic>
      </p:graphicFrame>
      <p:pic>
        <p:nvPicPr>
          <p:cNvPr id="28" name="Picture 2" descr="“文件 图标”的图片搜索结果">
            <a:extLst>
              <a:ext uri="{FF2B5EF4-FFF2-40B4-BE49-F238E27FC236}">
                <a16:creationId xmlns:a16="http://schemas.microsoft.com/office/drawing/2014/main" id="{2F828DED-6A9E-4380-9A2A-903C084A5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43" y="5185642"/>
            <a:ext cx="233733" cy="3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154">
            <a:extLst>
              <a:ext uri="{FF2B5EF4-FFF2-40B4-BE49-F238E27FC236}">
                <a16:creationId xmlns:a16="http://schemas.microsoft.com/office/drawing/2014/main" id="{5586FA3F-65F1-4349-993C-4AB885939C11}"/>
              </a:ext>
            </a:extLst>
          </p:cNvPr>
          <p:cNvGrpSpPr/>
          <p:nvPr/>
        </p:nvGrpSpPr>
        <p:grpSpPr>
          <a:xfrm>
            <a:off x="8010437" y="4771886"/>
            <a:ext cx="727011" cy="228892"/>
            <a:chOff x="10017128" y="1543548"/>
            <a:chExt cx="3122945" cy="526245"/>
          </a:xfrm>
        </p:grpSpPr>
        <p:sp>
          <p:nvSpPr>
            <p:cNvPr id="30" name="Rounded Rectangle 155">
              <a:extLst>
                <a:ext uri="{FF2B5EF4-FFF2-40B4-BE49-F238E27FC236}">
                  <a16:creationId xmlns:a16="http://schemas.microsoft.com/office/drawing/2014/main" id="{459192EA-C9D9-4E6A-9A4B-5A76FD3249E1}"/>
                </a:ext>
              </a:extLst>
            </p:cNvPr>
            <p:cNvSpPr/>
            <p:nvPr/>
          </p:nvSpPr>
          <p:spPr>
            <a:xfrm>
              <a:off x="10147167" y="1543548"/>
              <a:ext cx="2951054" cy="4296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37">
                <a:solidFill>
                  <a:schemeClr val="tx1"/>
                </a:solidFill>
              </a:endParaRPr>
            </a:p>
          </p:txBody>
        </p:sp>
        <p:sp>
          <p:nvSpPr>
            <p:cNvPr id="31" name="TextBox 156">
              <a:extLst>
                <a:ext uri="{FF2B5EF4-FFF2-40B4-BE49-F238E27FC236}">
                  <a16:creationId xmlns:a16="http://schemas.microsoft.com/office/drawing/2014/main" id="{04BE7839-A5C4-4A0A-82E5-BA99AF6B63A7}"/>
                </a:ext>
              </a:extLst>
            </p:cNvPr>
            <p:cNvSpPr txBox="1"/>
            <p:nvPr/>
          </p:nvSpPr>
          <p:spPr>
            <a:xfrm>
              <a:off x="10017128" y="1610583"/>
              <a:ext cx="3122945" cy="45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67"/>
                </a:lnSpc>
              </a:pPr>
              <a:r>
                <a:rPr lang="en-US" sz="1185"/>
                <a:t>KCNN</a:t>
              </a:r>
            </a:p>
          </p:txBody>
        </p:sp>
      </p:grpSp>
      <p:cxnSp>
        <p:nvCxnSpPr>
          <p:cNvPr id="32" name="Straight Arrow Connector 157">
            <a:extLst>
              <a:ext uri="{FF2B5EF4-FFF2-40B4-BE49-F238E27FC236}">
                <a16:creationId xmlns:a16="http://schemas.microsoft.com/office/drawing/2014/main" id="{80DE5128-6382-4038-9AE0-122B5F89B33F}"/>
              </a:ext>
            </a:extLst>
          </p:cNvPr>
          <p:cNvCxnSpPr>
            <a:stCxn id="28" idx="0"/>
            <a:endCxn id="30" idx="2"/>
          </p:cNvCxnSpPr>
          <p:nvPr/>
        </p:nvCxnSpPr>
        <p:spPr>
          <a:xfrm flipH="1" flipV="1">
            <a:off x="8384208" y="4958771"/>
            <a:ext cx="903" cy="2268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158">
            <a:extLst>
              <a:ext uri="{FF2B5EF4-FFF2-40B4-BE49-F238E27FC236}">
                <a16:creationId xmlns:a16="http://schemas.microsoft.com/office/drawing/2014/main" id="{1B1BB38A-7E84-4489-B644-33C5DE763DD4}"/>
              </a:ext>
            </a:extLst>
          </p:cNvPr>
          <p:cNvCxnSpPr>
            <a:stCxn id="30" idx="0"/>
            <a:endCxn id="34" idx="2"/>
          </p:cNvCxnSpPr>
          <p:nvPr/>
        </p:nvCxnSpPr>
        <p:spPr>
          <a:xfrm flipH="1" flipV="1">
            <a:off x="8383606" y="4550134"/>
            <a:ext cx="602" cy="2217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159">
            <a:extLst>
              <a:ext uri="{FF2B5EF4-FFF2-40B4-BE49-F238E27FC236}">
                <a16:creationId xmlns:a16="http://schemas.microsoft.com/office/drawing/2014/main" id="{3764A275-EC97-4C6B-B688-9A0FE84F93CC}"/>
              </a:ext>
            </a:extLst>
          </p:cNvPr>
          <p:cNvGraphicFramePr>
            <a:graphicFrameLocks noGrp="1"/>
          </p:cNvGraphicFramePr>
          <p:nvPr/>
        </p:nvGraphicFramePr>
        <p:xfrm>
          <a:off x="8056444" y="4422417"/>
          <a:ext cx="654325" cy="127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65">
                  <a:extLst>
                    <a:ext uri="{9D8B030D-6E8A-4147-A177-3AD203B41FA5}">
                      <a16:colId xmlns:a16="http://schemas.microsoft.com/office/drawing/2014/main" val="1941107726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2468373870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1718859110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3819328082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3418595322"/>
                    </a:ext>
                  </a:extLst>
                </a:gridCol>
              </a:tblGrid>
              <a:tr h="127717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63569"/>
                  </a:ext>
                </a:extLst>
              </a:tr>
            </a:tbl>
          </a:graphicData>
        </a:graphic>
      </p:graphicFrame>
      <p:pic>
        <p:nvPicPr>
          <p:cNvPr id="35" name="Picture 2" descr="“文件 图标”的图片搜索结果">
            <a:extLst>
              <a:ext uri="{FF2B5EF4-FFF2-40B4-BE49-F238E27FC236}">
                <a16:creationId xmlns:a16="http://schemas.microsoft.com/office/drawing/2014/main" id="{61536614-B784-4E16-AADA-A0B4BA0A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46" y="5190969"/>
            <a:ext cx="233733" cy="3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162">
            <a:extLst>
              <a:ext uri="{FF2B5EF4-FFF2-40B4-BE49-F238E27FC236}">
                <a16:creationId xmlns:a16="http://schemas.microsoft.com/office/drawing/2014/main" id="{89728341-E44D-4C56-9306-A9D14406DC3D}"/>
              </a:ext>
            </a:extLst>
          </p:cNvPr>
          <p:cNvGrpSpPr/>
          <p:nvPr/>
        </p:nvGrpSpPr>
        <p:grpSpPr>
          <a:xfrm>
            <a:off x="8983707" y="4770537"/>
            <a:ext cx="727011" cy="230244"/>
            <a:chOff x="10061222" y="1543548"/>
            <a:chExt cx="3122945" cy="529355"/>
          </a:xfrm>
        </p:grpSpPr>
        <p:sp>
          <p:nvSpPr>
            <p:cNvPr id="37" name="Rounded Rectangle 163">
              <a:extLst>
                <a:ext uri="{FF2B5EF4-FFF2-40B4-BE49-F238E27FC236}">
                  <a16:creationId xmlns:a16="http://schemas.microsoft.com/office/drawing/2014/main" id="{A26D85A3-ECD9-4942-BEA7-4B5880944F25}"/>
                </a:ext>
              </a:extLst>
            </p:cNvPr>
            <p:cNvSpPr/>
            <p:nvPr/>
          </p:nvSpPr>
          <p:spPr>
            <a:xfrm>
              <a:off x="10147168" y="1543548"/>
              <a:ext cx="2951052" cy="4296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37">
                <a:solidFill>
                  <a:schemeClr val="tx1"/>
                </a:solidFill>
              </a:endParaRPr>
            </a:p>
          </p:txBody>
        </p:sp>
        <p:sp>
          <p:nvSpPr>
            <p:cNvPr id="38" name="TextBox 164">
              <a:extLst>
                <a:ext uri="{FF2B5EF4-FFF2-40B4-BE49-F238E27FC236}">
                  <a16:creationId xmlns:a16="http://schemas.microsoft.com/office/drawing/2014/main" id="{ADC1804C-EECC-4D15-B31C-10665FD17418}"/>
                </a:ext>
              </a:extLst>
            </p:cNvPr>
            <p:cNvSpPr txBox="1"/>
            <p:nvPr/>
          </p:nvSpPr>
          <p:spPr>
            <a:xfrm>
              <a:off x="10061222" y="1613691"/>
              <a:ext cx="3122945" cy="459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67"/>
                </a:lnSpc>
              </a:pPr>
              <a:r>
                <a:rPr lang="en-US" sz="1185"/>
                <a:t>KCNN</a:t>
              </a:r>
            </a:p>
          </p:txBody>
        </p:sp>
      </p:grpSp>
      <p:cxnSp>
        <p:nvCxnSpPr>
          <p:cNvPr id="39" name="Straight Arrow Connector 165">
            <a:extLst>
              <a:ext uri="{FF2B5EF4-FFF2-40B4-BE49-F238E27FC236}">
                <a16:creationId xmlns:a16="http://schemas.microsoft.com/office/drawing/2014/main" id="{C116C37C-3DD0-4474-876C-17AE22A07186}"/>
              </a:ext>
            </a:extLst>
          </p:cNvPr>
          <p:cNvCxnSpPr>
            <a:stCxn id="35" idx="0"/>
            <a:endCxn id="37" idx="2"/>
          </p:cNvCxnSpPr>
          <p:nvPr/>
        </p:nvCxnSpPr>
        <p:spPr>
          <a:xfrm flipV="1">
            <a:off x="9347213" y="4957421"/>
            <a:ext cx="0" cy="2335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66">
            <a:extLst>
              <a:ext uri="{FF2B5EF4-FFF2-40B4-BE49-F238E27FC236}">
                <a16:creationId xmlns:a16="http://schemas.microsoft.com/office/drawing/2014/main" id="{D4D17031-3CDB-438C-82B8-49E987EEA00C}"/>
              </a:ext>
            </a:extLst>
          </p:cNvPr>
          <p:cNvCxnSpPr>
            <a:stCxn id="37" idx="0"/>
            <a:endCxn id="41" idx="2"/>
          </p:cNvCxnSpPr>
          <p:nvPr/>
        </p:nvCxnSpPr>
        <p:spPr>
          <a:xfrm flipV="1">
            <a:off x="9347213" y="4550134"/>
            <a:ext cx="4" cy="2204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167">
            <a:extLst>
              <a:ext uri="{FF2B5EF4-FFF2-40B4-BE49-F238E27FC236}">
                <a16:creationId xmlns:a16="http://schemas.microsoft.com/office/drawing/2014/main" id="{01186300-8B1B-4F4C-A4BC-D6DE5BC21BB3}"/>
              </a:ext>
            </a:extLst>
          </p:cNvPr>
          <p:cNvGraphicFramePr>
            <a:graphicFrameLocks noGrp="1"/>
          </p:cNvGraphicFramePr>
          <p:nvPr/>
        </p:nvGraphicFramePr>
        <p:xfrm>
          <a:off x="9020055" y="4422417"/>
          <a:ext cx="654325" cy="127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65">
                  <a:extLst>
                    <a:ext uri="{9D8B030D-6E8A-4147-A177-3AD203B41FA5}">
                      <a16:colId xmlns:a16="http://schemas.microsoft.com/office/drawing/2014/main" val="1941107726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2468373870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1718859110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3819328082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3418595322"/>
                    </a:ext>
                  </a:extLst>
                </a:gridCol>
              </a:tblGrid>
              <a:tr h="127717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63569"/>
                  </a:ext>
                </a:extLst>
              </a:tr>
            </a:tbl>
          </a:graphicData>
        </a:graphic>
      </p:graphicFrame>
      <p:graphicFrame>
        <p:nvGraphicFramePr>
          <p:cNvPr id="42" name="Table 263">
            <a:extLst>
              <a:ext uri="{FF2B5EF4-FFF2-40B4-BE49-F238E27FC236}">
                <a16:creationId xmlns:a16="http://schemas.microsoft.com/office/drawing/2014/main" id="{65AF6DE9-8F5B-4EEC-BCAD-4465E78A671A}"/>
              </a:ext>
            </a:extLst>
          </p:cNvPr>
          <p:cNvGraphicFramePr>
            <a:graphicFrameLocks noGrp="1"/>
          </p:cNvGraphicFramePr>
          <p:nvPr/>
        </p:nvGraphicFramePr>
        <p:xfrm>
          <a:off x="8056326" y="2858101"/>
          <a:ext cx="654325" cy="127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65">
                  <a:extLst>
                    <a:ext uri="{9D8B030D-6E8A-4147-A177-3AD203B41FA5}">
                      <a16:colId xmlns:a16="http://schemas.microsoft.com/office/drawing/2014/main" val="1941107726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2468373870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1718859110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3819328082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3418595322"/>
                    </a:ext>
                  </a:extLst>
                </a:gridCol>
              </a:tblGrid>
              <a:tr h="127717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63569"/>
                  </a:ext>
                </a:extLst>
              </a:tr>
            </a:tbl>
          </a:graphicData>
        </a:graphic>
      </p:graphicFrame>
      <p:grpSp>
        <p:nvGrpSpPr>
          <p:cNvPr id="43" name="组合 374">
            <a:extLst>
              <a:ext uri="{FF2B5EF4-FFF2-40B4-BE49-F238E27FC236}">
                <a16:creationId xmlns:a16="http://schemas.microsoft.com/office/drawing/2014/main" id="{D5CC5412-6173-463E-8B96-EC7DD81D7E83}"/>
              </a:ext>
            </a:extLst>
          </p:cNvPr>
          <p:cNvGrpSpPr/>
          <p:nvPr/>
        </p:nvGrpSpPr>
        <p:grpSpPr>
          <a:xfrm>
            <a:off x="7039451" y="2985818"/>
            <a:ext cx="2318652" cy="1436599"/>
            <a:chOff x="5515450" y="2985818"/>
            <a:chExt cx="2318652" cy="1436599"/>
          </a:xfrm>
        </p:grpSpPr>
        <p:cxnSp>
          <p:nvCxnSpPr>
            <p:cNvPr id="44" name="Curved Connector 1040">
              <a:extLst>
                <a:ext uri="{FF2B5EF4-FFF2-40B4-BE49-F238E27FC236}">
                  <a16:creationId xmlns:a16="http://schemas.microsoft.com/office/drawing/2014/main" id="{97B2A8B2-C8F7-4F3F-8C5B-4ED696437F8B}"/>
                </a:ext>
              </a:extLst>
            </p:cNvPr>
            <p:cNvCxnSpPr>
              <a:cxnSpLocks/>
              <a:stCxn id="9" idx="0"/>
              <a:endCxn id="54" idx="2"/>
            </p:cNvCxnSpPr>
            <p:nvPr/>
          </p:nvCxnSpPr>
          <p:spPr>
            <a:xfrm rot="5400000" flipH="1" flipV="1">
              <a:off x="5741227" y="3465577"/>
              <a:ext cx="285931" cy="737482"/>
            </a:xfrm>
            <a:prstGeom prst="curvedConnector2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185">
              <a:extLst>
                <a:ext uri="{FF2B5EF4-FFF2-40B4-BE49-F238E27FC236}">
                  <a16:creationId xmlns:a16="http://schemas.microsoft.com/office/drawing/2014/main" id="{0C88623B-DEF4-42E9-8B61-18C4DF6925B8}"/>
                </a:ext>
              </a:extLst>
            </p:cNvPr>
            <p:cNvCxnSpPr>
              <a:cxnSpLocks/>
              <a:stCxn id="9" idx="0"/>
              <a:endCxn id="53" idx="3"/>
            </p:cNvCxnSpPr>
            <p:nvPr/>
          </p:nvCxnSpPr>
          <p:spPr>
            <a:xfrm rot="5400000" flipH="1" flipV="1">
              <a:off x="6042829" y="3203281"/>
              <a:ext cx="246624" cy="1301381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2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186">
              <a:extLst>
                <a:ext uri="{FF2B5EF4-FFF2-40B4-BE49-F238E27FC236}">
                  <a16:creationId xmlns:a16="http://schemas.microsoft.com/office/drawing/2014/main" id="{5C4DB7AC-5B2A-4A45-B81E-835EB22CE2B5}"/>
                </a:ext>
              </a:extLst>
            </p:cNvPr>
            <p:cNvCxnSpPr>
              <a:cxnSpLocks/>
              <a:stCxn id="9" idx="0"/>
              <a:endCxn id="55" idx="4"/>
            </p:cNvCxnSpPr>
            <p:nvPr/>
          </p:nvCxnSpPr>
          <p:spPr>
            <a:xfrm rot="5400000" flipH="1" flipV="1">
              <a:off x="6337464" y="2925640"/>
              <a:ext cx="229630" cy="1873656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2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135">
              <a:extLst>
                <a:ext uri="{FF2B5EF4-FFF2-40B4-BE49-F238E27FC236}">
                  <a16:creationId xmlns:a16="http://schemas.microsoft.com/office/drawing/2014/main" id="{16B2ABB9-CCFF-4F00-A9B2-67025440A5FE}"/>
                </a:ext>
              </a:extLst>
            </p:cNvPr>
            <p:cNvCxnSpPr>
              <a:stCxn id="27" idx="0"/>
              <a:endCxn id="54" idx="3"/>
            </p:cNvCxnSpPr>
            <p:nvPr/>
          </p:nvCxnSpPr>
          <p:spPr>
            <a:xfrm flipV="1">
              <a:off x="5907654" y="3732380"/>
              <a:ext cx="362946" cy="6898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203">
              <a:extLst>
                <a:ext uri="{FF2B5EF4-FFF2-40B4-BE49-F238E27FC236}">
                  <a16:creationId xmlns:a16="http://schemas.microsoft.com/office/drawing/2014/main" id="{96D350FC-481A-4C61-B670-E4421B945481}"/>
                </a:ext>
              </a:extLst>
            </p:cNvPr>
            <p:cNvCxnSpPr>
              <a:stCxn id="34" idx="0"/>
              <a:endCxn id="53" idx="4"/>
            </p:cNvCxnSpPr>
            <p:nvPr/>
          </p:nvCxnSpPr>
          <p:spPr>
            <a:xfrm flipH="1" flipV="1">
              <a:off x="6859483" y="3747653"/>
              <a:ext cx="11008" cy="6747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206">
              <a:extLst>
                <a:ext uri="{FF2B5EF4-FFF2-40B4-BE49-F238E27FC236}">
                  <a16:creationId xmlns:a16="http://schemas.microsoft.com/office/drawing/2014/main" id="{AC4D10F2-B6F5-44EB-9026-5697B40F6D99}"/>
                </a:ext>
              </a:extLst>
            </p:cNvPr>
            <p:cNvCxnSpPr>
              <a:stCxn id="41" idx="0"/>
              <a:endCxn id="55" idx="5"/>
            </p:cNvCxnSpPr>
            <p:nvPr/>
          </p:nvCxnSpPr>
          <p:spPr>
            <a:xfrm flipH="1" flipV="1">
              <a:off x="7431758" y="3730659"/>
              <a:ext cx="402344" cy="6917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209">
              <a:extLst>
                <a:ext uri="{FF2B5EF4-FFF2-40B4-BE49-F238E27FC236}">
                  <a16:creationId xmlns:a16="http://schemas.microsoft.com/office/drawing/2014/main" id="{011F9F0A-C49A-42A4-AFA1-7B2C2D8A16C4}"/>
                </a:ext>
              </a:extLst>
            </p:cNvPr>
            <p:cNvCxnSpPr>
              <a:stCxn id="54" idx="7"/>
              <a:endCxn id="56" idx="3"/>
            </p:cNvCxnSpPr>
            <p:nvPr/>
          </p:nvCxnSpPr>
          <p:spPr>
            <a:xfrm flipV="1">
              <a:off x="6355905" y="3279676"/>
              <a:ext cx="461552" cy="3706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213">
              <a:extLst>
                <a:ext uri="{FF2B5EF4-FFF2-40B4-BE49-F238E27FC236}">
                  <a16:creationId xmlns:a16="http://schemas.microsoft.com/office/drawing/2014/main" id="{3367A324-2361-40E9-BA04-CCBB4857AC38}"/>
                </a:ext>
              </a:extLst>
            </p:cNvPr>
            <p:cNvCxnSpPr>
              <a:stCxn id="53" idx="0"/>
              <a:endCxn id="56" idx="4"/>
            </p:cNvCxnSpPr>
            <p:nvPr/>
          </p:nvCxnSpPr>
          <p:spPr>
            <a:xfrm flipV="1">
              <a:off x="6859482" y="3296426"/>
              <a:ext cx="1" cy="3351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216">
              <a:extLst>
                <a:ext uri="{FF2B5EF4-FFF2-40B4-BE49-F238E27FC236}">
                  <a16:creationId xmlns:a16="http://schemas.microsoft.com/office/drawing/2014/main" id="{372D8E9D-720B-4939-A3DC-588ABEB1BD88}"/>
                </a:ext>
              </a:extLst>
            </p:cNvPr>
            <p:cNvCxnSpPr>
              <a:stCxn id="55" idx="1"/>
              <a:endCxn id="56" idx="5"/>
            </p:cNvCxnSpPr>
            <p:nvPr/>
          </p:nvCxnSpPr>
          <p:spPr>
            <a:xfrm flipH="1" flipV="1">
              <a:off x="6901512" y="3279676"/>
              <a:ext cx="444944" cy="36892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lowchart: Summing Junction 183">
              <a:extLst>
                <a:ext uri="{FF2B5EF4-FFF2-40B4-BE49-F238E27FC236}">
                  <a16:creationId xmlns:a16="http://schemas.microsoft.com/office/drawing/2014/main" id="{524820AC-8E45-49DB-A4BB-77A5474B0655}"/>
                </a:ext>
              </a:extLst>
            </p:cNvPr>
            <p:cNvSpPr/>
            <p:nvPr/>
          </p:nvSpPr>
          <p:spPr>
            <a:xfrm>
              <a:off x="6799165" y="3631608"/>
              <a:ext cx="120636" cy="116045"/>
            </a:xfrm>
            <a:prstGeom prst="flowChartSummingJuncti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37"/>
            </a:p>
          </p:txBody>
        </p:sp>
        <p:sp>
          <p:nvSpPr>
            <p:cNvPr id="54" name="Flowchart: Summing Junction 227">
              <a:extLst>
                <a:ext uri="{FF2B5EF4-FFF2-40B4-BE49-F238E27FC236}">
                  <a16:creationId xmlns:a16="http://schemas.microsoft.com/office/drawing/2014/main" id="{F79247D5-309D-4D33-A39B-BC7B771E3C96}"/>
                </a:ext>
              </a:extLst>
            </p:cNvPr>
            <p:cNvSpPr/>
            <p:nvPr/>
          </p:nvSpPr>
          <p:spPr>
            <a:xfrm>
              <a:off x="6252933" y="3633329"/>
              <a:ext cx="120636" cy="116045"/>
            </a:xfrm>
            <a:prstGeom prst="flowChartSummingJuncti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37"/>
            </a:p>
          </p:txBody>
        </p:sp>
        <p:sp>
          <p:nvSpPr>
            <p:cNvPr id="55" name="Flowchart: Summing Junction 228">
              <a:extLst>
                <a:ext uri="{FF2B5EF4-FFF2-40B4-BE49-F238E27FC236}">
                  <a16:creationId xmlns:a16="http://schemas.microsoft.com/office/drawing/2014/main" id="{1831702E-F00F-480F-9D50-CA062918711E}"/>
                </a:ext>
              </a:extLst>
            </p:cNvPr>
            <p:cNvSpPr/>
            <p:nvPr/>
          </p:nvSpPr>
          <p:spPr>
            <a:xfrm>
              <a:off x="7328789" y="3631608"/>
              <a:ext cx="120636" cy="116045"/>
            </a:xfrm>
            <a:prstGeom prst="flowChartSummingJuncti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37"/>
            </a:p>
          </p:txBody>
        </p:sp>
        <p:sp>
          <p:nvSpPr>
            <p:cNvPr id="56" name="Flowchart: Or 236">
              <a:extLst>
                <a:ext uri="{FF2B5EF4-FFF2-40B4-BE49-F238E27FC236}">
                  <a16:creationId xmlns:a16="http://schemas.microsoft.com/office/drawing/2014/main" id="{9F9C798C-B865-429E-9F74-2B0E7A0807BB}"/>
                </a:ext>
              </a:extLst>
            </p:cNvPr>
            <p:cNvSpPr/>
            <p:nvPr/>
          </p:nvSpPr>
          <p:spPr>
            <a:xfrm>
              <a:off x="6800048" y="3182072"/>
              <a:ext cx="118876" cy="114351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37"/>
            </a:p>
          </p:txBody>
        </p:sp>
        <p:cxnSp>
          <p:nvCxnSpPr>
            <p:cNvPr id="57" name="Straight Arrow Connector 264">
              <a:extLst>
                <a:ext uri="{FF2B5EF4-FFF2-40B4-BE49-F238E27FC236}">
                  <a16:creationId xmlns:a16="http://schemas.microsoft.com/office/drawing/2014/main" id="{DEDF326F-3146-4621-99A0-BA4F97B5107E}"/>
                </a:ext>
              </a:extLst>
            </p:cNvPr>
            <p:cNvCxnSpPr>
              <a:stCxn id="56" idx="0"/>
              <a:endCxn id="42" idx="2"/>
            </p:cNvCxnSpPr>
            <p:nvPr/>
          </p:nvCxnSpPr>
          <p:spPr>
            <a:xfrm flipV="1">
              <a:off x="6859486" y="2985818"/>
              <a:ext cx="10887" cy="1962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Elbow Connector 199">
            <a:extLst>
              <a:ext uri="{FF2B5EF4-FFF2-40B4-BE49-F238E27FC236}">
                <a16:creationId xmlns:a16="http://schemas.microsoft.com/office/drawing/2014/main" id="{42E7EF9F-A160-4B6A-850E-E1205E65A7B1}"/>
              </a:ext>
            </a:extLst>
          </p:cNvPr>
          <p:cNvCxnSpPr>
            <a:stCxn id="20" idx="0"/>
            <a:endCxn id="60" idx="1"/>
          </p:cNvCxnSpPr>
          <p:nvPr/>
        </p:nvCxnSpPr>
        <p:spPr>
          <a:xfrm rot="5400000" flipH="1" flipV="1">
            <a:off x="5518107" y="3277279"/>
            <a:ext cx="1772726" cy="514206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280">
            <a:extLst>
              <a:ext uri="{FF2B5EF4-FFF2-40B4-BE49-F238E27FC236}">
                <a16:creationId xmlns:a16="http://schemas.microsoft.com/office/drawing/2014/main" id="{53784DDB-2247-4E98-9424-CAC3486D1008}"/>
              </a:ext>
            </a:extLst>
          </p:cNvPr>
          <p:cNvCxnSpPr>
            <a:stCxn id="42" idx="0"/>
            <a:endCxn id="60" idx="3"/>
          </p:cNvCxnSpPr>
          <p:nvPr/>
        </p:nvCxnSpPr>
        <p:spPr>
          <a:xfrm rot="16200000" flipV="1">
            <a:off x="8042127" y="2516739"/>
            <a:ext cx="210082" cy="472641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Table 284">
            <a:extLst>
              <a:ext uri="{FF2B5EF4-FFF2-40B4-BE49-F238E27FC236}">
                <a16:creationId xmlns:a16="http://schemas.microsoft.com/office/drawing/2014/main" id="{35F11591-C015-4930-8ADA-E346877439F0}"/>
              </a:ext>
            </a:extLst>
          </p:cNvPr>
          <p:cNvGraphicFramePr>
            <a:graphicFrameLocks noGrp="1"/>
          </p:cNvGraphicFramePr>
          <p:nvPr/>
        </p:nvGraphicFramePr>
        <p:xfrm>
          <a:off x="6661573" y="2584161"/>
          <a:ext cx="1249274" cy="127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65">
                  <a:extLst>
                    <a:ext uri="{9D8B030D-6E8A-4147-A177-3AD203B41FA5}">
                      <a16:colId xmlns:a16="http://schemas.microsoft.com/office/drawing/2014/main" val="1941107726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2468373870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1718859110"/>
                    </a:ext>
                  </a:extLst>
                </a:gridCol>
                <a:gridCol w="130865">
                  <a:extLst>
                    <a:ext uri="{9D8B030D-6E8A-4147-A177-3AD203B41FA5}">
                      <a16:colId xmlns:a16="http://schemas.microsoft.com/office/drawing/2014/main" val="3819328082"/>
                    </a:ext>
                  </a:extLst>
                </a:gridCol>
                <a:gridCol w="120969">
                  <a:extLst>
                    <a:ext uri="{9D8B030D-6E8A-4147-A177-3AD203B41FA5}">
                      <a16:colId xmlns:a16="http://schemas.microsoft.com/office/drawing/2014/main" val="3418595322"/>
                    </a:ext>
                  </a:extLst>
                </a:gridCol>
                <a:gridCol w="120969">
                  <a:extLst>
                    <a:ext uri="{9D8B030D-6E8A-4147-A177-3AD203B41FA5}">
                      <a16:colId xmlns:a16="http://schemas.microsoft.com/office/drawing/2014/main" val="3574341703"/>
                    </a:ext>
                  </a:extLst>
                </a:gridCol>
                <a:gridCol w="120969">
                  <a:extLst>
                    <a:ext uri="{9D8B030D-6E8A-4147-A177-3AD203B41FA5}">
                      <a16:colId xmlns:a16="http://schemas.microsoft.com/office/drawing/2014/main" val="3748279737"/>
                    </a:ext>
                  </a:extLst>
                </a:gridCol>
                <a:gridCol w="120969">
                  <a:extLst>
                    <a:ext uri="{9D8B030D-6E8A-4147-A177-3AD203B41FA5}">
                      <a16:colId xmlns:a16="http://schemas.microsoft.com/office/drawing/2014/main" val="2645888806"/>
                    </a:ext>
                  </a:extLst>
                </a:gridCol>
                <a:gridCol w="120969">
                  <a:extLst>
                    <a:ext uri="{9D8B030D-6E8A-4147-A177-3AD203B41FA5}">
                      <a16:colId xmlns:a16="http://schemas.microsoft.com/office/drawing/2014/main" val="3148013159"/>
                    </a:ext>
                  </a:extLst>
                </a:gridCol>
                <a:gridCol w="120969">
                  <a:extLst>
                    <a:ext uri="{9D8B030D-6E8A-4147-A177-3AD203B41FA5}">
                      <a16:colId xmlns:a16="http://schemas.microsoft.com/office/drawing/2014/main" val="3357098570"/>
                    </a:ext>
                  </a:extLst>
                </a:gridCol>
              </a:tblGrid>
              <a:tr h="127717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63569"/>
                  </a:ext>
                </a:extLst>
              </a:tr>
            </a:tbl>
          </a:graphicData>
        </a:graphic>
      </p:graphicFrame>
      <p:cxnSp>
        <p:nvCxnSpPr>
          <p:cNvPr id="61" name="Straight Connector 331">
            <a:extLst>
              <a:ext uri="{FF2B5EF4-FFF2-40B4-BE49-F238E27FC236}">
                <a16:creationId xmlns:a16="http://schemas.microsoft.com/office/drawing/2014/main" id="{B0E93AE0-284E-4FF0-92DD-F07B87251D41}"/>
              </a:ext>
            </a:extLst>
          </p:cNvPr>
          <p:cNvCxnSpPr>
            <a:stCxn id="66" idx="4"/>
            <a:endCxn id="60" idx="0"/>
          </p:cNvCxnSpPr>
          <p:nvPr/>
        </p:nvCxnSpPr>
        <p:spPr>
          <a:xfrm>
            <a:off x="7087900" y="2437991"/>
            <a:ext cx="198310" cy="1461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47">
            <a:extLst>
              <a:ext uri="{FF2B5EF4-FFF2-40B4-BE49-F238E27FC236}">
                <a16:creationId xmlns:a16="http://schemas.microsoft.com/office/drawing/2014/main" id="{0F1D268E-EFA7-4A75-A7BB-1197B725A563}"/>
              </a:ext>
            </a:extLst>
          </p:cNvPr>
          <p:cNvCxnSpPr>
            <a:stCxn id="71" idx="4"/>
            <a:endCxn id="60" idx="0"/>
          </p:cNvCxnSpPr>
          <p:nvPr/>
        </p:nvCxnSpPr>
        <p:spPr>
          <a:xfrm flipH="1">
            <a:off x="7286210" y="2433224"/>
            <a:ext cx="125736" cy="150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48">
            <a:extLst>
              <a:ext uri="{FF2B5EF4-FFF2-40B4-BE49-F238E27FC236}">
                <a16:creationId xmlns:a16="http://schemas.microsoft.com/office/drawing/2014/main" id="{7E2D794F-24A2-46C6-BDDE-45C594BE0D24}"/>
              </a:ext>
            </a:extLst>
          </p:cNvPr>
          <p:cNvCxnSpPr>
            <a:stCxn id="74" idx="3"/>
            <a:endCxn id="60" idx="0"/>
          </p:cNvCxnSpPr>
          <p:nvPr/>
        </p:nvCxnSpPr>
        <p:spPr>
          <a:xfrm flipH="1">
            <a:off x="7286210" y="2413421"/>
            <a:ext cx="414690" cy="1707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366">
            <a:extLst>
              <a:ext uri="{FF2B5EF4-FFF2-40B4-BE49-F238E27FC236}">
                <a16:creationId xmlns:a16="http://schemas.microsoft.com/office/drawing/2014/main" id="{23689E14-8975-431C-B92F-3D0F15C01D49}"/>
              </a:ext>
            </a:extLst>
          </p:cNvPr>
          <p:cNvCxnSpPr>
            <a:stCxn id="78" idx="5"/>
            <a:endCxn id="60" idx="0"/>
          </p:cNvCxnSpPr>
          <p:nvPr/>
        </p:nvCxnSpPr>
        <p:spPr>
          <a:xfrm>
            <a:off x="6810443" y="2409131"/>
            <a:ext cx="475767" cy="1750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424">
            <a:extLst>
              <a:ext uri="{FF2B5EF4-FFF2-40B4-BE49-F238E27FC236}">
                <a16:creationId xmlns:a16="http://schemas.microsoft.com/office/drawing/2014/main" id="{CBFFDCB4-A0DF-4AAF-968F-D8CD96203CAE}"/>
              </a:ext>
            </a:extLst>
          </p:cNvPr>
          <p:cNvGrpSpPr/>
          <p:nvPr/>
        </p:nvGrpSpPr>
        <p:grpSpPr>
          <a:xfrm>
            <a:off x="6685750" y="1735110"/>
            <a:ext cx="1149740" cy="702881"/>
            <a:chOff x="6415123" y="1617363"/>
            <a:chExt cx="2394966" cy="1470963"/>
          </a:xfrm>
        </p:grpSpPr>
        <p:sp>
          <p:nvSpPr>
            <p:cNvPr id="66" name="Oval 309">
              <a:extLst>
                <a:ext uri="{FF2B5EF4-FFF2-40B4-BE49-F238E27FC236}">
                  <a16:creationId xmlns:a16="http://schemas.microsoft.com/office/drawing/2014/main" id="{C1F6200B-BD39-4997-AA60-CFF36B4B627E}"/>
                </a:ext>
              </a:extLst>
            </p:cNvPr>
            <p:cNvSpPr/>
            <p:nvPr/>
          </p:nvSpPr>
          <p:spPr>
            <a:xfrm>
              <a:off x="7100668" y="2772186"/>
              <a:ext cx="304307" cy="3161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37"/>
            </a:p>
          </p:txBody>
        </p:sp>
        <p:sp>
          <p:nvSpPr>
            <p:cNvPr id="67" name="Oval 311">
              <a:extLst>
                <a:ext uri="{FF2B5EF4-FFF2-40B4-BE49-F238E27FC236}">
                  <a16:creationId xmlns:a16="http://schemas.microsoft.com/office/drawing/2014/main" id="{ED0EA8E4-1E9A-494F-AA89-D183866AFF8A}"/>
                </a:ext>
              </a:extLst>
            </p:cNvPr>
            <p:cNvSpPr/>
            <p:nvPr/>
          </p:nvSpPr>
          <p:spPr>
            <a:xfrm>
              <a:off x="7444791" y="2197608"/>
              <a:ext cx="304307" cy="3161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37"/>
            </a:p>
          </p:txBody>
        </p:sp>
        <p:sp>
          <p:nvSpPr>
            <p:cNvPr id="68" name="Oval 312">
              <a:extLst>
                <a:ext uri="{FF2B5EF4-FFF2-40B4-BE49-F238E27FC236}">
                  <a16:creationId xmlns:a16="http://schemas.microsoft.com/office/drawing/2014/main" id="{65D081F6-52E1-4483-8090-C24E2CF6A915}"/>
                </a:ext>
              </a:extLst>
            </p:cNvPr>
            <p:cNvSpPr/>
            <p:nvPr/>
          </p:nvSpPr>
          <p:spPr>
            <a:xfrm>
              <a:off x="8079978" y="2190400"/>
              <a:ext cx="304307" cy="3161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37"/>
            </a:p>
          </p:txBody>
        </p:sp>
        <p:cxnSp>
          <p:nvCxnSpPr>
            <p:cNvPr id="69" name="Straight Connector 315">
              <a:extLst>
                <a:ext uri="{FF2B5EF4-FFF2-40B4-BE49-F238E27FC236}">
                  <a16:creationId xmlns:a16="http://schemas.microsoft.com/office/drawing/2014/main" id="{2D4EC17C-E789-4180-83DB-8BDC779060A9}"/>
                </a:ext>
              </a:extLst>
            </p:cNvPr>
            <p:cNvCxnSpPr>
              <a:stCxn id="67" idx="4"/>
              <a:endCxn id="66" idx="0"/>
            </p:cNvCxnSpPr>
            <p:nvPr/>
          </p:nvCxnSpPr>
          <p:spPr>
            <a:xfrm flipH="1">
              <a:off x="7252822" y="2513748"/>
              <a:ext cx="344123" cy="258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320">
              <a:extLst>
                <a:ext uri="{FF2B5EF4-FFF2-40B4-BE49-F238E27FC236}">
                  <a16:creationId xmlns:a16="http://schemas.microsoft.com/office/drawing/2014/main" id="{EAE96B9B-8ABD-406F-AF4C-A5CAABE40063}"/>
                </a:ext>
              </a:extLst>
            </p:cNvPr>
            <p:cNvCxnSpPr>
              <a:stCxn id="68" idx="4"/>
              <a:endCxn id="66" idx="0"/>
            </p:cNvCxnSpPr>
            <p:nvPr/>
          </p:nvCxnSpPr>
          <p:spPr>
            <a:xfrm flipH="1">
              <a:off x="7252822" y="2506540"/>
              <a:ext cx="979310" cy="2656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330">
              <a:extLst>
                <a:ext uri="{FF2B5EF4-FFF2-40B4-BE49-F238E27FC236}">
                  <a16:creationId xmlns:a16="http://schemas.microsoft.com/office/drawing/2014/main" id="{ECFC5B21-87FE-4CDB-B490-0D9F70559221}"/>
                </a:ext>
              </a:extLst>
            </p:cNvPr>
            <p:cNvSpPr/>
            <p:nvPr/>
          </p:nvSpPr>
          <p:spPr>
            <a:xfrm>
              <a:off x="7775671" y="2762210"/>
              <a:ext cx="304307" cy="3161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37"/>
            </a:p>
          </p:txBody>
        </p:sp>
        <p:cxnSp>
          <p:nvCxnSpPr>
            <p:cNvPr id="72" name="Straight Connector 332">
              <a:extLst>
                <a:ext uri="{FF2B5EF4-FFF2-40B4-BE49-F238E27FC236}">
                  <a16:creationId xmlns:a16="http://schemas.microsoft.com/office/drawing/2014/main" id="{ACBEBB46-7F8E-42B3-80C2-39CFFC9FCE74}"/>
                </a:ext>
              </a:extLst>
            </p:cNvPr>
            <p:cNvCxnSpPr>
              <a:stCxn id="67" idx="4"/>
              <a:endCxn id="71" idx="0"/>
            </p:cNvCxnSpPr>
            <p:nvPr/>
          </p:nvCxnSpPr>
          <p:spPr>
            <a:xfrm>
              <a:off x="7596945" y="2513748"/>
              <a:ext cx="330880" cy="2484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333">
              <a:extLst>
                <a:ext uri="{FF2B5EF4-FFF2-40B4-BE49-F238E27FC236}">
                  <a16:creationId xmlns:a16="http://schemas.microsoft.com/office/drawing/2014/main" id="{6D030D65-0F1E-4007-823E-F52FD1E98808}"/>
                </a:ext>
              </a:extLst>
            </p:cNvPr>
            <p:cNvCxnSpPr>
              <a:stCxn id="68" idx="4"/>
              <a:endCxn id="71" idx="0"/>
            </p:cNvCxnSpPr>
            <p:nvPr/>
          </p:nvCxnSpPr>
          <p:spPr>
            <a:xfrm flipH="1">
              <a:off x="7927825" y="2506540"/>
              <a:ext cx="304307" cy="2556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336">
              <a:extLst>
                <a:ext uri="{FF2B5EF4-FFF2-40B4-BE49-F238E27FC236}">
                  <a16:creationId xmlns:a16="http://schemas.microsoft.com/office/drawing/2014/main" id="{09674542-D5F3-4262-B36C-C83C14B635B9}"/>
                </a:ext>
              </a:extLst>
            </p:cNvPr>
            <p:cNvSpPr/>
            <p:nvPr/>
          </p:nvSpPr>
          <p:spPr>
            <a:xfrm>
              <a:off x="8481630" y="2766288"/>
              <a:ext cx="328459" cy="3170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37"/>
            </a:p>
          </p:txBody>
        </p:sp>
        <p:cxnSp>
          <p:nvCxnSpPr>
            <p:cNvPr id="75" name="Straight Connector 337">
              <a:extLst>
                <a:ext uri="{FF2B5EF4-FFF2-40B4-BE49-F238E27FC236}">
                  <a16:creationId xmlns:a16="http://schemas.microsoft.com/office/drawing/2014/main" id="{98DAF7A4-9E10-45F2-B22C-F117B93D101D}"/>
                </a:ext>
              </a:extLst>
            </p:cNvPr>
            <p:cNvCxnSpPr>
              <a:stCxn id="67" idx="4"/>
              <a:endCxn id="74" idx="0"/>
            </p:cNvCxnSpPr>
            <p:nvPr/>
          </p:nvCxnSpPr>
          <p:spPr>
            <a:xfrm>
              <a:off x="7596945" y="2513748"/>
              <a:ext cx="1048915" cy="2525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338">
              <a:extLst>
                <a:ext uri="{FF2B5EF4-FFF2-40B4-BE49-F238E27FC236}">
                  <a16:creationId xmlns:a16="http://schemas.microsoft.com/office/drawing/2014/main" id="{8C52B404-1F67-4331-B4AD-916D59DE1C11}"/>
                </a:ext>
              </a:extLst>
            </p:cNvPr>
            <p:cNvCxnSpPr>
              <a:stCxn id="68" idx="4"/>
              <a:endCxn id="74" idx="0"/>
            </p:cNvCxnSpPr>
            <p:nvPr/>
          </p:nvCxnSpPr>
          <p:spPr>
            <a:xfrm>
              <a:off x="8232132" y="2506540"/>
              <a:ext cx="413728" cy="2597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352">
              <a:extLst>
                <a:ext uri="{FF2B5EF4-FFF2-40B4-BE49-F238E27FC236}">
                  <a16:creationId xmlns:a16="http://schemas.microsoft.com/office/drawing/2014/main" id="{CEE4B2E3-87EB-43AC-9BE1-0F559522BA6C}"/>
                </a:ext>
              </a:extLst>
            </p:cNvPr>
            <p:cNvSpPr/>
            <p:nvPr/>
          </p:nvSpPr>
          <p:spPr>
            <a:xfrm>
              <a:off x="6769788" y="2208284"/>
              <a:ext cx="304307" cy="3079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37"/>
            </a:p>
          </p:txBody>
        </p:sp>
        <p:sp>
          <p:nvSpPr>
            <p:cNvPr id="78" name="Oval 353">
              <a:extLst>
                <a:ext uri="{FF2B5EF4-FFF2-40B4-BE49-F238E27FC236}">
                  <a16:creationId xmlns:a16="http://schemas.microsoft.com/office/drawing/2014/main" id="{C5DED63F-F38A-449B-9315-69585056FA68}"/>
                </a:ext>
              </a:extLst>
            </p:cNvPr>
            <p:cNvSpPr/>
            <p:nvPr/>
          </p:nvSpPr>
          <p:spPr>
            <a:xfrm>
              <a:off x="6415123" y="2767199"/>
              <a:ext cx="304307" cy="3054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37"/>
            </a:p>
          </p:txBody>
        </p:sp>
        <p:cxnSp>
          <p:nvCxnSpPr>
            <p:cNvPr id="79" name="Straight Connector 357">
              <a:extLst>
                <a:ext uri="{FF2B5EF4-FFF2-40B4-BE49-F238E27FC236}">
                  <a16:creationId xmlns:a16="http://schemas.microsoft.com/office/drawing/2014/main" id="{8FFCAAB5-4107-4730-B057-0BB51D5F47B2}"/>
                </a:ext>
              </a:extLst>
            </p:cNvPr>
            <p:cNvCxnSpPr>
              <a:stCxn id="77" idx="4"/>
              <a:endCxn id="78" idx="0"/>
            </p:cNvCxnSpPr>
            <p:nvPr/>
          </p:nvCxnSpPr>
          <p:spPr>
            <a:xfrm flipH="1">
              <a:off x="6567277" y="2516234"/>
              <a:ext cx="354665" cy="2509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58">
              <a:extLst>
                <a:ext uri="{FF2B5EF4-FFF2-40B4-BE49-F238E27FC236}">
                  <a16:creationId xmlns:a16="http://schemas.microsoft.com/office/drawing/2014/main" id="{BEAEF650-156E-4FC2-B7EA-45594178FB0E}"/>
                </a:ext>
              </a:extLst>
            </p:cNvPr>
            <p:cNvCxnSpPr>
              <a:stCxn id="77" idx="4"/>
              <a:endCxn id="66" idx="0"/>
            </p:cNvCxnSpPr>
            <p:nvPr/>
          </p:nvCxnSpPr>
          <p:spPr>
            <a:xfrm>
              <a:off x="6921942" y="2516234"/>
              <a:ext cx="330880" cy="2559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359">
              <a:extLst>
                <a:ext uri="{FF2B5EF4-FFF2-40B4-BE49-F238E27FC236}">
                  <a16:creationId xmlns:a16="http://schemas.microsoft.com/office/drawing/2014/main" id="{D27490E1-086A-4460-A65F-0C356A00EC04}"/>
                </a:ext>
              </a:extLst>
            </p:cNvPr>
            <p:cNvCxnSpPr>
              <a:stCxn id="77" idx="4"/>
              <a:endCxn id="71" idx="0"/>
            </p:cNvCxnSpPr>
            <p:nvPr/>
          </p:nvCxnSpPr>
          <p:spPr>
            <a:xfrm>
              <a:off x="6921942" y="2516234"/>
              <a:ext cx="1005883" cy="2459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60">
              <a:extLst>
                <a:ext uri="{FF2B5EF4-FFF2-40B4-BE49-F238E27FC236}">
                  <a16:creationId xmlns:a16="http://schemas.microsoft.com/office/drawing/2014/main" id="{0DE5AB91-294F-4618-92CE-A2B52A194841}"/>
                </a:ext>
              </a:extLst>
            </p:cNvPr>
            <p:cNvCxnSpPr>
              <a:stCxn id="77" idx="4"/>
              <a:endCxn id="74" idx="0"/>
            </p:cNvCxnSpPr>
            <p:nvPr/>
          </p:nvCxnSpPr>
          <p:spPr>
            <a:xfrm>
              <a:off x="6921942" y="2516234"/>
              <a:ext cx="1723918" cy="250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362">
              <a:extLst>
                <a:ext uri="{FF2B5EF4-FFF2-40B4-BE49-F238E27FC236}">
                  <a16:creationId xmlns:a16="http://schemas.microsoft.com/office/drawing/2014/main" id="{4C755394-A16C-423B-B7E2-C58F3587E7CF}"/>
                </a:ext>
              </a:extLst>
            </p:cNvPr>
            <p:cNvCxnSpPr>
              <a:stCxn id="78" idx="0"/>
              <a:endCxn id="67" idx="4"/>
            </p:cNvCxnSpPr>
            <p:nvPr/>
          </p:nvCxnSpPr>
          <p:spPr>
            <a:xfrm flipV="1">
              <a:off x="6567277" y="2513748"/>
              <a:ext cx="1029668" cy="2534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363">
              <a:extLst>
                <a:ext uri="{FF2B5EF4-FFF2-40B4-BE49-F238E27FC236}">
                  <a16:creationId xmlns:a16="http://schemas.microsoft.com/office/drawing/2014/main" id="{785FF951-C68C-4F73-AFC6-8CBD8ACE4E4E}"/>
                </a:ext>
              </a:extLst>
            </p:cNvPr>
            <p:cNvCxnSpPr>
              <a:stCxn id="78" idx="0"/>
              <a:endCxn id="68" idx="4"/>
            </p:cNvCxnSpPr>
            <p:nvPr/>
          </p:nvCxnSpPr>
          <p:spPr>
            <a:xfrm flipV="1">
              <a:off x="6567277" y="2506540"/>
              <a:ext cx="1664855" cy="2606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368">
              <a:extLst>
                <a:ext uri="{FF2B5EF4-FFF2-40B4-BE49-F238E27FC236}">
                  <a16:creationId xmlns:a16="http://schemas.microsoft.com/office/drawing/2014/main" id="{D94DEE34-7316-41C0-A5EC-B1AE716C9F87}"/>
                </a:ext>
              </a:extLst>
            </p:cNvPr>
            <p:cNvSpPr/>
            <p:nvPr/>
          </p:nvSpPr>
          <p:spPr>
            <a:xfrm>
              <a:off x="7444457" y="1617363"/>
              <a:ext cx="304307" cy="3161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37"/>
            </a:p>
          </p:txBody>
        </p:sp>
        <p:cxnSp>
          <p:nvCxnSpPr>
            <p:cNvPr id="86" name="Straight Connector 371">
              <a:extLst>
                <a:ext uri="{FF2B5EF4-FFF2-40B4-BE49-F238E27FC236}">
                  <a16:creationId xmlns:a16="http://schemas.microsoft.com/office/drawing/2014/main" id="{6A3FBA33-0587-40E8-8F0B-AA790BF5ED01}"/>
                </a:ext>
              </a:extLst>
            </p:cNvPr>
            <p:cNvCxnSpPr>
              <a:stCxn id="85" idx="5"/>
              <a:endCxn id="68" idx="1"/>
            </p:cNvCxnSpPr>
            <p:nvPr/>
          </p:nvCxnSpPr>
          <p:spPr>
            <a:xfrm>
              <a:off x="7704199" y="1887205"/>
              <a:ext cx="420344" cy="3494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72">
              <a:extLst>
                <a:ext uri="{FF2B5EF4-FFF2-40B4-BE49-F238E27FC236}">
                  <a16:creationId xmlns:a16="http://schemas.microsoft.com/office/drawing/2014/main" id="{F2139021-F7C8-400E-8C71-61D3F7D147BB}"/>
                </a:ext>
              </a:extLst>
            </p:cNvPr>
            <p:cNvCxnSpPr>
              <a:stCxn id="85" idx="4"/>
              <a:endCxn id="67" idx="0"/>
            </p:cNvCxnSpPr>
            <p:nvPr/>
          </p:nvCxnSpPr>
          <p:spPr>
            <a:xfrm>
              <a:off x="7596611" y="1933503"/>
              <a:ext cx="334" cy="2641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373">
              <a:extLst>
                <a:ext uri="{FF2B5EF4-FFF2-40B4-BE49-F238E27FC236}">
                  <a16:creationId xmlns:a16="http://schemas.microsoft.com/office/drawing/2014/main" id="{B122F555-A18C-44E1-B60F-83FA70C402CD}"/>
                </a:ext>
              </a:extLst>
            </p:cNvPr>
            <p:cNvCxnSpPr>
              <a:stCxn id="85" idx="3"/>
              <a:endCxn id="77" idx="7"/>
            </p:cNvCxnSpPr>
            <p:nvPr/>
          </p:nvCxnSpPr>
          <p:spPr>
            <a:xfrm flipH="1">
              <a:off x="7029530" y="1887205"/>
              <a:ext cx="459492" cy="3661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361">
            <a:extLst>
              <a:ext uri="{FF2B5EF4-FFF2-40B4-BE49-F238E27FC236}">
                <a16:creationId xmlns:a16="http://schemas.microsoft.com/office/drawing/2014/main" id="{E37FCFFF-79B1-4506-9232-E665F492C01D}"/>
              </a:ext>
            </a:extLst>
          </p:cNvPr>
          <p:cNvSpPr txBox="1"/>
          <p:nvPr/>
        </p:nvSpPr>
        <p:spPr>
          <a:xfrm>
            <a:off x="6736753" y="2717241"/>
            <a:ext cx="1119693" cy="25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37">
                <a:solidFill>
                  <a:schemeClr val="bg2">
                    <a:lumMod val="50000"/>
                  </a:schemeClr>
                </a:solidFill>
              </a:rPr>
              <a:t>concat.</a:t>
            </a:r>
          </a:p>
        </p:txBody>
      </p:sp>
      <p:sp>
        <p:nvSpPr>
          <p:cNvPr id="90" name="TextBox 364">
            <a:extLst>
              <a:ext uri="{FF2B5EF4-FFF2-40B4-BE49-F238E27FC236}">
                <a16:creationId xmlns:a16="http://schemas.microsoft.com/office/drawing/2014/main" id="{588ED816-B722-4607-82B5-39D6861ADEFA}"/>
              </a:ext>
            </a:extLst>
          </p:cNvPr>
          <p:cNvSpPr txBox="1"/>
          <p:nvPr/>
        </p:nvSpPr>
        <p:spPr>
          <a:xfrm>
            <a:off x="8710650" y="2775958"/>
            <a:ext cx="872862" cy="351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037" b="1"/>
              <a:t>User embedding</a:t>
            </a:r>
          </a:p>
        </p:txBody>
      </p:sp>
      <p:sp>
        <p:nvSpPr>
          <p:cNvPr id="91" name="TextBox 365">
            <a:extLst>
              <a:ext uri="{FF2B5EF4-FFF2-40B4-BE49-F238E27FC236}">
                <a16:creationId xmlns:a16="http://schemas.microsoft.com/office/drawing/2014/main" id="{7FF2EE95-CEAD-4491-B861-6FF069680C19}"/>
              </a:ext>
            </a:extLst>
          </p:cNvPr>
          <p:cNvSpPr txBox="1"/>
          <p:nvPr/>
        </p:nvSpPr>
        <p:spPr>
          <a:xfrm>
            <a:off x="5268093" y="3933306"/>
            <a:ext cx="86078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037" b="1"/>
              <a:t>Candidate news embedding</a:t>
            </a:r>
          </a:p>
        </p:txBody>
      </p:sp>
      <p:sp>
        <p:nvSpPr>
          <p:cNvPr id="92" name="TextBox 367">
            <a:extLst>
              <a:ext uri="{FF2B5EF4-FFF2-40B4-BE49-F238E27FC236}">
                <a16:creationId xmlns:a16="http://schemas.microsoft.com/office/drawing/2014/main" id="{10ACDA7A-38F4-4701-B711-D5C0702BBB12}"/>
              </a:ext>
            </a:extLst>
          </p:cNvPr>
          <p:cNvSpPr txBox="1"/>
          <p:nvPr/>
        </p:nvSpPr>
        <p:spPr>
          <a:xfrm>
            <a:off x="5947989" y="1728585"/>
            <a:ext cx="1145554" cy="223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037" b="1"/>
              <a:t>Click probability</a:t>
            </a:r>
          </a:p>
        </p:txBody>
      </p:sp>
      <p:sp>
        <p:nvSpPr>
          <p:cNvPr id="93" name="Flowchart: Summing Junction 369">
            <a:extLst>
              <a:ext uri="{FF2B5EF4-FFF2-40B4-BE49-F238E27FC236}">
                <a16:creationId xmlns:a16="http://schemas.microsoft.com/office/drawing/2014/main" id="{FF4B4EB4-9C30-4348-AEC0-6D1DB188DFC3}"/>
              </a:ext>
            </a:extLst>
          </p:cNvPr>
          <p:cNvSpPr/>
          <p:nvPr/>
        </p:nvSpPr>
        <p:spPr>
          <a:xfrm>
            <a:off x="8395116" y="1933096"/>
            <a:ext cx="120636" cy="116045"/>
          </a:xfrm>
          <a:prstGeom prst="flowChartSummingJuncti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37"/>
          </a:p>
        </p:txBody>
      </p:sp>
      <p:sp>
        <p:nvSpPr>
          <p:cNvPr id="94" name="Flowchart: Or 370">
            <a:extLst>
              <a:ext uri="{FF2B5EF4-FFF2-40B4-BE49-F238E27FC236}">
                <a16:creationId xmlns:a16="http://schemas.microsoft.com/office/drawing/2014/main" id="{0606BF11-FBE7-47A0-9F72-D3B5DB5EE368}"/>
              </a:ext>
            </a:extLst>
          </p:cNvPr>
          <p:cNvSpPr/>
          <p:nvPr/>
        </p:nvSpPr>
        <p:spPr>
          <a:xfrm>
            <a:off x="8395116" y="1723200"/>
            <a:ext cx="118876" cy="114351"/>
          </a:xfrm>
          <a:prstGeom prst="flowChar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3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374">
                <a:extLst>
                  <a:ext uri="{FF2B5EF4-FFF2-40B4-BE49-F238E27FC236}">
                    <a16:creationId xmlns:a16="http://schemas.microsoft.com/office/drawing/2014/main" id="{82C5D4EA-61A2-4FB6-80E7-C2067A3AC7F1}"/>
                  </a:ext>
                </a:extLst>
              </p:cNvPr>
              <p:cNvSpPr txBox="1"/>
              <p:nvPr/>
            </p:nvSpPr>
            <p:spPr>
              <a:xfrm>
                <a:off x="8492734" y="1704092"/>
                <a:ext cx="1145554" cy="223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37"/>
                  <a:t>element-wise </a:t>
                </a:r>
                <a14:m>
                  <m:oMath xmlns:m="http://schemas.openxmlformats.org/officeDocument/2006/math">
                    <m:r>
                      <a:rPr lang="en-US" sz="1037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1037"/>
              </a:p>
            </p:txBody>
          </p:sp>
        </mc:Choice>
        <mc:Fallback xmlns="">
          <p:sp>
            <p:nvSpPr>
              <p:cNvPr id="95" name="TextBox 374">
                <a:extLst>
                  <a:ext uri="{FF2B5EF4-FFF2-40B4-BE49-F238E27FC236}">
                    <a16:creationId xmlns:a16="http://schemas.microsoft.com/office/drawing/2014/main" id="{82C5D4EA-61A2-4FB6-80E7-C2067A3AC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734" y="1704092"/>
                <a:ext cx="1145554" cy="223266"/>
              </a:xfrm>
              <a:prstGeom prst="rect">
                <a:avLst/>
              </a:prstGeom>
              <a:blipFill>
                <a:blip r:embed="rId4"/>
                <a:stretch>
                  <a:fillRect t="-1388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375">
                <a:extLst>
                  <a:ext uri="{FF2B5EF4-FFF2-40B4-BE49-F238E27FC236}">
                    <a16:creationId xmlns:a16="http://schemas.microsoft.com/office/drawing/2014/main" id="{CC982620-7445-4F3F-A6B0-84FF826198E4}"/>
                  </a:ext>
                </a:extLst>
              </p:cNvPr>
              <p:cNvSpPr txBox="1"/>
              <p:nvPr/>
            </p:nvSpPr>
            <p:spPr>
              <a:xfrm>
                <a:off x="8492734" y="1880000"/>
                <a:ext cx="1145554" cy="223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37"/>
                  <a:t>element-wise </a:t>
                </a:r>
                <a14:m>
                  <m:oMath xmlns:m="http://schemas.openxmlformats.org/officeDocument/2006/math">
                    <m:r>
                      <a:rPr lang="en-US" sz="103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1037"/>
              </a:p>
            </p:txBody>
          </p:sp>
        </mc:Choice>
        <mc:Fallback xmlns="">
          <p:sp>
            <p:nvSpPr>
              <p:cNvPr id="96" name="TextBox 375">
                <a:extLst>
                  <a:ext uri="{FF2B5EF4-FFF2-40B4-BE49-F238E27FC236}">
                    <a16:creationId xmlns:a16="http://schemas.microsoft.com/office/drawing/2014/main" id="{CC982620-7445-4F3F-A6B0-84FF82619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734" y="1880000"/>
                <a:ext cx="1145554" cy="223266"/>
              </a:xfrm>
              <a:prstGeom prst="rect">
                <a:avLst/>
              </a:prstGeom>
              <a:blipFill>
                <a:blip r:embed="rId5"/>
                <a:stretch>
                  <a:fillRect t="-10811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ounded Rectangle 624">
            <a:extLst>
              <a:ext uri="{FF2B5EF4-FFF2-40B4-BE49-F238E27FC236}">
                <a16:creationId xmlns:a16="http://schemas.microsoft.com/office/drawing/2014/main" id="{A4914D88-0D7F-41A8-BDA1-F5F931A7408B}"/>
              </a:ext>
            </a:extLst>
          </p:cNvPr>
          <p:cNvSpPr/>
          <p:nvPr/>
        </p:nvSpPr>
        <p:spPr>
          <a:xfrm>
            <a:off x="5250181" y="1430452"/>
            <a:ext cx="4570566" cy="4925899"/>
          </a:xfrm>
          <a:prstGeom prst="roundRect">
            <a:avLst>
              <a:gd name="adj" fmla="val 2565"/>
            </a:avLst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7"/>
          </a:p>
        </p:txBody>
      </p:sp>
      <p:sp>
        <p:nvSpPr>
          <p:cNvPr id="98" name="TextBox 625">
            <a:extLst>
              <a:ext uri="{FF2B5EF4-FFF2-40B4-BE49-F238E27FC236}">
                <a16:creationId xmlns:a16="http://schemas.microsoft.com/office/drawing/2014/main" id="{E341BC94-4595-4770-8775-6B09FDA7D461}"/>
              </a:ext>
            </a:extLst>
          </p:cNvPr>
          <p:cNvSpPr txBox="1"/>
          <p:nvPr/>
        </p:nvSpPr>
        <p:spPr>
          <a:xfrm>
            <a:off x="6759160" y="1516834"/>
            <a:ext cx="1697051" cy="229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26"/>
              </a:lnSpc>
            </a:pPr>
            <a:r>
              <a:rPr lang="en-US" sz="1481">
                <a:solidFill>
                  <a:schemeClr val="bg2">
                    <a:lumMod val="50000"/>
                  </a:schemeClr>
                </a:solidFill>
              </a:rPr>
              <a:t>DKN</a:t>
            </a:r>
          </a:p>
        </p:txBody>
      </p:sp>
      <p:cxnSp>
        <p:nvCxnSpPr>
          <p:cNvPr id="99" name="Straight Arrow Connector 83">
            <a:extLst>
              <a:ext uri="{FF2B5EF4-FFF2-40B4-BE49-F238E27FC236}">
                <a16:creationId xmlns:a16="http://schemas.microsoft.com/office/drawing/2014/main" id="{B4D5970A-E6D3-420B-BEB3-1636681CECD5}"/>
              </a:ext>
            </a:extLst>
          </p:cNvPr>
          <p:cNvCxnSpPr>
            <a:cxnSpLocks/>
            <a:stCxn id="20" idx="0"/>
            <a:endCxn id="9" idx="2"/>
          </p:cNvCxnSpPr>
          <p:nvPr/>
        </p:nvCxnSpPr>
        <p:spPr>
          <a:xfrm flipV="1">
            <a:off x="6147367" y="4182217"/>
            <a:ext cx="881199" cy="23852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373">
            <a:extLst>
              <a:ext uri="{FF2B5EF4-FFF2-40B4-BE49-F238E27FC236}">
                <a16:creationId xmlns:a16="http://schemas.microsoft.com/office/drawing/2014/main" id="{4977CB65-7C84-4AE7-B2B5-6F8F454D243D}"/>
              </a:ext>
            </a:extLst>
          </p:cNvPr>
          <p:cNvGrpSpPr/>
          <p:nvPr/>
        </p:nvGrpSpPr>
        <p:grpSpPr>
          <a:xfrm>
            <a:off x="1651365" y="1393585"/>
            <a:ext cx="4920032" cy="2691449"/>
            <a:chOff x="127364" y="1393585"/>
            <a:chExt cx="4920032" cy="2691449"/>
          </a:xfrm>
        </p:grpSpPr>
        <p:sp>
          <p:nvSpPr>
            <p:cNvPr id="101" name="Freeform 544">
              <a:extLst>
                <a:ext uri="{FF2B5EF4-FFF2-40B4-BE49-F238E27FC236}">
                  <a16:creationId xmlns:a16="http://schemas.microsoft.com/office/drawing/2014/main" id="{05971B89-4A02-4857-A4A5-10E56232FE7E}"/>
                </a:ext>
              </a:extLst>
            </p:cNvPr>
            <p:cNvSpPr/>
            <p:nvPr/>
          </p:nvSpPr>
          <p:spPr>
            <a:xfrm>
              <a:off x="2990242" y="2348908"/>
              <a:ext cx="2057154" cy="1736126"/>
            </a:xfrm>
            <a:custGeom>
              <a:avLst/>
              <a:gdLst>
                <a:gd name="connsiteX0" fmla="*/ 4552950 w 4552950"/>
                <a:gd name="connsiteY0" fmla="*/ 5219700 h 5219700"/>
                <a:gd name="connsiteX1" fmla="*/ 2971800 w 4552950"/>
                <a:gd name="connsiteY1" fmla="*/ 2609850 h 5219700"/>
                <a:gd name="connsiteX2" fmla="*/ 0 w 4552950"/>
                <a:gd name="connsiteY2" fmla="*/ 0 h 521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52950" h="5219700">
                  <a:moveTo>
                    <a:pt x="4552950" y="5219700"/>
                  </a:moveTo>
                  <a:cubicBezTo>
                    <a:pt x="4141787" y="4349750"/>
                    <a:pt x="3730625" y="3479800"/>
                    <a:pt x="2971800" y="2609850"/>
                  </a:cubicBezTo>
                  <a:cubicBezTo>
                    <a:pt x="2212975" y="1739900"/>
                    <a:pt x="1106487" y="869950"/>
                    <a:pt x="0" y="0"/>
                  </a:cubicBezTo>
                </a:path>
              </a:pathLst>
            </a:cu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867" tIns="16933" rIns="33867" bIns="16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67"/>
            </a:p>
          </p:txBody>
        </p:sp>
        <p:pic>
          <p:nvPicPr>
            <p:cNvPr id="102" name="图片 366">
              <a:extLst>
                <a:ext uri="{FF2B5EF4-FFF2-40B4-BE49-F238E27FC236}">
                  <a16:creationId xmlns:a16="http://schemas.microsoft.com/office/drawing/2014/main" id="{5AB2D2D0-6CAB-4B8A-9C3C-93C179EF8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364" y="1393585"/>
              <a:ext cx="2868790" cy="1712947"/>
            </a:xfrm>
            <a:prstGeom prst="rect">
              <a:avLst/>
            </a:prstGeom>
          </p:spPr>
        </p:pic>
      </p:grpSp>
      <p:pic>
        <p:nvPicPr>
          <p:cNvPr id="103" name="图片 367">
            <a:extLst>
              <a:ext uri="{FF2B5EF4-FFF2-40B4-BE49-F238E27FC236}">
                <a16:creationId xmlns:a16="http://schemas.microsoft.com/office/drawing/2014/main" id="{1D77945D-6E42-42E2-9F5C-C887EBAF5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8312" y="3768237"/>
            <a:ext cx="3243076" cy="514419"/>
          </a:xfrm>
          <a:prstGeom prst="rect">
            <a:avLst/>
          </a:prstGeom>
        </p:spPr>
      </p:pic>
      <p:sp>
        <p:nvSpPr>
          <p:cNvPr id="104" name="TextBox 69">
            <a:extLst>
              <a:ext uri="{FF2B5EF4-FFF2-40B4-BE49-F238E27FC236}">
                <a16:creationId xmlns:a16="http://schemas.microsoft.com/office/drawing/2014/main" id="{16985439-1A22-48EA-938A-14C35839F48F}"/>
              </a:ext>
            </a:extLst>
          </p:cNvPr>
          <p:cNvSpPr txBox="1"/>
          <p:nvPr/>
        </p:nvSpPr>
        <p:spPr>
          <a:xfrm>
            <a:off x="1551168" y="3484435"/>
            <a:ext cx="1245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Attention net:</a:t>
            </a:r>
          </a:p>
        </p:txBody>
      </p:sp>
      <p:pic>
        <p:nvPicPr>
          <p:cNvPr id="105" name="图片 369">
            <a:extLst>
              <a:ext uri="{FF2B5EF4-FFF2-40B4-BE49-F238E27FC236}">
                <a16:creationId xmlns:a16="http://schemas.microsoft.com/office/drawing/2014/main" id="{6A86A8C7-CCD5-4012-BC50-97512281D2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816" y="4693313"/>
            <a:ext cx="1121285" cy="479181"/>
          </a:xfrm>
          <a:prstGeom prst="rect">
            <a:avLst/>
          </a:prstGeom>
        </p:spPr>
      </p:pic>
      <p:sp>
        <p:nvSpPr>
          <p:cNvPr id="106" name="TextBox 69">
            <a:extLst>
              <a:ext uri="{FF2B5EF4-FFF2-40B4-BE49-F238E27FC236}">
                <a16:creationId xmlns:a16="http://schemas.microsoft.com/office/drawing/2014/main" id="{4AB85F37-C28C-4FB6-9C4D-9D9F10B59D52}"/>
              </a:ext>
            </a:extLst>
          </p:cNvPr>
          <p:cNvSpPr txBox="1"/>
          <p:nvPr/>
        </p:nvSpPr>
        <p:spPr>
          <a:xfrm>
            <a:off x="1651365" y="4420745"/>
            <a:ext cx="1727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User interest extraction:</a:t>
            </a:r>
          </a:p>
        </p:txBody>
      </p:sp>
      <p:pic>
        <p:nvPicPr>
          <p:cNvPr id="107" name="图片 371">
            <a:extLst>
              <a:ext uri="{FF2B5EF4-FFF2-40B4-BE49-F238E27FC236}">
                <a16:creationId xmlns:a16="http://schemas.microsoft.com/office/drawing/2014/main" id="{10E45D65-5B43-4A2F-B173-BBA5C71E14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8312" y="5702232"/>
            <a:ext cx="1263873" cy="265793"/>
          </a:xfrm>
          <a:prstGeom prst="rect">
            <a:avLst/>
          </a:prstGeom>
        </p:spPr>
      </p:pic>
      <p:sp>
        <p:nvSpPr>
          <p:cNvPr id="108" name="TextBox 69">
            <a:extLst>
              <a:ext uri="{FF2B5EF4-FFF2-40B4-BE49-F238E27FC236}">
                <a16:creationId xmlns:a16="http://schemas.microsoft.com/office/drawing/2014/main" id="{59ECBC9C-ACA8-4B30-B4B3-54FAF4C654A9}"/>
              </a:ext>
            </a:extLst>
          </p:cNvPr>
          <p:cNvSpPr txBox="1"/>
          <p:nvPr/>
        </p:nvSpPr>
        <p:spPr>
          <a:xfrm>
            <a:off x="1632066" y="5423467"/>
            <a:ext cx="1727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CTR prediction:</a:t>
            </a:r>
          </a:p>
        </p:txBody>
      </p:sp>
    </p:spTree>
    <p:extLst>
      <p:ext uri="{BB962C8B-B14F-4D97-AF65-F5344CB8AC3E}">
        <p14:creationId xmlns:p14="http://schemas.microsoft.com/office/powerpoint/2010/main" val="1674529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B087-757A-4A1C-A242-802B3153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50"/>
            <a:ext cx="10515600" cy="553998"/>
          </a:xfrm>
        </p:spPr>
        <p:txBody>
          <a:bodyPr/>
          <a:lstStyle/>
          <a:p>
            <a:r>
              <a:rPr lang="en-US"/>
              <a:t>Knowledge representation</a:t>
            </a: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227B4C5F-6E36-42D3-B793-DDA9CED8F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19" y="1869082"/>
            <a:ext cx="5682276" cy="3119836"/>
          </a:xfrm>
          <a:prstGeom prst="rect">
            <a:avLst/>
          </a:prstGeom>
        </p:spPr>
      </p:pic>
      <p:sp>
        <p:nvSpPr>
          <p:cNvPr id="7" name="Rectangle 181">
            <a:extLst>
              <a:ext uri="{FF2B5EF4-FFF2-40B4-BE49-F238E27FC236}">
                <a16:creationId xmlns:a16="http://schemas.microsoft.com/office/drawing/2014/main" id="{4EF4419B-E419-4CA7-83F2-554BF1637D4B}"/>
              </a:ext>
            </a:extLst>
          </p:cNvPr>
          <p:cNvSpPr/>
          <p:nvPr/>
        </p:nvSpPr>
        <p:spPr>
          <a:xfrm>
            <a:off x="6094797" y="3987594"/>
            <a:ext cx="2324100" cy="73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>
                <a:solidFill>
                  <a:srgbClr val="009900"/>
                </a:solidFill>
              </a:rPr>
              <a:t>Context of entities “Fight Club”</a:t>
            </a:r>
          </a:p>
        </p:txBody>
      </p:sp>
      <p:sp>
        <p:nvSpPr>
          <p:cNvPr id="9" name="Oval 93">
            <a:extLst>
              <a:ext uri="{FF2B5EF4-FFF2-40B4-BE49-F238E27FC236}">
                <a16:creationId xmlns:a16="http://schemas.microsoft.com/office/drawing/2014/main" id="{092F316F-F14C-4BE8-83AA-C6609EC05D07}"/>
              </a:ext>
            </a:extLst>
          </p:cNvPr>
          <p:cNvSpPr/>
          <p:nvPr/>
        </p:nvSpPr>
        <p:spPr>
          <a:xfrm>
            <a:off x="2570547" y="2133601"/>
            <a:ext cx="3790950" cy="2324099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5A1E92A8-5A5D-43DC-9BC1-F515DD416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711" y="5523306"/>
            <a:ext cx="2708911" cy="6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78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585E-4F04-443B-95A6-A5CE9376F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/>
          <a:lstStyle/>
          <a:p>
            <a:r>
              <a:rPr lang="en-US"/>
              <a:t>Knowledge-aware CNN (KCNN)</a:t>
            </a: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3AD802D3-DCE5-4BD8-8614-EBD26E99D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91"/>
          <a:stretch/>
        </p:blipFill>
        <p:spPr>
          <a:xfrm>
            <a:off x="2161158" y="1852211"/>
            <a:ext cx="3287042" cy="4143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73">
                <a:extLst>
                  <a:ext uri="{FF2B5EF4-FFF2-40B4-BE49-F238E27FC236}">
                    <a16:creationId xmlns:a16="http://schemas.microsoft.com/office/drawing/2014/main" id="{AF8E6394-00E4-4066-A359-76CFEABB8273}"/>
                  </a:ext>
                </a:extLst>
              </p:cNvPr>
              <p:cNvSpPr txBox="1"/>
              <p:nvPr/>
            </p:nvSpPr>
            <p:spPr>
              <a:xfrm>
                <a:off x="6304226" y="5060922"/>
                <a:ext cx="2019438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/>
                  <a:t> word embeddings</a:t>
                </a:r>
              </a:p>
            </p:txBody>
          </p:sp>
        </mc:Choice>
        <mc:Fallback xmlns="">
          <p:sp>
            <p:nvSpPr>
              <p:cNvPr id="5" name="TextBox 573">
                <a:extLst>
                  <a:ext uri="{FF2B5EF4-FFF2-40B4-BE49-F238E27FC236}">
                    <a16:creationId xmlns:a16="http://schemas.microsoft.com/office/drawing/2014/main" id="{AF8E6394-00E4-4066-A359-76CFEABB8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226" y="5060922"/>
                <a:ext cx="2019438" cy="534762"/>
              </a:xfrm>
              <a:prstGeom prst="rect">
                <a:avLst/>
              </a:prstGeom>
              <a:blipFill>
                <a:blip r:embed="rId3"/>
                <a:stretch>
                  <a:fillRect t="-15909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74">
                <a:extLst>
                  <a:ext uri="{FF2B5EF4-FFF2-40B4-BE49-F238E27FC236}">
                    <a16:creationId xmlns:a16="http://schemas.microsoft.com/office/drawing/2014/main" id="{0E984DB1-30CD-4FFD-8DB1-65EF52438948}"/>
                  </a:ext>
                </a:extLst>
              </p:cNvPr>
              <p:cNvSpPr txBox="1"/>
              <p:nvPr/>
            </p:nvSpPr>
            <p:spPr>
              <a:xfrm>
                <a:off x="6144638" y="4304020"/>
                <a:ext cx="2280588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/>
                  <a:t> transformed entity embeddings</a:t>
                </a:r>
              </a:p>
            </p:txBody>
          </p:sp>
        </mc:Choice>
        <mc:Fallback xmlns="">
          <p:sp>
            <p:nvSpPr>
              <p:cNvPr id="6" name="TextBox 574">
                <a:extLst>
                  <a:ext uri="{FF2B5EF4-FFF2-40B4-BE49-F238E27FC236}">
                    <a16:creationId xmlns:a16="http://schemas.microsoft.com/office/drawing/2014/main" id="{0E984DB1-30CD-4FFD-8DB1-65EF52438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638" y="4304020"/>
                <a:ext cx="2280588" cy="534762"/>
              </a:xfrm>
              <a:prstGeom prst="rect">
                <a:avLst/>
              </a:prstGeom>
              <a:blipFill>
                <a:blip r:embed="rId4"/>
                <a:stretch>
                  <a:fillRect l="-802" t="-15909" r="-1604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75">
                <a:extLst>
                  <a:ext uri="{FF2B5EF4-FFF2-40B4-BE49-F238E27FC236}">
                    <a16:creationId xmlns:a16="http://schemas.microsoft.com/office/drawing/2014/main" id="{7F231E2A-0394-4B5E-BB27-E77F73380512}"/>
                  </a:ext>
                </a:extLst>
              </p:cNvPr>
              <p:cNvSpPr txBox="1"/>
              <p:nvPr/>
            </p:nvSpPr>
            <p:spPr>
              <a:xfrm>
                <a:off x="6073371" y="3536415"/>
                <a:ext cx="2481149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/>
                  <a:t> transformed context embeddings</a:t>
                </a:r>
              </a:p>
            </p:txBody>
          </p:sp>
        </mc:Choice>
        <mc:Fallback xmlns="">
          <p:sp>
            <p:nvSpPr>
              <p:cNvPr id="7" name="TextBox 575">
                <a:extLst>
                  <a:ext uri="{FF2B5EF4-FFF2-40B4-BE49-F238E27FC236}">
                    <a16:creationId xmlns:a16="http://schemas.microsoft.com/office/drawing/2014/main" id="{7F231E2A-0394-4B5E-BB27-E77F73380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371" y="3536415"/>
                <a:ext cx="2481149" cy="534762"/>
              </a:xfrm>
              <a:prstGeom prst="rect">
                <a:avLst/>
              </a:prstGeom>
              <a:blipFill>
                <a:blip r:embed="rId5"/>
                <a:stretch>
                  <a:fillRect l="-491" t="-15909" r="-737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76">
            <a:extLst>
              <a:ext uri="{FF2B5EF4-FFF2-40B4-BE49-F238E27FC236}">
                <a16:creationId xmlns:a16="http://schemas.microsoft.com/office/drawing/2014/main" id="{0CF8B138-0F6F-437C-A4F3-A5C728B10387}"/>
              </a:ext>
            </a:extLst>
          </p:cNvPr>
          <p:cNvSpPr/>
          <p:nvPr/>
        </p:nvSpPr>
        <p:spPr>
          <a:xfrm>
            <a:off x="6718271" y="2900988"/>
            <a:ext cx="1133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/>
              <a:t>CNN layer</a:t>
            </a:r>
          </a:p>
        </p:txBody>
      </p:sp>
      <p:sp>
        <p:nvSpPr>
          <p:cNvPr id="9" name="Rectangle 577">
            <a:extLst>
              <a:ext uri="{FF2B5EF4-FFF2-40B4-BE49-F238E27FC236}">
                <a16:creationId xmlns:a16="http://schemas.microsoft.com/office/drawing/2014/main" id="{7DD5D573-9BA4-4F3A-9EF2-97B37ACC8E34}"/>
              </a:ext>
            </a:extLst>
          </p:cNvPr>
          <p:cNvSpPr/>
          <p:nvPr/>
        </p:nvSpPr>
        <p:spPr>
          <a:xfrm>
            <a:off x="6602632" y="1935358"/>
            <a:ext cx="1364602" cy="316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/>
              <a:t>pooling</a:t>
            </a:r>
          </a:p>
        </p:txBody>
      </p:sp>
      <p:sp>
        <p:nvSpPr>
          <p:cNvPr id="10" name="左大括号 155">
            <a:extLst>
              <a:ext uri="{FF2B5EF4-FFF2-40B4-BE49-F238E27FC236}">
                <a16:creationId xmlns:a16="http://schemas.microsoft.com/office/drawing/2014/main" id="{EE2B88D7-CB37-4E5B-864E-89D6796EC92A}"/>
              </a:ext>
            </a:extLst>
          </p:cNvPr>
          <p:cNvSpPr/>
          <p:nvPr/>
        </p:nvSpPr>
        <p:spPr>
          <a:xfrm flipH="1">
            <a:off x="8511875" y="3776619"/>
            <a:ext cx="307356" cy="1752775"/>
          </a:xfrm>
          <a:prstGeom prst="leftBrace">
            <a:avLst>
              <a:gd name="adj1" fmla="val 66139"/>
              <a:gd name="adj2" fmla="val 47049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77">
            <a:extLst>
              <a:ext uri="{FF2B5EF4-FFF2-40B4-BE49-F238E27FC236}">
                <a16:creationId xmlns:a16="http://schemas.microsoft.com/office/drawing/2014/main" id="{2F5C998B-CEE9-4EE1-BA2D-10A8ECBB3C70}"/>
              </a:ext>
            </a:extLst>
          </p:cNvPr>
          <p:cNvSpPr/>
          <p:nvPr/>
        </p:nvSpPr>
        <p:spPr>
          <a:xfrm>
            <a:off x="8819231" y="4304020"/>
            <a:ext cx="1364602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/>
              <a:t>multiple channels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97B7FBB7-C80F-4892-AE62-DB1BC4BACA15}"/>
                  </a:ext>
                </a:extLst>
              </p:cNvPr>
              <p:cNvSpPr/>
              <p:nvPr/>
            </p:nvSpPr>
            <p:spPr>
              <a:xfrm>
                <a:off x="1574607" y="6459091"/>
                <a:ext cx="4226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 [</a:t>
                </a:r>
                <a:r>
                  <a:rPr lang="en-US" b="1"/>
                  <a:t>Galaxy Note 20 will launch Aug. 5</a:t>
                </a:r>
                <a:r>
                  <a:rPr lang="en-US"/>
                  <a:t>]</a:t>
                </a:r>
              </a:p>
            </p:txBody>
          </p:sp>
        </mc:Choice>
        <mc:Fallback xmlns="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97B7FBB7-C80F-4892-AE62-DB1BC4BAC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07" y="6459091"/>
                <a:ext cx="4226735" cy="369332"/>
              </a:xfrm>
              <a:prstGeom prst="rect">
                <a:avLst/>
              </a:prstGeom>
              <a:blipFill>
                <a:blip r:embed="rId6"/>
                <a:stretch>
                  <a:fillRect t="-8333" r="-1138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">
                <a:extLst>
                  <a:ext uri="{FF2B5EF4-FFF2-40B4-BE49-F238E27FC236}">
                    <a16:creationId xmlns:a16="http://schemas.microsoft.com/office/drawing/2014/main" id="{850D7E92-7E0A-49CC-8BBC-6C349D45D48E}"/>
                  </a:ext>
                </a:extLst>
              </p:cNvPr>
              <p:cNvSpPr/>
              <p:nvPr/>
            </p:nvSpPr>
            <p:spPr>
              <a:xfrm>
                <a:off x="1542579" y="6141118"/>
                <a:ext cx="3905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   [     </a:t>
                </a:r>
                <a:r>
                  <a:rPr lang="en-US" i="1"/>
                  <a:t>1        1       1   0       0        0</a:t>
                </a:r>
                <a:r>
                  <a:rPr lang="en-US"/>
                  <a:t>]</a:t>
                </a:r>
              </a:p>
            </p:txBody>
          </p:sp>
        </mc:Choice>
        <mc:Fallback xmlns="">
          <p:sp>
            <p:nvSpPr>
              <p:cNvPr id="13" name="Rectangle 4">
                <a:extLst>
                  <a:ext uri="{FF2B5EF4-FFF2-40B4-BE49-F238E27FC236}">
                    <a16:creationId xmlns:a16="http://schemas.microsoft.com/office/drawing/2014/main" id="{850D7E92-7E0A-49CC-8BBC-6C349D45D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579" y="6141118"/>
                <a:ext cx="3905621" cy="369332"/>
              </a:xfrm>
              <a:prstGeom prst="rect">
                <a:avLst/>
              </a:prstGeom>
              <a:blipFill>
                <a:blip r:embed="rId7"/>
                <a:stretch>
                  <a:fillRect t="-6557" r="-1014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565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B3BD-47C4-48FD-A093-163B24A91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2955024"/>
            <a:ext cx="11018520" cy="947952"/>
          </a:xfrm>
        </p:spPr>
        <p:txBody>
          <a:bodyPr/>
          <a:lstStyle/>
          <a:p>
            <a:r>
              <a:rPr lang="en-US" b="1"/>
              <a:t>Hands-on </a:t>
            </a:r>
            <a:r>
              <a:rPr lang="en-US" altLang="zh-CN" b="1"/>
              <a:t>with Jupyter Notebooks</a:t>
            </a:r>
            <a:endParaRPr lang="en-US" b="1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77E9D-1187-4E49-8D5A-ED6935CF735F}"/>
              </a:ext>
            </a:extLst>
          </p:cNvPr>
          <p:cNvSpPr txBox="1"/>
          <p:nvPr/>
        </p:nvSpPr>
        <p:spPr>
          <a:xfrm>
            <a:off x="774254" y="3533644"/>
            <a:ext cx="6602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source: </a:t>
            </a:r>
            <a:r>
              <a:rPr lang="en-GB">
                <a:hlinkClick r:id="rId2"/>
              </a:rPr>
              <a:t>https://aka.ms/kdd2020-covid-demo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0409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DB63-6CE4-4A1B-8E6A-54945524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>
                <a:solidFill>
                  <a:schemeClr val="tx1"/>
                </a:solidFill>
              </a:rPr>
              <a:t>Operationalization of KG-based recommender system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2E31C-888B-446C-8C30-212F3A026C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Le Zhang and Miguel Gonzalez-Fierro </a:t>
            </a:r>
          </a:p>
        </p:txBody>
      </p:sp>
    </p:spTree>
    <p:extLst>
      <p:ext uri="{BB962C8B-B14F-4D97-AF65-F5344CB8AC3E}">
        <p14:creationId xmlns:p14="http://schemas.microsoft.com/office/powerpoint/2010/main" val="22215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69B0A5-CAE2-4488-AF95-2F322518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Operationalization of KG-based Recommender System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2E22E-EC90-4FCD-9D24-1FEF2C8958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1895904"/>
          </a:xfrm>
        </p:spPr>
        <p:txBody>
          <a:bodyPr/>
          <a:lstStyle/>
          <a:p>
            <a:r>
              <a:rPr lang="en-US"/>
              <a:t>Introduction of industry-grade graph database, compute, and tool</a:t>
            </a:r>
          </a:p>
          <a:p>
            <a:r>
              <a:rPr lang="en-US"/>
              <a:t>Introduction of real-time scoring and ranking for recommendation system</a:t>
            </a:r>
          </a:p>
          <a:p>
            <a:r>
              <a:rPr lang="en-US"/>
              <a:t>Visualization of knowledge graph data on CORD-19 data set</a:t>
            </a:r>
          </a:p>
        </p:txBody>
      </p:sp>
    </p:spTree>
    <p:extLst>
      <p:ext uri="{BB962C8B-B14F-4D97-AF65-F5344CB8AC3E}">
        <p14:creationId xmlns:p14="http://schemas.microsoft.com/office/powerpoint/2010/main" val="231356569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449D36-594B-40E0-B829-EA3EFFCD915E}"/>
              </a:ext>
            </a:extLst>
          </p:cNvPr>
          <p:cNvSpPr/>
          <p:nvPr/>
        </p:nvSpPr>
        <p:spPr>
          <a:xfrm>
            <a:off x="0" y="2739117"/>
            <a:ext cx="12192000" cy="592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200" err="1">
              <a:solidFill>
                <a:srgbClr val="00206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1412AE-7AE5-474F-8C0D-C68240B60D5D}"/>
              </a:ext>
            </a:extLst>
          </p:cNvPr>
          <p:cNvSpPr/>
          <p:nvPr/>
        </p:nvSpPr>
        <p:spPr>
          <a:xfrm>
            <a:off x="0" y="3409420"/>
            <a:ext cx="12192000" cy="592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200" err="1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0A10B-378D-46F1-A83A-B1266BD47D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30002" y="6553200"/>
            <a:ext cx="761999" cy="304801"/>
          </a:xfrm>
        </p:spPr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37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9B9749-17F3-484B-A903-2ECDE34053F3}"/>
              </a:ext>
            </a:extLst>
          </p:cNvPr>
          <p:cNvSpPr/>
          <p:nvPr/>
        </p:nvSpPr>
        <p:spPr>
          <a:xfrm>
            <a:off x="851424" y="1685553"/>
            <a:ext cx="3179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Customer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Targeted market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Digital assistance</a:t>
            </a:r>
          </a:p>
        </p:txBody>
      </p:sp>
      <p:pic>
        <p:nvPicPr>
          <p:cNvPr id="2054" name="Picture 6" descr="Image result for ant finance">
            <a:extLst>
              <a:ext uri="{FF2B5EF4-FFF2-40B4-BE49-F238E27FC236}">
                <a16:creationId xmlns:a16="http://schemas.microsoft.com/office/drawing/2014/main" id="{86728D15-6195-4156-B684-E253489B4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825" y="5436058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facebook">
            <a:extLst>
              <a:ext uri="{FF2B5EF4-FFF2-40B4-BE49-F238E27FC236}">
                <a16:creationId xmlns:a16="http://schemas.microsoft.com/office/drawing/2014/main" id="{B7224ACE-2B22-4D4A-9DAD-C5C2FEB44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48" y="5295148"/>
            <a:ext cx="682195" cy="6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linkedin">
            <a:extLst>
              <a:ext uri="{FF2B5EF4-FFF2-40B4-BE49-F238E27FC236}">
                <a16:creationId xmlns:a16="http://schemas.microsoft.com/office/drawing/2014/main" id="{F50152FB-E6D1-46AD-9D20-FC689CDDE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443" y="5224542"/>
            <a:ext cx="791093" cy="79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mazon">
            <a:extLst>
              <a:ext uri="{FF2B5EF4-FFF2-40B4-BE49-F238E27FC236}">
                <a16:creationId xmlns:a16="http://schemas.microsoft.com/office/drawing/2014/main" id="{8C6C7197-9F28-4689-9B9A-AD5CE4C7B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37167" r="10444" b="37625"/>
          <a:stretch/>
        </p:blipFill>
        <p:spPr bwMode="auto">
          <a:xfrm>
            <a:off x="2516772" y="996737"/>
            <a:ext cx="1428750" cy="4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uber">
            <a:extLst>
              <a:ext uri="{FF2B5EF4-FFF2-40B4-BE49-F238E27FC236}">
                <a16:creationId xmlns:a16="http://schemas.microsoft.com/office/drawing/2014/main" id="{AC3CFA37-1867-4134-BC18-3C33C7A4A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2" t="38053" r="32150" b="38105"/>
          <a:stretch/>
        </p:blipFill>
        <p:spPr bwMode="auto">
          <a:xfrm>
            <a:off x="10193104" y="6090146"/>
            <a:ext cx="1055309" cy="3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airbnb">
            <a:extLst>
              <a:ext uri="{FF2B5EF4-FFF2-40B4-BE49-F238E27FC236}">
                <a16:creationId xmlns:a16="http://schemas.microsoft.com/office/drawing/2014/main" id="{941827FF-C6DA-47B7-B9B6-AE862A59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795" y="5288666"/>
            <a:ext cx="696618" cy="69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microsoft">
            <a:extLst>
              <a:ext uri="{FF2B5EF4-FFF2-40B4-BE49-F238E27FC236}">
                <a16:creationId xmlns:a16="http://schemas.microsoft.com/office/drawing/2014/main" id="{45B8C867-42D4-43A3-9E5D-D085B9E6E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31752" r="10867" b="37415"/>
          <a:stretch/>
        </p:blipFill>
        <p:spPr bwMode="auto">
          <a:xfrm>
            <a:off x="8713135" y="1082921"/>
            <a:ext cx="1648409" cy="36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pinterest">
            <a:extLst>
              <a:ext uri="{FF2B5EF4-FFF2-40B4-BE49-F238E27FC236}">
                <a16:creationId xmlns:a16="http://schemas.microsoft.com/office/drawing/2014/main" id="{2189309F-F89E-441A-8082-208AE8F4F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5295148"/>
            <a:ext cx="682195" cy="6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result for refinitiv">
            <a:extLst>
              <a:ext uri="{FF2B5EF4-FFF2-40B4-BE49-F238E27FC236}">
                <a16:creationId xmlns:a16="http://schemas.microsoft.com/office/drawing/2014/main" id="{3A30B3D7-6EBD-4751-BB56-22AEBA32C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17698" r="17347" b="19149"/>
          <a:stretch/>
        </p:blipFill>
        <p:spPr bwMode="auto">
          <a:xfrm>
            <a:off x="2287760" y="5468237"/>
            <a:ext cx="719231" cy="6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loomberg">
            <a:extLst>
              <a:ext uri="{FF2B5EF4-FFF2-40B4-BE49-F238E27FC236}">
                <a16:creationId xmlns:a16="http://schemas.microsoft.com/office/drawing/2014/main" id="{8BFC298B-2D03-40E1-A40D-7DB784A0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35" y="5452147"/>
            <a:ext cx="1360714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lliptic">
            <a:extLst>
              <a:ext uri="{FF2B5EF4-FFF2-40B4-BE49-F238E27FC236}">
                <a16:creationId xmlns:a16="http://schemas.microsoft.com/office/drawing/2014/main" id="{805AC980-A195-484B-A6FE-752B1D73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35" y="6255099"/>
            <a:ext cx="1634120" cy="25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IT-IBM Watson AI Lab">
            <a:extLst>
              <a:ext uri="{FF2B5EF4-FFF2-40B4-BE49-F238E27FC236}">
                <a16:creationId xmlns:a16="http://schemas.microsoft.com/office/drawing/2014/main" id="{4769988D-9333-4838-BDEC-892920B1D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89218"/>
          <a:stretch/>
        </p:blipFill>
        <p:spPr bwMode="auto">
          <a:xfrm>
            <a:off x="2575383" y="6315265"/>
            <a:ext cx="2185225" cy="19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libaba">
            <a:extLst>
              <a:ext uri="{FF2B5EF4-FFF2-40B4-BE49-F238E27FC236}">
                <a16:creationId xmlns:a16="http://schemas.microsoft.com/office/drawing/2014/main" id="{D163F675-D41D-46BB-8188-2BF066630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24" y="865074"/>
            <a:ext cx="1428751" cy="62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ogle">
            <a:extLst>
              <a:ext uri="{FF2B5EF4-FFF2-40B4-BE49-F238E27FC236}">
                <a16:creationId xmlns:a16="http://schemas.microsoft.com/office/drawing/2014/main" id="{8C51BA6D-74ED-412B-B747-EC11EBCA1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31656" r="8277" b="27193"/>
          <a:stretch/>
        </p:blipFill>
        <p:spPr bwMode="auto">
          <a:xfrm>
            <a:off x="8442932" y="6082322"/>
            <a:ext cx="1561310" cy="50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meituan dianping">
            <a:extLst>
              <a:ext uri="{FF2B5EF4-FFF2-40B4-BE49-F238E27FC236}">
                <a16:creationId xmlns:a16="http://schemas.microsoft.com/office/drawing/2014/main" id="{D5343C34-9035-410C-8915-52643AE2B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67" y="253512"/>
            <a:ext cx="1567755" cy="63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ebay">
            <a:extLst>
              <a:ext uri="{FF2B5EF4-FFF2-40B4-BE49-F238E27FC236}">
                <a16:creationId xmlns:a16="http://schemas.microsoft.com/office/drawing/2014/main" id="{28E26F0C-BC3C-4072-8A62-A1B0D5CB4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94" y="253512"/>
            <a:ext cx="1212980" cy="4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wikidata">
            <a:extLst>
              <a:ext uri="{FF2B5EF4-FFF2-40B4-BE49-F238E27FC236}">
                <a16:creationId xmlns:a16="http://schemas.microsoft.com/office/drawing/2014/main" id="{97E2035C-CF38-41C7-AE2B-7A7FFE38E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478" y="963795"/>
            <a:ext cx="980871" cy="69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dbpedia">
            <a:extLst>
              <a:ext uri="{FF2B5EF4-FFF2-40B4-BE49-F238E27FC236}">
                <a16:creationId xmlns:a16="http://schemas.microsoft.com/office/drawing/2014/main" id="{91CF4DD6-AB41-4A92-9022-0D03B272F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63" y="209886"/>
            <a:ext cx="1365531" cy="84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graph network">
            <a:extLst>
              <a:ext uri="{FF2B5EF4-FFF2-40B4-BE49-F238E27FC236}">
                <a16:creationId xmlns:a16="http://schemas.microsoft.com/office/drawing/2014/main" id="{C5C997B3-B3FF-42AE-B2F6-9B166809B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60" y="2297924"/>
            <a:ext cx="2983543" cy="222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814C87E-6A5D-438C-84D5-D8361DE69FE8}"/>
              </a:ext>
            </a:extLst>
          </p:cNvPr>
          <p:cNvSpPr/>
          <p:nvPr/>
        </p:nvSpPr>
        <p:spPr>
          <a:xfrm>
            <a:off x="856835" y="4209305"/>
            <a:ext cx="27991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Anti money laundering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Fraud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“Know-Your-Client”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9A2052-92CF-4CEC-A083-F298F446522B}"/>
              </a:ext>
            </a:extLst>
          </p:cNvPr>
          <p:cNvSpPr/>
          <p:nvPr/>
        </p:nvSpPr>
        <p:spPr>
          <a:xfrm>
            <a:off x="8394457" y="1767089"/>
            <a:ext cx="2862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Wikipedia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Academic article search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66CA5B-79F0-4736-AD31-14F14CD56063}"/>
              </a:ext>
            </a:extLst>
          </p:cNvPr>
          <p:cNvSpPr/>
          <p:nvPr/>
        </p:nvSpPr>
        <p:spPr>
          <a:xfrm>
            <a:off x="8447212" y="4233878"/>
            <a:ext cx="29143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Search engine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Customer segmentation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CE20C7-1DDF-450F-BACA-24AEDD803402}"/>
              </a:ext>
            </a:extLst>
          </p:cNvPr>
          <p:cNvSpPr/>
          <p:nvPr/>
        </p:nvSpPr>
        <p:spPr>
          <a:xfrm>
            <a:off x="1759890" y="2804620"/>
            <a:ext cx="932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Retail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44C754-2684-46D1-ACE4-D1D61951E671}"/>
              </a:ext>
            </a:extLst>
          </p:cNvPr>
          <p:cNvSpPr/>
          <p:nvPr/>
        </p:nvSpPr>
        <p:spPr>
          <a:xfrm>
            <a:off x="9081638" y="2797392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Public good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2A524D-C618-4E7C-81D8-3CEE980923BC}"/>
              </a:ext>
            </a:extLst>
          </p:cNvPr>
          <p:cNvSpPr/>
          <p:nvPr/>
        </p:nvSpPr>
        <p:spPr>
          <a:xfrm>
            <a:off x="1604569" y="3461832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Finance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C5277E-CBBA-4B32-B470-ED689FC3870D}"/>
              </a:ext>
            </a:extLst>
          </p:cNvPr>
          <p:cNvSpPr/>
          <p:nvPr/>
        </p:nvSpPr>
        <p:spPr>
          <a:xfrm>
            <a:off x="9366688" y="3439715"/>
            <a:ext cx="1249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967DFD-1842-42F4-B750-25ABCB1D6A17}"/>
              </a:ext>
            </a:extLst>
          </p:cNvPr>
          <p:cNvSpPr/>
          <p:nvPr/>
        </p:nvSpPr>
        <p:spPr>
          <a:xfrm>
            <a:off x="5173546" y="4546610"/>
            <a:ext cx="1844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Key areas of application</a:t>
            </a:r>
          </a:p>
        </p:txBody>
      </p:sp>
      <p:pic>
        <p:nvPicPr>
          <p:cNvPr id="1050" name="Picture 26" descr="Image result for yago">
            <a:extLst>
              <a:ext uri="{FF2B5EF4-FFF2-40B4-BE49-F238E27FC236}">
                <a16:creationId xmlns:a16="http://schemas.microsoft.com/office/drawing/2014/main" id="{A1CB5B36-BD6D-4A6C-8471-264C6DED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242" y="272873"/>
            <a:ext cx="1403290" cy="7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20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7864BF-2241-42E5-A5C4-C411F74C6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1BA605-C888-4326-8417-118ADDBFD3D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046179-8981-4E60-BF21-6C179E49F202}"/>
              </a:ext>
            </a:extLst>
          </p:cNvPr>
          <p:cNvSpPr/>
          <p:nvPr/>
        </p:nvSpPr>
        <p:spPr>
          <a:xfrm>
            <a:off x="448213" y="6385453"/>
            <a:ext cx="5199575" cy="24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80"/>
              <a:t>https://papers.nips.cc/paper/5656-hidden-technical-debt-in-machine-learning-systems.pdf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287509-1238-48A2-8386-183661B939DC}"/>
              </a:ext>
            </a:extLst>
          </p:cNvPr>
          <p:cNvSpPr/>
          <p:nvPr/>
        </p:nvSpPr>
        <p:spPr bwMode="auto">
          <a:xfrm>
            <a:off x="1625294" y="1401598"/>
            <a:ext cx="4595200" cy="247561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B9E174-5039-4132-AADA-512298BFA7F2}"/>
              </a:ext>
            </a:extLst>
          </p:cNvPr>
          <p:cNvSpPr/>
          <p:nvPr/>
        </p:nvSpPr>
        <p:spPr bwMode="auto">
          <a:xfrm>
            <a:off x="6368278" y="1902247"/>
            <a:ext cx="1724680" cy="197496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Algorithm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16B350-7026-4C84-AE5E-72C7B8B5EF9C}"/>
              </a:ext>
            </a:extLst>
          </p:cNvPr>
          <p:cNvSpPr/>
          <p:nvPr/>
        </p:nvSpPr>
        <p:spPr bwMode="auto">
          <a:xfrm>
            <a:off x="4264302" y="4056498"/>
            <a:ext cx="1956192" cy="185034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Evaluation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0C9698-E7E7-4265-97AF-C6203FB3F486}"/>
              </a:ext>
            </a:extLst>
          </p:cNvPr>
          <p:cNvSpPr/>
          <p:nvPr/>
        </p:nvSpPr>
        <p:spPr bwMode="auto">
          <a:xfrm>
            <a:off x="6368277" y="4056498"/>
            <a:ext cx="4658061" cy="105444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Operationalization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7994F1-9BAE-4F88-B967-06040994464A}"/>
              </a:ext>
            </a:extLst>
          </p:cNvPr>
          <p:cNvCxnSpPr>
            <a:cxnSpLocks/>
          </p:cNvCxnSpPr>
          <p:nvPr/>
        </p:nvCxnSpPr>
        <p:spPr>
          <a:xfrm flipV="1">
            <a:off x="1348717" y="2644802"/>
            <a:ext cx="0" cy="153429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72DB58-8135-4D18-BDAA-B00ABCFF7F84}"/>
              </a:ext>
            </a:extLst>
          </p:cNvPr>
          <p:cNvCxnSpPr>
            <a:cxnSpLocks/>
          </p:cNvCxnSpPr>
          <p:nvPr/>
        </p:nvCxnSpPr>
        <p:spPr>
          <a:xfrm>
            <a:off x="1348717" y="4179094"/>
            <a:ext cx="154176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0469D5A-B539-4BEE-81A1-4BCEDA744588}"/>
              </a:ext>
            </a:extLst>
          </p:cNvPr>
          <p:cNvSpPr/>
          <p:nvPr/>
        </p:nvSpPr>
        <p:spPr>
          <a:xfrm>
            <a:off x="1625294" y="4233718"/>
            <a:ext cx="1541512" cy="363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65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Time as efforts</a:t>
            </a:r>
            <a:endParaRPr lang="en-US" sz="1765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63F0F3-D9AC-400D-8673-D560401A1FEF}"/>
              </a:ext>
            </a:extLst>
          </p:cNvPr>
          <p:cNvSpPr/>
          <p:nvPr/>
        </p:nvSpPr>
        <p:spPr>
          <a:xfrm rot="16200000">
            <a:off x="463143" y="2797185"/>
            <a:ext cx="1113510" cy="363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65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Resources</a:t>
            </a:r>
            <a:endParaRPr lang="en-US" sz="1765"/>
          </a:p>
        </p:txBody>
      </p:sp>
    </p:spTree>
    <p:extLst>
      <p:ext uri="{BB962C8B-B14F-4D97-AF65-F5344CB8AC3E}">
        <p14:creationId xmlns:p14="http://schemas.microsoft.com/office/powerpoint/2010/main" val="4060549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068233-B51D-46D6-8AF3-AF253188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Industrial applications on graph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82D2681-01EB-4895-81F9-4D594082A0CF}"/>
              </a:ext>
            </a:extLst>
          </p:cNvPr>
          <p:cNvGraphicFramePr>
            <a:graphicFrameLocks noGrp="1"/>
          </p:cNvGraphicFramePr>
          <p:nvPr/>
        </p:nvGraphicFramePr>
        <p:xfrm>
          <a:off x="204006" y="1262380"/>
          <a:ext cx="11783988" cy="4892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0281">
                  <a:extLst>
                    <a:ext uri="{9D8B030D-6E8A-4147-A177-3AD203B41FA5}">
                      <a16:colId xmlns:a16="http://schemas.microsoft.com/office/drawing/2014/main" val="3353838298"/>
                    </a:ext>
                  </a:extLst>
                </a:gridCol>
                <a:gridCol w="1860281">
                  <a:extLst>
                    <a:ext uri="{9D8B030D-6E8A-4147-A177-3AD203B41FA5}">
                      <a16:colId xmlns:a16="http://schemas.microsoft.com/office/drawing/2014/main" val="1363342574"/>
                    </a:ext>
                  </a:extLst>
                </a:gridCol>
                <a:gridCol w="1860281">
                  <a:extLst>
                    <a:ext uri="{9D8B030D-6E8A-4147-A177-3AD203B41FA5}">
                      <a16:colId xmlns:a16="http://schemas.microsoft.com/office/drawing/2014/main" val="3606067371"/>
                    </a:ext>
                  </a:extLst>
                </a:gridCol>
                <a:gridCol w="1860281">
                  <a:extLst>
                    <a:ext uri="{9D8B030D-6E8A-4147-A177-3AD203B41FA5}">
                      <a16:colId xmlns:a16="http://schemas.microsoft.com/office/drawing/2014/main" val="667175599"/>
                    </a:ext>
                  </a:extLst>
                </a:gridCol>
                <a:gridCol w="2637205">
                  <a:extLst>
                    <a:ext uri="{9D8B030D-6E8A-4147-A177-3AD203B41FA5}">
                      <a16:colId xmlns:a16="http://schemas.microsoft.com/office/drawing/2014/main" val="2209368753"/>
                    </a:ext>
                  </a:extLst>
                </a:gridCol>
                <a:gridCol w="1705659">
                  <a:extLst>
                    <a:ext uri="{9D8B030D-6E8A-4147-A177-3AD203B41FA5}">
                      <a16:colId xmlns:a16="http://schemas.microsoft.com/office/drawing/2014/main" val="104495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Organization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Use 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Application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44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Google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Google </a:t>
                      </a:r>
                      <a:r>
                        <a:rPr lang="en-US" sz="1200" err="1"/>
                        <a:t>Knowledgh</a:t>
                      </a:r>
                      <a:r>
                        <a:rPr lang="en-US" sz="1200"/>
                        <a:t> Graph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Commercial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Data 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Enterprise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1771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Microsoft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Satori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Commercial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Representation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Data search (internal use)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Enterprise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835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Wikipedia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Wikidata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Open-source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Representation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Knowledge base for Wikipedia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Enterprise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31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Leipzig University/University of Mannheim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DBPedia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Open-source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Representation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Semantically query relationships of entities extracted from Wikipedia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Enterprise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673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Lenovo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HyperGraph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Commercial</a:t>
                      </a:r>
                    </a:p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Representation/Learning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Knowledge graph-based analytics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Enterprise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7094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Graph 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Commercial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Representation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Semantic search engine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Consumer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76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LinkedIn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LinkedIn Knowledge Graph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Commercial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Representation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Knowledge graph built on LinkedIn entities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Enterprise/Consumer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8816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Amazon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Product Graph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Commercial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Representation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Knowledge graph for Amazon products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Enterprise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Pinterest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PinSage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Commercial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GCN based recommendation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Consumer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566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Uber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Commercial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Representation/Learning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err="1"/>
                        <a:t>UberEats</a:t>
                      </a:r>
                      <a:r>
                        <a:rPr lang="en-US" sz="1200"/>
                        <a:t> knowledge graph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Consumer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754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Airbnb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Commercial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Representation/Learning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Contextualization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Consumer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7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567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2954-DDEF-4C5E-9AFD-CA83386E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6D23404-6CF8-496D-B6C2-1FFE2DA5A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834355"/>
              </p:ext>
            </p:extLst>
          </p:nvPr>
        </p:nvGraphicFramePr>
        <p:xfrm>
          <a:off x="556003" y="1206394"/>
          <a:ext cx="11079993" cy="51206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49259">
                  <a:extLst>
                    <a:ext uri="{9D8B030D-6E8A-4147-A177-3AD203B41FA5}">
                      <a16:colId xmlns:a16="http://schemas.microsoft.com/office/drawing/2014/main" val="4177827633"/>
                    </a:ext>
                  </a:extLst>
                </a:gridCol>
                <a:gridCol w="5545123">
                  <a:extLst>
                    <a:ext uri="{9D8B030D-6E8A-4147-A177-3AD203B41FA5}">
                      <a16:colId xmlns:a16="http://schemas.microsoft.com/office/drawing/2014/main" val="674885504"/>
                    </a:ext>
                  </a:extLst>
                </a:gridCol>
                <a:gridCol w="2785611">
                  <a:extLst>
                    <a:ext uri="{9D8B030D-6E8A-4147-A177-3AD203B41FA5}">
                      <a16:colId xmlns:a16="http://schemas.microsoft.com/office/drawing/2014/main" val="2082413417"/>
                    </a:ext>
                  </a:extLst>
                </a:gridCol>
              </a:tblGrid>
              <a:tr h="45453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301745"/>
                  </a:ext>
                </a:extLst>
              </a:tr>
              <a:tr h="45453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kern="1200">
                          <a:solidFill>
                            <a:schemeClr val="tx1"/>
                          </a:solidFill>
                        </a:rPr>
                        <a:t>Opening</a:t>
                      </a:r>
                      <a:endParaRPr lang="en-US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197826"/>
                  </a:ext>
                </a:extLst>
              </a:tr>
              <a:tr h="45453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Hands-on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Environment set 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12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278882"/>
                  </a:ext>
                </a:extLst>
              </a:tr>
              <a:tr h="45453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Hands-on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kern="1200">
                          <a:solidFill>
                            <a:schemeClr val="tx1"/>
                          </a:solidFill>
                        </a:rPr>
                        <a:t>Basics of the dataset CORD-19 and the Knowledge Graph</a:t>
                      </a:r>
                      <a:endParaRPr lang="en-US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25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94517"/>
                  </a:ext>
                </a:extLst>
              </a:tr>
              <a:tr h="81817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Hands-on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kern="1200">
                          <a:solidFill>
                            <a:schemeClr val="tx1"/>
                          </a:solidFill>
                        </a:rPr>
                        <a:t>Understanding contents with the aid of the Knowledge Graph</a:t>
                      </a:r>
                      <a:endParaRPr lang="en-US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27796"/>
                  </a:ext>
                </a:extLst>
              </a:tr>
              <a:tr h="45453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Hands-on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>
                          <a:solidFill>
                            <a:schemeClr val="tx1"/>
                          </a:solidFill>
                        </a:rPr>
                        <a:t>Applications of Knowledge Graph: Academic Recommender Systems</a:t>
                      </a:r>
                      <a:endParaRPr lang="en-US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45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2301168"/>
                  </a:ext>
                </a:extLst>
              </a:tr>
              <a:tr h="81817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Lecture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kern="1200">
                          <a:solidFill>
                            <a:schemeClr val="tx1"/>
                          </a:solidFill>
                        </a:rPr>
                        <a:t>Operationalization of KG-based recommender system</a:t>
                      </a:r>
                      <a:endParaRPr lang="en-US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18940"/>
                  </a:ext>
                </a:extLst>
              </a:tr>
              <a:tr h="45453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Closing and QnA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15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706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269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DF446-A325-4BE9-8B73-86A6D914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4CE30-6DEB-4C65-8556-7D9F9F9C79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Linear growth of data entries result in exponential growth of data connections</a:t>
            </a:r>
          </a:p>
          <a:p>
            <a:r>
              <a:rPr lang="en-US"/>
              <a:t>Graph database promises higher flexibility compared to tabular database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1D857-ACD3-4EF4-A7CA-B01C9B0FB67C}"/>
              </a:ext>
            </a:extLst>
          </p:cNvPr>
          <p:cNvSpPr txBox="1"/>
          <p:nvPr/>
        </p:nvSpPr>
        <p:spPr>
          <a:xfrm>
            <a:off x="830" y="6596390"/>
            <a:ext cx="60951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>
                <a:hlinkClick r:id="rId2"/>
              </a:rPr>
              <a:t>https://neo4j.com/developer/graph-db-vs-rdbms/</a:t>
            </a:r>
            <a:endParaRPr lang="en-US" sz="1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74C17A-D9EF-46AD-B445-683D943B2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610" y="2776672"/>
            <a:ext cx="4010439" cy="3002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D496C0-1831-473B-B746-074F38AB6585}"/>
              </a:ext>
            </a:extLst>
          </p:cNvPr>
          <p:cNvSpPr txBox="1"/>
          <p:nvPr/>
        </p:nvSpPr>
        <p:spPr>
          <a:xfrm>
            <a:off x="6096830" y="2732476"/>
            <a:ext cx="55717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SELECT name FROM Person</a:t>
            </a:r>
          </a:p>
          <a:p>
            <a:r>
              <a:rPr lang="en-US"/>
              <a:t>LEFT JOIN </a:t>
            </a:r>
            <a:r>
              <a:rPr lang="en-US" err="1"/>
              <a:t>Person_Department</a:t>
            </a:r>
            <a:endParaRPr lang="en-US"/>
          </a:p>
          <a:p>
            <a:r>
              <a:rPr lang="en-US"/>
              <a:t>  ON </a:t>
            </a:r>
            <a:r>
              <a:rPr lang="en-US" err="1"/>
              <a:t>Person.Id</a:t>
            </a:r>
            <a:r>
              <a:rPr lang="en-US"/>
              <a:t> = </a:t>
            </a:r>
            <a:r>
              <a:rPr lang="en-US" err="1"/>
              <a:t>Person_Department.PersonId</a:t>
            </a:r>
            <a:endParaRPr lang="en-US"/>
          </a:p>
          <a:p>
            <a:r>
              <a:rPr lang="en-US"/>
              <a:t>LEFT JOIN Department</a:t>
            </a:r>
          </a:p>
          <a:p>
            <a:r>
              <a:rPr lang="en-US"/>
              <a:t>  ON </a:t>
            </a:r>
            <a:r>
              <a:rPr lang="en-US" err="1"/>
              <a:t>Department.Id</a:t>
            </a:r>
            <a:r>
              <a:rPr lang="en-US"/>
              <a:t> = </a:t>
            </a:r>
            <a:r>
              <a:rPr lang="en-US" err="1"/>
              <a:t>Person_Department.DepartmentId</a:t>
            </a:r>
            <a:endParaRPr lang="en-US"/>
          </a:p>
          <a:p>
            <a:r>
              <a:rPr lang="en-US"/>
              <a:t>WHERE Department.name = "IT Department"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88995-C151-4C23-9C7B-360293F5A93C}"/>
              </a:ext>
            </a:extLst>
          </p:cNvPr>
          <p:cNvSpPr txBox="1"/>
          <p:nvPr/>
        </p:nvSpPr>
        <p:spPr>
          <a:xfrm>
            <a:off x="6096000" y="4778376"/>
            <a:ext cx="59451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MATCH (</a:t>
            </a:r>
            <a:r>
              <a:rPr lang="en-US" err="1"/>
              <a:t>p:Person</a:t>
            </a:r>
            <a:r>
              <a:rPr lang="en-US"/>
              <a:t>)-[:WORKS_AT]-&gt;(</a:t>
            </a:r>
            <a:r>
              <a:rPr lang="en-US" err="1"/>
              <a:t>d:Dept</a:t>
            </a:r>
            <a:r>
              <a:rPr lang="en-US"/>
              <a:t>)</a:t>
            </a:r>
          </a:p>
          <a:p>
            <a:r>
              <a:rPr lang="en-US"/>
              <a:t>WHERE d.name = "IT Department"</a:t>
            </a:r>
          </a:p>
          <a:p>
            <a:r>
              <a:rPr lang="en-US"/>
              <a:t>RETURN p.name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1DD5AD-D75F-4665-92B4-1EB071E9287D}"/>
              </a:ext>
            </a:extLst>
          </p:cNvPr>
          <p:cNvSpPr txBox="1"/>
          <p:nvPr/>
        </p:nvSpPr>
        <p:spPr>
          <a:xfrm>
            <a:off x="1681161" y="5779488"/>
            <a:ext cx="3333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Example graph that presents the connection of people in Twitter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6B1035-A7E5-4997-8791-684855A0ED29}"/>
              </a:ext>
            </a:extLst>
          </p:cNvPr>
          <p:cNvSpPr txBox="1"/>
          <p:nvPr/>
        </p:nvSpPr>
        <p:spPr>
          <a:xfrm>
            <a:off x="6838951" y="5779488"/>
            <a:ext cx="3671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Comparison between the SQL query (above) and graph query (below)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445B11-88AD-4A96-844F-3BD10B5187DC}"/>
              </a:ext>
            </a:extLst>
          </p:cNvPr>
          <p:cNvCxnSpPr/>
          <p:nvPr/>
        </p:nvCxnSpPr>
        <p:spPr>
          <a:xfrm>
            <a:off x="5784574" y="4621692"/>
            <a:ext cx="598832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67249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DB63-6CE4-4A1B-8E6A-54945524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b="0" i="0">
                <a:solidFill>
                  <a:srgbClr val="373737"/>
                </a:solidFill>
                <a:effectLst/>
                <a:latin typeface="Myriad Pro"/>
              </a:rPr>
              <a:t>Graph database language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3C0934-6C08-4CC3-9017-B7EF81E3707B}"/>
              </a:ext>
            </a:extLst>
          </p:cNvPr>
          <p:cNvSpPr txBox="1">
            <a:spLocks/>
          </p:cNvSpPr>
          <p:nvPr/>
        </p:nvSpPr>
        <p:spPr>
          <a:xfrm>
            <a:off x="228600" y="1600200"/>
            <a:ext cx="11812548" cy="45770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Cypher</a:t>
            </a:r>
          </a:p>
          <a:p>
            <a:pPr lvl="1"/>
            <a:r>
              <a:rPr lang="en-US"/>
              <a:t>Declarative graph query language </a:t>
            </a:r>
          </a:p>
          <a:p>
            <a:pPr lvl="1"/>
            <a:r>
              <a:rPr lang="en-US"/>
              <a:t>It is based on the property graph model that organizes data into nodes and edges</a:t>
            </a:r>
          </a:p>
          <a:p>
            <a:r>
              <a:rPr lang="en-US"/>
              <a:t>Gremlin</a:t>
            </a:r>
          </a:p>
          <a:p>
            <a:pPr lvl="1"/>
            <a:r>
              <a:rPr lang="en-US"/>
              <a:t>Graph traversal language</a:t>
            </a:r>
          </a:p>
          <a:p>
            <a:pPr lvl="1"/>
            <a:r>
              <a:rPr lang="en-US"/>
              <a:t>Supports imperative and declarative querying, host language agnosticism, etc.</a:t>
            </a:r>
          </a:p>
          <a:p>
            <a:r>
              <a:rPr lang="en-US"/>
              <a:t>SPARQL</a:t>
            </a:r>
          </a:p>
          <a:p>
            <a:pPr lvl="1"/>
            <a:r>
              <a:rPr lang="en-US"/>
              <a:t>SPARQL Protocol and RDF Query Language</a:t>
            </a:r>
          </a:p>
          <a:p>
            <a:pPr lvl="1"/>
            <a:r>
              <a:rPr lang="en-US"/>
              <a:t>RDF query language which is semantic </a:t>
            </a:r>
          </a:p>
        </p:txBody>
      </p:sp>
    </p:spTree>
    <p:extLst>
      <p:ext uri="{BB962C8B-B14F-4D97-AF65-F5344CB8AC3E}">
        <p14:creationId xmlns:p14="http://schemas.microsoft.com/office/powerpoint/2010/main" val="2419978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D8E8995C-A2C7-4627-97E1-C0CA9E138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85118"/>
              </p:ext>
            </p:extLst>
          </p:nvPr>
        </p:nvGraphicFramePr>
        <p:xfrm>
          <a:off x="210421" y="1678940"/>
          <a:ext cx="11771157" cy="2839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2231">
                  <a:extLst>
                    <a:ext uri="{9D8B030D-6E8A-4147-A177-3AD203B41FA5}">
                      <a16:colId xmlns:a16="http://schemas.microsoft.com/office/drawing/2014/main" val="1363342574"/>
                    </a:ext>
                  </a:extLst>
                </a:gridCol>
                <a:gridCol w="4174435">
                  <a:extLst>
                    <a:ext uri="{9D8B030D-6E8A-4147-A177-3AD203B41FA5}">
                      <a16:colId xmlns:a16="http://schemas.microsoft.com/office/drawing/2014/main" val="2209368753"/>
                    </a:ext>
                  </a:extLst>
                </a:gridCol>
                <a:gridCol w="4974491">
                  <a:extLst>
                    <a:ext uri="{9D8B030D-6E8A-4147-A177-3AD203B41FA5}">
                      <a16:colId xmlns:a16="http://schemas.microsoft.com/office/drawing/2014/main" val="624156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Query language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Supported 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Technical features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44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Cypher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Neo4j, </a:t>
                      </a:r>
                      <a:r>
                        <a:rPr lang="en-US" sz="1800" err="1"/>
                        <a:t>AgensGraph</a:t>
                      </a:r>
                      <a:r>
                        <a:rPr lang="en-US" sz="1800"/>
                        <a:t>, and </a:t>
                      </a:r>
                      <a:r>
                        <a:rPr lang="en-US" sz="1800" err="1"/>
                        <a:t>RedisGraph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Declarative graph query language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It is based on the property graph model that organizes data into nodes and edges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774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Gremlin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Janus Graph, </a:t>
                      </a:r>
                      <a:r>
                        <a:rPr lang="en-US" sz="1800" err="1"/>
                        <a:t>InifniteGraph</a:t>
                      </a:r>
                      <a:r>
                        <a:rPr lang="en-US" sz="1800"/>
                        <a:t>, Azure </a:t>
                      </a:r>
                      <a:r>
                        <a:rPr lang="en-US" sz="1800" err="1"/>
                        <a:t>Comos</a:t>
                      </a:r>
                      <a:r>
                        <a:rPr lang="en-US" sz="1800"/>
                        <a:t> DB, DataStax Enterprise, and AWS Neptune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Graph traversal language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Supports imperative and declarative querying, host language agnosticism, etc.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86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SPARQL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RDF4J, Jena, </a:t>
                      </a:r>
                      <a:r>
                        <a:rPr lang="en-US" sz="1800" err="1"/>
                        <a:t>OpenLink</a:t>
                      </a:r>
                      <a:r>
                        <a:rPr lang="en-US" sz="1800"/>
                        <a:t> Virtuoso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SPARQL Protocol and RDF Query Language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RDF query language which is semantic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97558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F2297CC-BFCE-4BCC-9AEC-E84A8F43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Query language platform </a:t>
            </a:r>
          </a:p>
        </p:txBody>
      </p:sp>
    </p:spTree>
    <p:extLst>
      <p:ext uri="{BB962C8B-B14F-4D97-AF65-F5344CB8AC3E}">
        <p14:creationId xmlns:p14="http://schemas.microsoft.com/office/powerpoint/2010/main" val="1144927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D648-D75B-41E9-B2CD-55BC0F7E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BC13E-2C2B-4CF1-9101-B4ED4DB4F8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43</a:t>
            </a:fld>
            <a:endParaRPr lang="en-US">
              <a:solidFill>
                <a:srgbClr val="505050"/>
              </a:solidFill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BAEE54B5-E543-48C3-9C0E-59781098893F}"/>
              </a:ext>
            </a:extLst>
          </p:cNvPr>
          <p:cNvGraphicFramePr>
            <a:graphicFrameLocks noGrp="1"/>
          </p:cNvGraphicFramePr>
          <p:nvPr/>
        </p:nvGraphicFramePr>
        <p:xfrm>
          <a:off x="195555" y="1262380"/>
          <a:ext cx="11800890" cy="5125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01669">
                  <a:extLst>
                    <a:ext uri="{9D8B030D-6E8A-4147-A177-3AD203B41FA5}">
                      <a16:colId xmlns:a16="http://schemas.microsoft.com/office/drawing/2014/main" val="1363342574"/>
                    </a:ext>
                  </a:extLst>
                </a:gridCol>
                <a:gridCol w="1536441">
                  <a:extLst>
                    <a:ext uri="{9D8B030D-6E8A-4147-A177-3AD203B41FA5}">
                      <a16:colId xmlns:a16="http://schemas.microsoft.com/office/drawing/2014/main" val="2209368753"/>
                    </a:ext>
                  </a:extLst>
                </a:gridCol>
                <a:gridCol w="2139821">
                  <a:extLst>
                    <a:ext uri="{9D8B030D-6E8A-4147-A177-3AD203B41FA5}">
                      <a16:colId xmlns:a16="http://schemas.microsoft.com/office/drawing/2014/main" val="3207556633"/>
                    </a:ext>
                  </a:extLst>
                </a:gridCol>
                <a:gridCol w="2058955">
                  <a:extLst>
                    <a:ext uri="{9D8B030D-6E8A-4147-A177-3AD203B41FA5}">
                      <a16:colId xmlns:a16="http://schemas.microsoft.com/office/drawing/2014/main" val="1016298425"/>
                    </a:ext>
                  </a:extLst>
                </a:gridCol>
                <a:gridCol w="2397189">
                  <a:extLst>
                    <a:ext uri="{9D8B030D-6E8A-4147-A177-3AD203B41FA5}">
                      <a16:colId xmlns:a16="http://schemas.microsoft.com/office/drawing/2014/main" val="2857904721"/>
                    </a:ext>
                  </a:extLst>
                </a:gridCol>
                <a:gridCol w="1966815">
                  <a:extLst>
                    <a:ext uri="{9D8B030D-6E8A-4147-A177-3AD203B41FA5}">
                      <a16:colId xmlns:a16="http://schemas.microsoft.com/office/drawing/2014/main" val="624156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Language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Framework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Github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Technical features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44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Snap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C++/Python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Standalone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hlinkClick r:id="rId2"/>
                        </a:rPr>
                        <a:t>https://github.com/snap-stanford/snap</a:t>
                      </a:r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General purpose network analysis and graph mining library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Performance benefits from C++ implementation with flexibility of Python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774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DGL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C++/Python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Pytorch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hlinkClick r:id="rId3"/>
                        </a:rPr>
                        <a:t>https://github.com/dmlc/dgl</a:t>
                      </a:r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Python package built to ease deep learning on graph, on top of existing DL frameworks.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makes implementing graph neural networks (including Graph Convolution Networks, </a:t>
                      </a:r>
                      <a:r>
                        <a:rPr lang="en-US" sz="10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TreeLSTM</a:t>
                      </a: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many others) easy while maintaining high computation efficiency.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86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Euler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C++/Python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Tensorflow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hlinkClick r:id="rId4"/>
                        </a:rPr>
                        <a:t>https://github.com/alibaba/euler</a:t>
                      </a:r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distributed graph deep learning framework.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large-scale distributed graph learning system. It can work with deep learning tools like TensorFlow or X-Deep Learning and support users to train models on very complex heterogeneous graphs with billions of nodes and tens of billions of edges.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975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err="1"/>
                        <a:t>graph_nets</a:t>
                      </a:r>
                      <a:endParaRPr 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Python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Tensorflow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hlinkClick r:id="rId5"/>
                        </a:rPr>
                        <a:t>https://github.com/deepmind/graph_nets</a:t>
                      </a:r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Graph network DL framework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Supports both TF and </a:t>
                      </a:r>
                      <a:r>
                        <a:rPr lang="en-US" sz="1000" err="1"/>
                        <a:t>Pytorch</a:t>
                      </a:r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07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err="1"/>
                        <a:t>Spektral</a:t>
                      </a:r>
                      <a:endParaRPr 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Python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Tensorflow</a:t>
                      </a:r>
                      <a:r>
                        <a:rPr lang="en-US" sz="1200"/>
                        <a:t>/</a:t>
                      </a:r>
                      <a:r>
                        <a:rPr lang="en-US" sz="1200" err="1"/>
                        <a:t>Keras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hlinkClick r:id="rId6"/>
                        </a:rPr>
                        <a:t>https://github.com/danielegrattarola/spektral</a:t>
                      </a:r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Graph neural network with </a:t>
                      </a:r>
                      <a:r>
                        <a:rPr lang="en-US" sz="1000" err="1"/>
                        <a:t>Keras</a:t>
                      </a:r>
                      <a:r>
                        <a:rPr lang="en-US" sz="1000"/>
                        <a:t> and </a:t>
                      </a:r>
                      <a:r>
                        <a:rPr lang="en-US" sz="1000" err="1"/>
                        <a:t>Tensorflow</a:t>
                      </a:r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Simple yet flexible for creating GNNs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95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err="1"/>
                        <a:t>AmpliGraph</a:t>
                      </a:r>
                      <a:endParaRPr 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Python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Tensorflow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hlinkClick r:id="rId7"/>
                        </a:rPr>
                        <a:t>https://github.com/Accenture/AmpliGraph</a:t>
                      </a:r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Python library for Representation Learning on Knowledge Graphs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Intuitive API, GPU-ready, and extensible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527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err="1"/>
                        <a:t>stellargraph</a:t>
                      </a:r>
                      <a:endParaRPr 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Python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networkx</a:t>
                      </a:r>
                      <a:r>
                        <a:rPr lang="en-US" sz="1200"/>
                        <a:t>, Pandas, </a:t>
                      </a:r>
                      <a:r>
                        <a:rPr lang="en-US" sz="1200" err="1"/>
                        <a:t>Numpy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hlinkClick r:id="rId8"/>
                        </a:rPr>
                        <a:t>https://github.com/stellargraph/stellargraph</a:t>
                      </a:r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Machine learning on graphs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Representation learning, classification of nodes/edges, link prediction, and interpretation of node classification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241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038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DB63-6CE4-4A1B-8E6A-54945524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>
                <a:solidFill>
                  <a:srgbClr val="373737"/>
                </a:solidFill>
                <a:effectLst/>
                <a:latin typeface="Myriad Pro"/>
              </a:rPr>
              <a:t>Real-time scoring in recommendation scenarios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4BB24-8EAD-438E-B2C6-7251E4AFB9F5}"/>
              </a:ext>
            </a:extLst>
          </p:cNvPr>
          <p:cNvSpPr txBox="1"/>
          <p:nvPr/>
        </p:nvSpPr>
        <p:spPr>
          <a:xfrm>
            <a:off x="1718521" y="2632921"/>
            <a:ext cx="7691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Option 1: real-time look-up of pre-scored recommendation</a:t>
            </a:r>
          </a:p>
          <a:p>
            <a:endParaRPr lang="en-GB"/>
          </a:p>
          <a:p>
            <a:r>
              <a:rPr lang="en-GB"/>
              <a:t>Option 2: real-time scoring based on approximate similarity matching</a:t>
            </a:r>
          </a:p>
          <a:p>
            <a:endParaRPr lang="en-GB"/>
          </a:p>
          <a:p>
            <a:r>
              <a:rPr lang="en-GB"/>
              <a:t>Option 3: real-time scoring with optimization tricks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957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DB63-6CE4-4A1B-8E6A-54945524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6290" cy="1325563"/>
          </a:xfrm>
        </p:spPr>
        <p:txBody>
          <a:bodyPr>
            <a:normAutofit/>
          </a:bodyPr>
          <a:lstStyle/>
          <a:p>
            <a:r>
              <a:rPr lang="en-US"/>
              <a:t>Real-time look up of pre-scored recommendations</a:t>
            </a:r>
          </a:p>
        </p:txBody>
      </p:sp>
      <p:pic>
        <p:nvPicPr>
          <p:cNvPr id="1026" name="Picture 2" descr="architecture">
            <a:extLst>
              <a:ext uri="{FF2B5EF4-FFF2-40B4-BE49-F238E27FC236}">
                <a16:creationId xmlns:a16="http://schemas.microsoft.com/office/drawing/2014/main" id="{C6B0C236-20BB-421D-938B-D0333A4BD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6"/>
          <a:stretch/>
        </p:blipFill>
        <p:spPr bwMode="auto">
          <a:xfrm>
            <a:off x="1406063" y="1737043"/>
            <a:ext cx="9507003" cy="31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CAB92-32F3-481B-8367-2B1CA1C4F88A}"/>
              </a:ext>
            </a:extLst>
          </p:cNvPr>
          <p:cNvSpPr/>
          <p:nvPr/>
        </p:nvSpPr>
        <p:spPr>
          <a:xfrm>
            <a:off x="7604683" y="4516860"/>
            <a:ext cx="1061440" cy="312459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>
                <a:solidFill>
                  <a:schemeClr val="tx1"/>
                </a:solidFill>
              </a:rPr>
              <a:t>API running on Kubernetes</a:t>
            </a:r>
          </a:p>
        </p:txBody>
      </p:sp>
    </p:spTree>
    <p:extLst>
      <p:ext uri="{BB962C8B-B14F-4D97-AF65-F5344CB8AC3E}">
        <p14:creationId xmlns:p14="http://schemas.microsoft.com/office/powerpoint/2010/main" val="388119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DB63-6CE4-4A1B-8E6A-54945524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Real-time scoring based on approximate similarity matching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B7456-8566-4EF8-A029-302A41634234}"/>
              </a:ext>
            </a:extLst>
          </p:cNvPr>
          <p:cNvSpPr txBox="1"/>
          <p:nvPr/>
        </p:nvSpPr>
        <p:spPr>
          <a:xfrm>
            <a:off x="1649596" y="1779687"/>
            <a:ext cx="9186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Steps:</a:t>
            </a:r>
          </a:p>
          <a:p>
            <a:pPr marL="342900" indent="-342900">
              <a:buAutoNum type="arabicPeriod"/>
            </a:pPr>
            <a:r>
              <a:rPr lang="en-GB"/>
              <a:t>Compute user/item embeddings using any ML/DL algorithm.</a:t>
            </a:r>
          </a:p>
          <a:p>
            <a:pPr marL="342900" indent="-342900">
              <a:buAutoNum type="arabicPeriod"/>
            </a:pPr>
            <a:endParaRPr lang="en-GB"/>
          </a:p>
          <a:p>
            <a:pPr marL="342900" indent="-342900">
              <a:buAutoNum type="arabicPeriod"/>
            </a:pPr>
            <a:r>
              <a:rPr lang="en-GB"/>
              <a:t>Build the similarity index using KD-Trees, Locality-Sensitive Hashing (LSH) or similar.</a:t>
            </a:r>
          </a:p>
          <a:p>
            <a:pPr marL="342900" indent="-342900">
              <a:buAutoNum type="arabicPeriod"/>
            </a:pPr>
            <a:endParaRPr lang="en-GB"/>
          </a:p>
          <a:p>
            <a:pPr marL="342900" indent="-342900">
              <a:buAutoNum type="arabicPeriod"/>
            </a:pPr>
            <a:r>
              <a:rPr lang="en-GB"/>
              <a:t>Upload the similarity index to Azure Cosmos DB or instantiate directly the index in memory.</a:t>
            </a:r>
          </a:p>
          <a:p>
            <a:pPr marL="342900" indent="-342900">
              <a:buAutoNum type="arabicPeriod"/>
            </a:pPr>
            <a:endParaRPr lang="en-GB"/>
          </a:p>
          <a:p>
            <a:pPr marL="342900" indent="-342900">
              <a:buAutoNum type="arabicPeriod"/>
            </a:pPr>
            <a:r>
              <a:rPr lang="en-GB"/>
              <a:t>Generate an AKS API for scoring.</a:t>
            </a:r>
          </a:p>
          <a:p>
            <a:pPr marL="342900" indent="-342900">
              <a:buAutoNum type="arabicPeriod"/>
            </a:pPr>
            <a:endParaRPr lang="en-GB"/>
          </a:p>
          <a:p>
            <a:pPr marL="342900" indent="-342900">
              <a:buAutoNum type="arabicPeriod"/>
            </a:pPr>
            <a:r>
              <a:rPr lang="en-GB"/>
              <a:t>Given a user/item query, compute the query embedding.</a:t>
            </a:r>
          </a:p>
          <a:p>
            <a:pPr marL="342900" indent="-342900">
              <a:buAutoNum type="arabicPeriod"/>
            </a:pPr>
            <a:endParaRPr lang="en-GB"/>
          </a:p>
          <a:p>
            <a:pPr marL="342900" indent="-342900">
              <a:buAutoNum type="arabicPeriod"/>
            </a:pPr>
            <a:r>
              <a:rPr lang="en-GB"/>
              <a:t>With the approximate similarity model, find embeddings that are similar to the query embedding.</a:t>
            </a:r>
          </a:p>
          <a:p>
            <a:pPr marL="342900" indent="-342900">
              <a:buAutoNum type="arabicPeriod"/>
            </a:pPr>
            <a:endParaRPr lang="en-GB"/>
          </a:p>
          <a:p>
            <a:pPr marL="342900" indent="-342900">
              <a:buAutoNum type="arabicPeriod"/>
            </a:pPr>
            <a:r>
              <a:rPr lang="en-GB"/>
              <a:t>Retrieve the IDs of the similar objects.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276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DB63-6CE4-4A1B-8E6A-54945524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Real-time scoring with optimization tricks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0AB94-DA7E-4847-9B50-C7A98BE4B953}"/>
              </a:ext>
            </a:extLst>
          </p:cNvPr>
          <p:cNvSpPr txBox="1"/>
          <p:nvPr/>
        </p:nvSpPr>
        <p:spPr>
          <a:xfrm>
            <a:off x="1704737" y="1870155"/>
            <a:ext cx="76919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r>
              <a:rPr lang="en-GB"/>
              <a:t>Optimization tricks: </a:t>
            </a:r>
          </a:p>
          <a:p>
            <a:endParaRPr lang="en-GB"/>
          </a:p>
          <a:p>
            <a:pPr marL="400050" indent="-400050">
              <a:buAutoNum type="romanLcParenR"/>
            </a:pPr>
            <a:r>
              <a:rPr lang="en-GB"/>
              <a:t>request batching which merges adjacent requests from CPU to take advantage of GPU power</a:t>
            </a:r>
          </a:p>
          <a:p>
            <a:pPr marL="400050" indent="-400050">
              <a:buAutoNum type="romanLcParenR"/>
            </a:pPr>
            <a:endParaRPr lang="en-GB"/>
          </a:p>
          <a:p>
            <a:pPr marL="400050" indent="-400050">
              <a:buAutoNum type="romanLcParenR"/>
            </a:pPr>
            <a:r>
              <a:rPr lang="en-GB"/>
              <a:t>GPU memory optimization which improves the access pattern to reduce wasted transactions in GPU memory</a:t>
            </a:r>
          </a:p>
          <a:p>
            <a:pPr marL="400050" indent="-400050">
              <a:buAutoNum type="romanLcParenR"/>
            </a:pPr>
            <a:endParaRPr lang="en-GB"/>
          </a:p>
          <a:p>
            <a:pPr marL="400050" indent="-400050">
              <a:buAutoNum type="romanLcParenR"/>
            </a:pPr>
            <a:r>
              <a:rPr lang="en-GB"/>
              <a:t>Concurrent kernel computation which allows execution of matrix computations to be processed with multiple CUDA kernels concurrently. 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source: http://arxiv.org/abs/1706.06978</a:t>
            </a:r>
          </a:p>
        </p:txBody>
      </p:sp>
    </p:spTree>
    <p:extLst>
      <p:ext uri="{BB962C8B-B14F-4D97-AF65-F5344CB8AC3E}">
        <p14:creationId xmlns:p14="http://schemas.microsoft.com/office/powerpoint/2010/main" val="4180094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C0FDF-9F16-4D58-A47B-95C007C4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Knowledge graph visualization demo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02460-BE16-4650-B15F-CD548FF7E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265" y="1685225"/>
            <a:ext cx="5380947" cy="5172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23EED-5C00-4288-8BEC-5621EB6FD947}"/>
              </a:ext>
            </a:extLst>
          </p:cNvPr>
          <p:cNvSpPr txBox="1"/>
          <p:nvPr/>
        </p:nvSpPr>
        <p:spPr>
          <a:xfrm>
            <a:off x="273852" y="4931188"/>
            <a:ext cx="64577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source: </a:t>
            </a:r>
            <a:r>
              <a:rPr lang="en-GB">
                <a:hlinkClick r:id="rId4"/>
              </a:rPr>
              <a:t>https://github.com/microsoft/recommenders/blob/master/examples/01_prepare_data/wikidata_knowledge_graph.ipynb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634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A3775-4EC9-4D68-BECB-A02E75CE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12494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05C14-85CF-4242-A516-808D1B71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EF53E-2D58-4743-9447-520B4D665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Details about the environment set up can be found at the following link</a:t>
            </a:r>
          </a:p>
          <a:p>
            <a:pPr marL="0" indent="0">
              <a:buNone/>
            </a:pPr>
            <a:r>
              <a:rPr lang="en-US" sz="5400" dirty="0">
                <a:hlinkClick r:id="rId2"/>
              </a:rPr>
              <a:t>https://aka.ms/kdd2020-covid-demo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464912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37F91-1F3A-4FD5-8D78-A116E245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33FD6-F522-4A1A-B8F5-AF29ACF45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4905668"/>
          </a:xfrm>
        </p:spPr>
        <p:txBody>
          <a:bodyPr>
            <a:normAutofit/>
          </a:bodyPr>
          <a:lstStyle/>
          <a:p>
            <a:pPr defTabSz="932742">
              <a:lnSpc>
                <a:spcPct val="11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"/>
            </a:pPr>
            <a:r>
              <a:rPr lang="en-US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A general understanding about knowledge graph technology</a:t>
            </a:r>
          </a:p>
          <a:p>
            <a:pPr defTabSz="932742">
              <a:lnSpc>
                <a:spcPct val="11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"/>
            </a:pPr>
            <a:r>
              <a:rPr lang="en-US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 in-depth analytics about the CORD-19 data set and its application</a:t>
            </a:r>
          </a:p>
          <a:p>
            <a:pPr defTabSz="932742">
              <a:lnSpc>
                <a:spcPct val="11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"/>
            </a:pPr>
            <a:r>
              <a:rPr lang="en-US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A walk-through of building a paper recommender with MAG and CORD-19 data set</a:t>
            </a:r>
          </a:p>
          <a:p>
            <a:pPr defTabSz="932742">
              <a:lnSpc>
                <a:spcPct val="11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"/>
            </a:pPr>
            <a:r>
              <a:rPr lang="en-US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 overall understanding of operationalizing graph-based recommender systems with industry-grade tools</a:t>
            </a:r>
          </a:p>
        </p:txBody>
      </p:sp>
    </p:spTree>
    <p:extLst>
      <p:ext uri="{BB962C8B-B14F-4D97-AF65-F5344CB8AC3E}">
        <p14:creationId xmlns:p14="http://schemas.microsoft.com/office/powerpoint/2010/main" val="2969412055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7CAD-4B56-47E1-A2D8-F2DC6814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1BDA17-C00B-4AD8-A897-1513DFCC4311}"/>
              </a:ext>
            </a:extLst>
          </p:cNvPr>
          <p:cNvSpPr txBox="1"/>
          <p:nvPr/>
        </p:nvSpPr>
        <p:spPr>
          <a:xfrm>
            <a:off x="838199" y="1583323"/>
            <a:ext cx="103930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 fontAlgn="base">
              <a:buFont typeface="+mj-lt"/>
              <a:buAutoNum type="arabicPeriod"/>
            </a:pP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Hongwei Wang et al, “DKN: Deep Knowledge-Aware Network for News Recommendation”, ACM WWW 2018.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Andreas </a:t>
            </a:r>
            <a:r>
              <a:rPr lang="en-US" sz="1200" b="0" i="0" err="1">
                <a:solidFill>
                  <a:srgbClr val="373737"/>
                </a:solidFill>
                <a:effectLst/>
                <a:latin typeface="Myriad Pro"/>
              </a:rPr>
              <a:t>Argyriou</a:t>
            </a: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, Miguel González-Fierro, and Le Zhang, “Microsoft Recommenders: Best Practices for Production-Ready Recommendation Systems”, ACM WWW 2020.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Shen, </a:t>
            </a:r>
            <a:r>
              <a:rPr lang="en-US" sz="1200" b="0" i="0" err="1">
                <a:solidFill>
                  <a:srgbClr val="373737"/>
                </a:solidFill>
                <a:effectLst/>
                <a:latin typeface="Myriad Pro"/>
              </a:rPr>
              <a:t>Zhihong</a:t>
            </a: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, and Dong, Yuxiao. From Graph to Knowledge Graph Algorithms and Applications. edX, 2019. https://www.edx.org/course/graphsto- knowledgegraphs-3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Tang, </a:t>
            </a:r>
            <a:r>
              <a:rPr lang="en-US" sz="1200" b="0" i="0" err="1">
                <a:solidFill>
                  <a:srgbClr val="373737"/>
                </a:solidFill>
                <a:effectLst/>
                <a:latin typeface="Myriad Pro"/>
              </a:rPr>
              <a:t>Jie</a:t>
            </a: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, and Dong, Yuxiao. Representation Learning on Networks: Theories, Algorithms, and Applications. WWW, 2019. https://www2019.thewebconf.org/tutorials.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Le Zhang et al, “Building production-ready recommendation systems at scale”, KDD 2019.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200" b="0" i="0" err="1">
                <a:solidFill>
                  <a:srgbClr val="373737"/>
                </a:solidFill>
                <a:effectLst/>
                <a:latin typeface="Myriad Pro"/>
              </a:rPr>
              <a:t>Perozzi</a:t>
            </a: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, Bryan, Rami Al-</a:t>
            </a:r>
            <a:r>
              <a:rPr lang="en-US" sz="1200" b="0" i="0" err="1">
                <a:solidFill>
                  <a:srgbClr val="373737"/>
                </a:solidFill>
                <a:effectLst/>
                <a:latin typeface="Myriad Pro"/>
              </a:rPr>
              <a:t>Rfou</a:t>
            </a: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, and Steven </a:t>
            </a:r>
            <a:r>
              <a:rPr lang="en-US" sz="1200" b="0" i="0" err="1">
                <a:solidFill>
                  <a:srgbClr val="373737"/>
                </a:solidFill>
                <a:effectLst/>
                <a:latin typeface="Myriad Pro"/>
              </a:rPr>
              <a:t>Skiena</a:t>
            </a: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. “</a:t>
            </a:r>
            <a:r>
              <a:rPr lang="en-US" sz="1200" b="0" i="0" err="1">
                <a:solidFill>
                  <a:srgbClr val="373737"/>
                </a:solidFill>
                <a:effectLst/>
                <a:latin typeface="Myriad Pro"/>
              </a:rPr>
              <a:t>Deepwalk</a:t>
            </a: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: Online learning of social representations.” Proceedings of the 20th ACM SIGKDD international conference on Knowledge discovery and data mining. 2014.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Hamilton, Will, </a:t>
            </a:r>
            <a:r>
              <a:rPr lang="en-US" sz="1200" b="0" i="0" err="1">
                <a:solidFill>
                  <a:srgbClr val="373737"/>
                </a:solidFill>
                <a:effectLst/>
                <a:latin typeface="Myriad Pro"/>
              </a:rPr>
              <a:t>Zhitao</a:t>
            </a: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 Ying, and Jure </a:t>
            </a:r>
            <a:r>
              <a:rPr lang="en-US" sz="1200" b="0" i="0" err="1">
                <a:solidFill>
                  <a:srgbClr val="373737"/>
                </a:solidFill>
                <a:effectLst/>
                <a:latin typeface="Myriad Pro"/>
              </a:rPr>
              <a:t>Leskovec</a:t>
            </a: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. “Inductive representation learning on large graphs.” Advances in neural information processing systems. 2017.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CORD-19, url: https://pages.semanticscholar.org/coronavirus-research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Microsoft Academic Graph Documentation, url: https://docs.microsoft.com/en-us/academic-services/graph/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Microsoft Academic Graph Application on COVID-19 research, url: https://github.com/microsoft/mag-covid19-research-examples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Understanding Documentation By Using Semantics, url: https://www.microsoft.com/en-us/research/project/academic/articles/understanding-documents-by-using-semantics/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Wang, Kuansan, et al. “Microsoft Academic Graph: When Experts Are Not Enough.” Quantitative Science Studies, vol. 1, no. 1, 2020, pp. 396–413.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200" b="0" i="0">
                <a:solidFill>
                  <a:srgbClr val="373737"/>
                </a:solidFill>
                <a:effectLst/>
                <a:latin typeface="Myriad Pro"/>
              </a:rPr>
              <a:t>Wang, Kuansan, et al. “A Review of Microsoft Academic Services for Science of Science Studies.” Frontiers in Big Data, vol. 2, 2019.</a:t>
            </a:r>
          </a:p>
        </p:txBody>
      </p:sp>
    </p:spTree>
    <p:extLst>
      <p:ext uri="{BB962C8B-B14F-4D97-AF65-F5344CB8AC3E}">
        <p14:creationId xmlns:p14="http://schemas.microsoft.com/office/powerpoint/2010/main" val="3986917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29D200-587B-4A06-992E-28405BD1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323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BB57-B8D5-4C19-88BE-D07133EE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2979778"/>
            <a:ext cx="11078412" cy="553998"/>
          </a:xfrm>
        </p:spPr>
        <p:txBody>
          <a:bodyPr/>
          <a:lstStyle/>
          <a:p>
            <a:r>
              <a:rPr lang="en-US"/>
              <a:t>Basics of CORD-19 data set and the knowledge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6A85C-69AC-489B-A0AF-1DD41B449D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Iris Shen</a:t>
            </a:r>
          </a:p>
        </p:txBody>
      </p:sp>
    </p:spTree>
    <p:extLst>
      <p:ext uri="{BB962C8B-B14F-4D97-AF65-F5344CB8AC3E}">
        <p14:creationId xmlns:p14="http://schemas.microsoft.com/office/powerpoint/2010/main" val="11016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BE19-2CDC-4789-B1DC-B13B681D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 I - Dataset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49BDA3-1970-4924-85A0-8ECF731835AC}"/>
              </a:ext>
            </a:extLst>
          </p:cNvPr>
          <p:cNvGrpSpPr/>
          <p:nvPr/>
        </p:nvGrpSpPr>
        <p:grpSpPr>
          <a:xfrm>
            <a:off x="7350113" y="1738102"/>
            <a:ext cx="4356989" cy="3864180"/>
            <a:chOff x="6996811" y="1703244"/>
            <a:chExt cx="4356989" cy="38641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A2F627-F571-4078-8FBD-3F913EDE7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5944" y="2420780"/>
              <a:ext cx="3794734" cy="203142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C374EC-CA25-4B49-9BAB-120344FBD9FC}"/>
                </a:ext>
              </a:extLst>
            </p:cNvPr>
            <p:cNvSpPr txBox="1"/>
            <p:nvPr/>
          </p:nvSpPr>
          <p:spPr>
            <a:xfrm>
              <a:off x="7546679" y="4859538"/>
              <a:ext cx="30742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Microsoft Academic Graph </a:t>
              </a:r>
            </a:p>
            <a:p>
              <a:pPr algn="ctr"/>
              <a:r>
                <a:rPr 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(MAG)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980850-2A91-46C7-9A41-645E9863E039}"/>
                </a:ext>
              </a:extLst>
            </p:cNvPr>
            <p:cNvSpPr txBox="1"/>
            <p:nvPr/>
          </p:nvSpPr>
          <p:spPr>
            <a:xfrm>
              <a:off x="6996811" y="1703244"/>
              <a:ext cx="43569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Academic </a:t>
              </a:r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Knowledge Graph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2C6BBE-8073-4153-BE87-1C0F7E10A49E}"/>
              </a:ext>
            </a:extLst>
          </p:cNvPr>
          <p:cNvGrpSpPr/>
          <p:nvPr/>
        </p:nvGrpSpPr>
        <p:grpSpPr>
          <a:xfrm>
            <a:off x="794423" y="1730907"/>
            <a:ext cx="4356989" cy="3848428"/>
            <a:chOff x="1412682" y="1495828"/>
            <a:chExt cx="4356989" cy="384842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BE5CE5-0681-470E-B1CB-602C62183882}"/>
                </a:ext>
              </a:extLst>
            </p:cNvPr>
            <p:cNvGrpSpPr/>
            <p:nvPr/>
          </p:nvGrpSpPr>
          <p:grpSpPr>
            <a:xfrm>
              <a:off x="2441132" y="2544542"/>
              <a:ext cx="2419868" cy="2270740"/>
              <a:chOff x="3719214" y="2654776"/>
              <a:chExt cx="2419868" cy="227074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520C8CD-1A74-4A43-8370-711B7B9A2A1C}"/>
                  </a:ext>
                </a:extLst>
              </p:cNvPr>
              <p:cNvGrpSpPr/>
              <p:nvPr/>
            </p:nvGrpSpPr>
            <p:grpSpPr>
              <a:xfrm>
                <a:off x="3719214" y="2964046"/>
                <a:ext cx="934685" cy="1961470"/>
                <a:chOff x="2890923" y="5539191"/>
                <a:chExt cx="997308" cy="2037013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C88483AB-C872-4852-B2A5-BFC9951658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59904" y="5539191"/>
                  <a:ext cx="728327" cy="605120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DE6A98CA-BAB0-4B4B-A07B-7DD40C4E06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0923" y="6613750"/>
                  <a:ext cx="781455" cy="962454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87768AA-5C3C-4052-BF2F-D9D19D9EA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0793" y="2654776"/>
                <a:ext cx="900688" cy="111328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5098D78-02B6-47AB-9B32-1AEE74BFE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9733" y="4002186"/>
                <a:ext cx="729675" cy="92333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832FFBD-0DF4-4C85-9DE6-5A969C925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881" y="3981273"/>
                <a:ext cx="746201" cy="944243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A87132-4590-4E87-9E35-1A8ABEE4CB44}"/>
                </a:ext>
              </a:extLst>
            </p:cNvPr>
            <p:cNvSpPr txBox="1"/>
            <p:nvPr/>
          </p:nvSpPr>
          <p:spPr>
            <a:xfrm>
              <a:off x="3026236" y="4944146"/>
              <a:ext cx="11365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CORD-19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27A0A5-405D-4301-BE29-AD496C456C0F}"/>
                </a:ext>
              </a:extLst>
            </p:cNvPr>
            <p:cNvSpPr txBox="1"/>
            <p:nvPr/>
          </p:nvSpPr>
          <p:spPr>
            <a:xfrm>
              <a:off x="1412682" y="1495828"/>
              <a:ext cx="43569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Metadata + </a:t>
              </a:r>
            </a:p>
            <a:p>
              <a:pPr algn="ctr"/>
              <a:r>
                <a:rPr lang="en-US" sz="2800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Full Text Documents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7ECD9C-3153-4B60-B8A5-F2640B9065CA}"/>
              </a:ext>
            </a:extLst>
          </p:cNvPr>
          <p:cNvGrpSpPr/>
          <p:nvPr/>
        </p:nvGrpSpPr>
        <p:grpSpPr>
          <a:xfrm>
            <a:off x="5018061" y="2230835"/>
            <a:ext cx="1817342" cy="1174412"/>
            <a:chOff x="5092200" y="2576825"/>
            <a:chExt cx="1817342" cy="117441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45EC982-B611-4BDC-867A-92118FD36678}"/>
                </a:ext>
              </a:extLst>
            </p:cNvPr>
            <p:cNvGrpSpPr/>
            <p:nvPr/>
          </p:nvGrpSpPr>
          <p:grpSpPr>
            <a:xfrm>
              <a:off x="5092200" y="3559005"/>
              <a:ext cx="1817342" cy="192232"/>
              <a:chOff x="5379562" y="3559005"/>
              <a:chExt cx="1817342" cy="192232"/>
            </a:xfrm>
          </p:grpSpPr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64582860-7390-4A62-B006-181ECBABCE46}"/>
                  </a:ext>
                </a:extLst>
              </p:cNvPr>
              <p:cNvSpPr/>
              <p:nvPr/>
            </p:nvSpPr>
            <p:spPr>
              <a:xfrm>
                <a:off x="6288233" y="3559005"/>
                <a:ext cx="908671" cy="192232"/>
              </a:xfrm>
              <a:prstGeom prst="rightArrow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B135AA79-4C9D-46C0-95A6-F24B6ED7723E}"/>
                  </a:ext>
                </a:extLst>
              </p:cNvPr>
              <p:cNvSpPr/>
              <p:nvPr/>
            </p:nvSpPr>
            <p:spPr>
              <a:xfrm rot="10800000">
                <a:off x="5379562" y="3559005"/>
                <a:ext cx="908671" cy="192232"/>
              </a:xfrm>
              <a:prstGeom prst="rightArrow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" name="Graphic 28" descr="Question Mark">
              <a:extLst>
                <a:ext uri="{FF2B5EF4-FFF2-40B4-BE49-F238E27FC236}">
                  <a16:creationId xmlns:a16="http://schemas.microsoft.com/office/drawing/2014/main" id="{57D85372-7FA4-4623-A10D-4BA5DF344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40806" y="2576825"/>
              <a:ext cx="914400" cy="914400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C2EB564-988F-46CB-9EB8-CFAA8B131A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1774" y="4478793"/>
            <a:ext cx="840944" cy="1988899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83100AD-7702-4BD4-952A-BC3063F83DA2}"/>
              </a:ext>
            </a:extLst>
          </p:cNvPr>
          <p:cNvCxnSpPr>
            <a:cxnSpLocks/>
          </p:cNvCxnSpPr>
          <p:nvPr/>
        </p:nvCxnSpPr>
        <p:spPr>
          <a:xfrm flipV="1">
            <a:off x="5969979" y="3809556"/>
            <a:ext cx="0" cy="4905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D0A08F-7D06-4D96-9B33-C12DE66B2CAE}"/>
              </a:ext>
            </a:extLst>
          </p:cNvPr>
          <p:cNvCxnSpPr>
            <a:cxnSpLocks/>
          </p:cNvCxnSpPr>
          <p:nvPr/>
        </p:nvCxnSpPr>
        <p:spPr>
          <a:xfrm flipH="1" flipV="1">
            <a:off x="4602893" y="4726460"/>
            <a:ext cx="648729" cy="452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AD00B1-5649-4B9B-B117-56A99A45E315}"/>
              </a:ext>
            </a:extLst>
          </p:cNvPr>
          <p:cNvCxnSpPr>
            <a:cxnSpLocks/>
          </p:cNvCxnSpPr>
          <p:nvPr/>
        </p:nvCxnSpPr>
        <p:spPr>
          <a:xfrm flipV="1">
            <a:off x="6674125" y="4658498"/>
            <a:ext cx="675988" cy="5207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96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5664-49C9-47A8-B950-D7DC9D88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50" y="380754"/>
            <a:ext cx="10515600" cy="1325563"/>
          </a:xfrm>
        </p:spPr>
        <p:txBody>
          <a:bodyPr/>
          <a:lstStyle/>
          <a:p>
            <a:pPr algn="ctr"/>
            <a:r>
              <a:rPr lang="en-US" b="1"/>
              <a:t>CORD-19 Dataset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E61F4E-BCE0-4059-BA4B-88A8FA1F0696}"/>
              </a:ext>
            </a:extLst>
          </p:cNvPr>
          <p:cNvSpPr txBox="1">
            <a:spLocks/>
          </p:cNvSpPr>
          <p:nvPr/>
        </p:nvSpPr>
        <p:spPr>
          <a:xfrm>
            <a:off x="872278" y="1341000"/>
            <a:ext cx="4872789" cy="47432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WHO</a:t>
            </a:r>
          </a:p>
          <a:p>
            <a:pPr lvl="1"/>
            <a:r>
              <a:rPr lang="en-US"/>
              <a:t>AI2 / MSR / CZI / NIH / Georgetown U </a:t>
            </a:r>
          </a:p>
          <a:p>
            <a:r>
              <a:rPr lang="en-US"/>
              <a:t>WHY </a:t>
            </a:r>
          </a:p>
          <a:p>
            <a:pPr lvl="1"/>
            <a:r>
              <a:rPr lang="en-US"/>
              <a:t> AI – fight COVID-19</a:t>
            </a:r>
          </a:p>
          <a:p>
            <a:r>
              <a:rPr lang="en-US"/>
              <a:t>WHAT</a:t>
            </a:r>
          </a:p>
          <a:p>
            <a:pPr lvl="1"/>
            <a:r>
              <a:rPr lang="en-US"/>
              <a:t>Meta-data</a:t>
            </a:r>
          </a:p>
          <a:p>
            <a:pPr lvl="1"/>
            <a:r>
              <a:rPr lang="en-US"/>
              <a:t>Full text </a:t>
            </a:r>
          </a:p>
          <a:p>
            <a:r>
              <a:rPr lang="en-US"/>
              <a:t>WHEN</a:t>
            </a:r>
          </a:p>
          <a:p>
            <a:pPr lvl="1"/>
            <a:r>
              <a:rPr lang="en-US"/>
              <a:t>Started Mar 16, 2020</a:t>
            </a:r>
          </a:p>
          <a:p>
            <a:pPr lvl="1"/>
            <a:r>
              <a:rPr lang="en-US"/>
              <a:t>Update daily</a:t>
            </a:r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C5BD93-8460-4C30-A00B-DF9CC8085F49}"/>
              </a:ext>
            </a:extLst>
          </p:cNvPr>
          <p:cNvSpPr txBox="1"/>
          <p:nvPr/>
        </p:nvSpPr>
        <p:spPr>
          <a:xfrm>
            <a:off x="5593908" y="6032551"/>
            <a:ext cx="65774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hlinkClick r:id="rId2"/>
              </a:rPr>
              <a:t>https://azure.microsoft.com/en-us/services/open-datasets/catalog/covid-19-open-research</a:t>
            </a:r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2A5FF7-BF4B-4BA7-AE5B-1FF267051661}"/>
              </a:ext>
            </a:extLst>
          </p:cNvPr>
          <p:cNvGrpSpPr/>
          <p:nvPr/>
        </p:nvGrpSpPr>
        <p:grpSpPr>
          <a:xfrm>
            <a:off x="4588427" y="1341000"/>
            <a:ext cx="7456502" cy="5362495"/>
            <a:chOff x="4588427" y="1341000"/>
            <a:chExt cx="7456502" cy="53624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66F467B-F3E9-4190-B144-F756817FF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3033" y="1453509"/>
              <a:ext cx="5771896" cy="344328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D91248-22C7-4FB8-9A50-5744CEF16EBC}"/>
                </a:ext>
              </a:extLst>
            </p:cNvPr>
            <p:cNvSpPr/>
            <p:nvPr/>
          </p:nvSpPr>
          <p:spPr>
            <a:xfrm>
              <a:off x="7965772" y="5439761"/>
              <a:ext cx="392549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hlinkClick r:id="rId4"/>
                </a:rPr>
                <a:t>https://pages.semanticscholar.org/coronavirus-research</a:t>
              </a:r>
              <a:endParaRPr lang="en-US" sz="1200"/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311B98B3-CA46-456A-B6D3-8F8B5C3E6053}"/>
                </a:ext>
              </a:extLst>
            </p:cNvPr>
            <p:cNvSpPr txBox="1">
              <a:spLocks/>
            </p:cNvSpPr>
            <p:nvPr/>
          </p:nvSpPr>
          <p:spPr>
            <a:xfrm>
              <a:off x="6168746" y="5212603"/>
              <a:ext cx="2219594" cy="83538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WHERE</a:t>
              </a:r>
            </a:p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78B068-83F0-4FFF-989E-6D97F86F59BC}"/>
                </a:ext>
              </a:extLst>
            </p:cNvPr>
            <p:cNvSpPr txBox="1"/>
            <p:nvPr/>
          </p:nvSpPr>
          <p:spPr>
            <a:xfrm>
              <a:off x="6622520" y="5736998"/>
              <a:ext cx="5268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hlinkClick r:id="rId5"/>
                </a:rPr>
                <a:t>https://www.kaggle.com/allen-institute-for-ai/CORD-19-research-challenge</a:t>
              </a:r>
              <a:endParaRPr lang="en-US" sz="1200"/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AE5E75E0-79C8-42E4-ACF2-229863988D78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1341000"/>
              <a:ext cx="2219594" cy="83538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HOW</a:t>
              </a:r>
            </a:p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8039D1-EF2C-445B-A82C-1C895DAEDD5D}"/>
                </a:ext>
              </a:extLst>
            </p:cNvPr>
            <p:cNvSpPr txBox="1"/>
            <p:nvPr/>
          </p:nvSpPr>
          <p:spPr>
            <a:xfrm>
              <a:off x="4588427" y="6426496"/>
              <a:ext cx="74565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Reference</a:t>
              </a:r>
              <a:r>
                <a:rPr lang="en-US" sz="1200"/>
                <a:t>: Wang, Lucy Lu, et al. “CORD-19: The Covid-19 Open Research Dataset.”  arXiv:2004.10706, 2020.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4592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664937A-0FD8-4415-99DB-444B8CC0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75" y="296046"/>
            <a:ext cx="10515600" cy="1325563"/>
          </a:xfrm>
        </p:spPr>
        <p:txBody>
          <a:bodyPr/>
          <a:lstStyle/>
          <a:p>
            <a:pPr algn="ctr"/>
            <a:r>
              <a:rPr lang="en-US" b="1"/>
              <a:t>Microsoft Academic Graph (MAG)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B7FBE6-CAA9-4E2B-8F18-B8C3C62096FD}"/>
              </a:ext>
            </a:extLst>
          </p:cNvPr>
          <p:cNvGrpSpPr/>
          <p:nvPr/>
        </p:nvGrpSpPr>
        <p:grpSpPr>
          <a:xfrm>
            <a:off x="403187" y="1047381"/>
            <a:ext cx="5008056" cy="5270466"/>
            <a:chOff x="551119" y="1113578"/>
            <a:chExt cx="5008056" cy="527046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5720E0-1CAD-473C-8ECC-17E616E92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8767" y="3091816"/>
              <a:ext cx="3880408" cy="2420886"/>
            </a:xfrm>
            <a:prstGeom prst="rect">
              <a:avLst/>
            </a:prstGeom>
          </p:spPr>
        </p:pic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0BBA7C5B-AF83-417D-A22C-9028E18AA056}"/>
                </a:ext>
              </a:extLst>
            </p:cNvPr>
            <p:cNvSpPr txBox="1">
              <a:spLocks/>
            </p:cNvSpPr>
            <p:nvPr/>
          </p:nvSpPr>
          <p:spPr>
            <a:xfrm>
              <a:off x="551119" y="1113578"/>
              <a:ext cx="4872789" cy="527046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WHO</a:t>
              </a:r>
            </a:p>
            <a:p>
              <a:pPr lvl="1"/>
              <a:r>
                <a:rPr lang="en-US"/>
                <a:t>Microsoft Academic (MSR) </a:t>
              </a:r>
            </a:p>
            <a:p>
              <a:r>
                <a:rPr lang="en-US"/>
                <a:t>WHY</a:t>
              </a:r>
            </a:p>
            <a:p>
              <a:pPr lvl="1"/>
              <a:r>
                <a:rPr lang="en-US"/>
                <a:t>AI – scholarly communications</a:t>
              </a:r>
            </a:p>
            <a:p>
              <a:r>
                <a:rPr lang="en-US"/>
                <a:t>HOW</a:t>
              </a:r>
            </a:p>
            <a:p>
              <a:pPr marL="0" indent="0">
                <a:buNone/>
              </a:pPr>
              <a:r>
                <a:rPr lang="en-US"/>
                <a:t>  </a:t>
              </a:r>
            </a:p>
            <a:p>
              <a:endParaRPr lang="en-US"/>
            </a:p>
            <a:p>
              <a:endParaRPr lang="en-US"/>
            </a:p>
            <a:p>
              <a:r>
                <a:rPr lang="en-US"/>
                <a:t>WHEN</a:t>
              </a:r>
            </a:p>
            <a:p>
              <a:pPr lvl="1"/>
              <a:r>
                <a:rPr lang="en-US"/>
                <a:t>Start from 2014</a:t>
              </a:r>
            </a:p>
            <a:p>
              <a:pPr lvl="1"/>
              <a:r>
                <a:rPr lang="en-US"/>
                <a:t>Update weekly</a:t>
              </a:r>
            </a:p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04E2C8-46F4-41CE-9E36-50ADFFBB3577}"/>
              </a:ext>
            </a:extLst>
          </p:cNvPr>
          <p:cNvGrpSpPr/>
          <p:nvPr/>
        </p:nvGrpSpPr>
        <p:grpSpPr>
          <a:xfrm>
            <a:off x="5737551" y="1120915"/>
            <a:ext cx="6651153" cy="4858880"/>
            <a:chOff x="5617235" y="1208606"/>
            <a:chExt cx="6651153" cy="48588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B8190EE-F974-422A-9982-223F620F09AE}"/>
                </a:ext>
              </a:extLst>
            </p:cNvPr>
            <p:cNvGrpSpPr/>
            <p:nvPr/>
          </p:nvGrpSpPr>
          <p:grpSpPr>
            <a:xfrm>
              <a:off x="5617235" y="1208606"/>
              <a:ext cx="6651153" cy="4858880"/>
              <a:chOff x="5418625" y="1573610"/>
              <a:chExt cx="6651153" cy="485888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FC8A922-8B40-4333-A408-6A1FE155F443}"/>
                  </a:ext>
                </a:extLst>
              </p:cNvPr>
              <p:cNvGrpSpPr/>
              <p:nvPr/>
            </p:nvGrpSpPr>
            <p:grpSpPr>
              <a:xfrm>
                <a:off x="5418625" y="5481510"/>
                <a:ext cx="6651153" cy="950980"/>
                <a:chOff x="5420155" y="5288521"/>
                <a:chExt cx="6651153" cy="95098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B7CC6DE-CC37-4451-BB7B-BC2C898BB965}"/>
                    </a:ext>
                  </a:extLst>
                </p:cNvPr>
                <p:cNvSpPr/>
                <p:nvPr/>
              </p:nvSpPr>
              <p:spPr>
                <a:xfrm>
                  <a:off x="5420155" y="5685503"/>
                  <a:ext cx="6651153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/>
                    <a:t>Project: </a:t>
                  </a:r>
                  <a:r>
                    <a:rPr lang="en-US" sz="1200">
                      <a:hlinkClick r:id="rId3"/>
                    </a:rPr>
                    <a:t>https://www.microsoft.com/en-us/research/project/microsoft-academic-graph/</a:t>
                  </a:r>
                  <a:endParaRPr lang="en-US" sz="1200"/>
                </a:p>
              </p:txBody>
            </p:sp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FCFAF1C7-840B-4BA1-93D2-68775EA1E70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993963" y="5288521"/>
                  <a:ext cx="2219594" cy="835381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/>
                    <a:t>WHERE</a:t>
                  </a:r>
                </a:p>
                <a:p>
                  <a:endParaRPr lang="en-US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EF04F97-B649-460F-9F58-C851F05AF7FD}"/>
                    </a:ext>
                  </a:extLst>
                </p:cNvPr>
                <p:cNvSpPr txBox="1"/>
                <p:nvPr/>
              </p:nvSpPr>
              <p:spPr>
                <a:xfrm>
                  <a:off x="5905021" y="5962502"/>
                  <a:ext cx="556639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Get the free graph: </a:t>
                  </a:r>
                  <a:r>
                    <a:rPr lang="en-US" sz="1200">
                      <a:hlinkClick r:id="rId4"/>
                    </a:rPr>
                    <a:t>https://docs.microsoft.com/en-us/academic-services/graph/</a:t>
                  </a:r>
                  <a:endParaRPr lang="en-US" sz="1200"/>
                </a:p>
              </p:txBody>
            </p:sp>
          </p:grpSp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5B6A59D-47F9-42CA-A898-CB1BC4B751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7549" y="1573610"/>
                <a:ext cx="2219594" cy="83538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/>
                  <a:t>WHAT</a:t>
                </a:r>
              </a:p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021B346-BB82-4911-BA48-C8FA00F4B502}"/>
                </a:ext>
              </a:extLst>
            </p:cNvPr>
            <p:cNvGrpSpPr/>
            <p:nvPr/>
          </p:nvGrpSpPr>
          <p:grpSpPr>
            <a:xfrm>
              <a:off x="6580493" y="1644910"/>
              <a:ext cx="3354312" cy="3147420"/>
              <a:chOff x="6896164" y="1409399"/>
              <a:chExt cx="3354312" cy="314742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4C490F6-9CD0-4988-B261-9F3BC815A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6164" y="1409399"/>
                <a:ext cx="3354312" cy="2734864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E97F83-9E76-426C-A0E3-4D1FBD67AAA0}"/>
                  </a:ext>
                </a:extLst>
              </p:cNvPr>
              <p:cNvSpPr txBox="1"/>
              <p:nvPr/>
            </p:nvSpPr>
            <p:spPr>
              <a:xfrm>
                <a:off x="7205797" y="4187487"/>
                <a:ext cx="29433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Knowledge in the </a:t>
                </a:r>
                <a:r>
                  <a:rPr lang="en-US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graph</a:t>
                </a:r>
                <a:r>
                  <a:rPr lang="en-US"/>
                  <a:t> form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F38AB9-099C-4C5E-B536-6C05E0C5E106}"/>
                </a:ext>
              </a:extLst>
            </p:cNvPr>
            <p:cNvSpPr txBox="1"/>
            <p:nvPr/>
          </p:nvSpPr>
          <p:spPr>
            <a:xfrm>
              <a:off x="8300098" y="5249972"/>
              <a:ext cx="33525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Search portal: </a:t>
              </a:r>
              <a:r>
                <a:rPr lang="en-US" sz="1200">
                  <a:hlinkClick r:id="rId6"/>
                </a:rPr>
                <a:t>https://academic.microsoft.com/</a:t>
              </a:r>
              <a:endParaRPr lang="en-US" sz="1200"/>
            </a:p>
          </p:txBody>
        </p:sp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79B68DE-20C5-4A6D-8528-2B8786346050}"/>
              </a:ext>
            </a:extLst>
          </p:cNvPr>
          <p:cNvSpPr/>
          <p:nvPr/>
        </p:nvSpPr>
        <p:spPr>
          <a:xfrm rot="19638567">
            <a:off x="5432651" y="3688536"/>
            <a:ext cx="1157309" cy="418686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64250C-2A68-454C-A8E6-D4741A07C1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4562" y="1557219"/>
            <a:ext cx="1462389" cy="2618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9A0B63-A49E-41FA-807D-A81C29F8BC5D}"/>
              </a:ext>
            </a:extLst>
          </p:cNvPr>
          <p:cNvSpPr txBox="1"/>
          <p:nvPr/>
        </p:nvSpPr>
        <p:spPr>
          <a:xfrm>
            <a:off x="10424237" y="4175295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/>
              <a:t>MAG 07-16-2020 </a:t>
            </a:r>
          </a:p>
          <a:p>
            <a:pPr algn="ctr"/>
            <a:r>
              <a:rPr lang="en-US" sz="900" b="1" i="1"/>
              <a:t>version stats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46EC33-83C3-472D-ADD3-CBAD2B77FFB3}"/>
              </a:ext>
            </a:extLst>
          </p:cNvPr>
          <p:cNvSpPr txBox="1"/>
          <p:nvPr/>
        </p:nvSpPr>
        <p:spPr>
          <a:xfrm>
            <a:off x="4099925" y="6110929"/>
            <a:ext cx="788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r>
              <a:rPr lang="en-US" sz="1200"/>
              <a:t>: </a:t>
            </a:r>
          </a:p>
          <a:p>
            <a:pPr algn="r"/>
            <a:r>
              <a:rPr lang="en-US" sz="1200"/>
              <a:t>Sinha, Arnab, et al. “An Overview of Microsoft Academic Service (MAS) and Applications.” </a:t>
            </a:r>
            <a:r>
              <a:rPr lang="en-US" sz="1200" i="1"/>
              <a:t>WWW</a:t>
            </a:r>
            <a:r>
              <a:rPr lang="en-US" sz="1200"/>
              <a:t>, 2015.</a:t>
            </a:r>
          </a:p>
          <a:p>
            <a:pPr algn="r"/>
            <a:r>
              <a:rPr lang="en-US" sz="1200"/>
              <a:t>Wang, Kuansan, et al. “A Review of Microsoft Academic Services for Science of Science Studies.” </a:t>
            </a:r>
            <a:r>
              <a:rPr lang="en-US" sz="1200" i="1"/>
              <a:t>Frontiers in Big Data</a:t>
            </a:r>
            <a:r>
              <a:rPr lang="en-US" sz="1200"/>
              <a:t>, 2019.</a:t>
            </a:r>
          </a:p>
        </p:txBody>
      </p:sp>
    </p:spTree>
    <p:extLst>
      <p:ext uri="{BB962C8B-B14F-4D97-AF65-F5344CB8AC3E}">
        <p14:creationId xmlns:p14="http://schemas.microsoft.com/office/powerpoint/2010/main" val="38516713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WHITE TEMPLATE">
  <a:themeElements>
    <a:clrScheme name="TT for white - NEW 2018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107C10"/>
      </a:accent3>
      <a:accent4>
        <a:srgbClr val="D73B01"/>
      </a:accent4>
      <a:accent5>
        <a:srgbClr val="737373"/>
      </a:accent5>
      <a:accent6>
        <a:srgbClr val="E6E6E6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020518_Baseline File [square photo].potx" id="{C5D1F236-4B1B-4E57-A29C-AD92A4683BEF}" vid="{04698D39-7FD2-42AF-81C6-B18BB52E45EF}"/>
    </a:ext>
  </a:extLst>
</a:theme>
</file>

<file path=ppt/theme/theme3.xml><?xml version="1.0" encoding="utf-8"?>
<a:theme xmlns:a="http://schemas.openxmlformats.org/drawingml/2006/main" name="WHITE TEMPLATE">
  <a:themeElements>
    <a:clrScheme name="TT for white - NEW 2018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107C10"/>
      </a:accent3>
      <a:accent4>
        <a:srgbClr val="D73B01"/>
      </a:accent4>
      <a:accent5>
        <a:srgbClr val="737373"/>
      </a:accent5>
      <a:accent6>
        <a:srgbClr val="E6E6E6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020518_Baseline File [square photo].potx" id="{C5D1F236-4B1B-4E57-A29C-AD92A4683BEF}" vid="{04698D39-7FD2-42AF-81C6-B18BB52E45EF}"/>
    </a:ext>
  </a:extLst>
</a:theme>
</file>

<file path=ppt/theme/theme4.xml><?xml version="1.0" encoding="utf-8"?>
<a:theme xmlns:a="http://schemas.openxmlformats.org/drawingml/2006/main" name="9-51008_Machine_Learning_AI_&amp;_Data_Science_Conference_Fall_2018_Template">
  <a:themeElements>
    <a:clrScheme name="Custom 2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A80000"/>
      </a:accent1>
      <a:accent2>
        <a:srgbClr val="505050"/>
      </a:accent2>
      <a:accent3>
        <a:srgbClr val="737373"/>
      </a:accent3>
      <a:accent4>
        <a:srgbClr val="002050"/>
      </a:accent4>
      <a:accent5>
        <a:srgbClr val="D83B01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rot="0" spcFirstLastPara="0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LADS Fall 2018 Template - Building and scaling an interpretable recommendation engine with Azure Databricks, SQL database, and AKS.potx" id="{4D42B6FA-4627-49B9-BBD8-1512ED0FB516}" vid="{66F948E1-7C15-4462-A753-917C7BE5C54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50F13E439D148BF981368B4337E01" ma:contentTypeVersion="2" ma:contentTypeDescription="Create a new document." ma:contentTypeScope="" ma:versionID="0ac84721ebcdf54da8445afdaaab9576">
  <xsd:schema xmlns:xsd="http://www.w3.org/2001/XMLSchema" xmlns:xs="http://www.w3.org/2001/XMLSchema" xmlns:p="http://schemas.microsoft.com/office/2006/metadata/properties" xmlns:ns2="5544c4a9-f302-4719-a319-fb04a9a1a66a" targetNamespace="http://schemas.microsoft.com/office/2006/metadata/properties" ma:root="true" ma:fieldsID="29ec43f3b2ea119fb5d6f03f2164b138" ns2:_="">
    <xsd:import namespace="5544c4a9-f302-4719-a319-fb04a9a1a6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4c4a9-f302-4719-a319-fb04a9a1a6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C6073E-72C9-4E62-8A0A-DA5478F2C2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9071B8-9D45-4D52-B9E1-38869426B2DD}">
  <ds:schemaRefs>
    <ds:schemaRef ds:uri="5544c4a9-f302-4719-a319-fb04a9a1a6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4F0811-12A6-4962-9711-A44D5CE868E0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544c4a9-f302-4719-a319-fb04a9a1a66a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3480</Words>
  <Application>Microsoft Office PowerPoint</Application>
  <PresentationFormat>Widescreen</PresentationFormat>
  <Paragraphs>617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71" baseType="lpstr">
      <vt:lpstr>-apple-system</vt:lpstr>
      <vt:lpstr>LinLibertineT</vt:lpstr>
      <vt:lpstr>Myriad Pro</vt:lpstr>
      <vt:lpstr>SegoeUI-Light</vt:lpstr>
      <vt:lpstr>Arial</vt:lpstr>
      <vt:lpstr>Calibri</vt:lpstr>
      <vt:lpstr>Calibri Light</vt:lpstr>
      <vt:lpstr>Cambria Math</vt:lpstr>
      <vt:lpstr>Consolas</vt:lpstr>
      <vt:lpstr>Helvetica</vt:lpstr>
      <vt:lpstr>Segoe UI</vt:lpstr>
      <vt:lpstr>Segoe UI Light</vt:lpstr>
      <vt:lpstr>Segoe UI Semibold</vt:lpstr>
      <vt:lpstr>Segoe UI Semilight</vt:lpstr>
      <vt:lpstr>Wingdings</vt:lpstr>
      <vt:lpstr>1_office theme</vt:lpstr>
      <vt:lpstr>3_WHITE TEMPLATE</vt:lpstr>
      <vt:lpstr>WHITE TEMPLATE</vt:lpstr>
      <vt:lpstr>9-51008_Machine_Learning_AI_&amp;_Data_Science_Conference_Fall_2018_Template</vt:lpstr>
      <vt:lpstr>In Search For A Cure: Recommendation with Knowledge Graph on CORD-19</vt:lpstr>
      <vt:lpstr>PowerPoint Presentation</vt:lpstr>
      <vt:lpstr>Opening</vt:lpstr>
      <vt:lpstr>Outline</vt:lpstr>
      <vt:lpstr>Environment setup</vt:lpstr>
      <vt:lpstr>Basics of CORD-19 data set and the knowledge graph</vt:lpstr>
      <vt:lpstr>Module I - Dataset</vt:lpstr>
      <vt:lpstr>CORD-19 Dataset</vt:lpstr>
      <vt:lpstr>Microsoft Academic Graph (MAG)</vt:lpstr>
      <vt:lpstr>CORD-19   +   MAG</vt:lpstr>
      <vt:lpstr>CORD-19   +   MAG : How + Where</vt:lpstr>
      <vt:lpstr>Module I – Dataset in a nutshell</vt:lpstr>
      <vt:lpstr>Understanding contents with the aid of the knowledge graph</vt:lpstr>
      <vt:lpstr>Module II – Content Understanding with the aid of KG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Module II – KG-based content understanding</vt:lpstr>
      <vt:lpstr>Applications of Knowledge Graph: Academic Recommender Systems</vt:lpstr>
      <vt:lpstr>Knowledge-Aware Academic Recommender Systems</vt:lpstr>
      <vt:lpstr>Academic recommendation with knowledge graph</vt:lpstr>
      <vt:lpstr>Research Papers with Knowledge Entities</vt:lpstr>
      <vt:lpstr>PowerPoint Presentation</vt:lpstr>
      <vt:lpstr>Microsoft Recommenders</vt:lpstr>
      <vt:lpstr>DKN: Deep Knowledge-Aware Network for News Recommendation</vt:lpstr>
      <vt:lpstr>Attention-based User Interest Extraction</vt:lpstr>
      <vt:lpstr>Knowledge representation</vt:lpstr>
      <vt:lpstr>Knowledge-aware CNN (KCNN)</vt:lpstr>
      <vt:lpstr>PowerPoint Presentation</vt:lpstr>
      <vt:lpstr>Operationalization of KG-based recommender system</vt:lpstr>
      <vt:lpstr>Operationalization of KG-based Recommender System</vt:lpstr>
      <vt:lpstr>PowerPoint Presentation</vt:lpstr>
      <vt:lpstr>PowerPoint Presentation</vt:lpstr>
      <vt:lpstr>Industrial applications on graph</vt:lpstr>
      <vt:lpstr>Graph database</vt:lpstr>
      <vt:lpstr>Graph database language</vt:lpstr>
      <vt:lpstr>Query language platform </vt:lpstr>
      <vt:lpstr>OSS</vt:lpstr>
      <vt:lpstr>Real-time scoring in recommendation scenarios</vt:lpstr>
      <vt:lpstr>Real-time look up of pre-scored recommendations</vt:lpstr>
      <vt:lpstr>Real-time scoring based on approximate similarity matching</vt:lpstr>
      <vt:lpstr>Real-time scoring with optimization tricks</vt:lpstr>
      <vt:lpstr>Knowledge graph visualization demo</vt:lpstr>
      <vt:lpstr>Closing</vt:lpstr>
      <vt:lpstr>Key takeaways</vt:lpstr>
      <vt:lpstr>References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Zhang</dc:creator>
  <cp:lastModifiedBy>Le Zhang</cp:lastModifiedBy>
  <cp:revision>3</cp:revision>
  <dcterms:created xsi:type="dcterms:W3CDTF">2013-07-15T20:26:40Z</dcterms:created>
  <dcterms:modified xsi:type="dcterms:W3CDTF">2020-08-24T06:29:57Z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0x0101009B250F13E439D148BF981368B4337E01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zhle@microsoft.com</vt:lpwstr>
  </property>
  <property fmtid="{D5CDD505-2E9C-101B-9397-08002B2CF9AE}" pid="6" name="MSIP_Label_f42aa342-8706-4288-bd11-ebb85995028c_SetDate">
    <vt:lpwstr>2019-03-31T13:00:28.7024994Z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d84b71e6-98cf-4684-a2d2-5eaa10a48eb5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